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2" r:id="rId6"/>
    <p:sldId id="261" r:id="rId7"/>
    <p:sldId id="264" r:id="rId8"/>
    <p:sldId id="269" r:id="rId9"/>
    <p:sldId id="270" r:id="rId10"/>
    <p:sldId id="271" r:id="rId11"/>
    <p:sldId id="272" r:id="rId12"/>
    <p:sldId id="273" r:id="rId13"/>
    <p:sldId id="274" r:id="rId14"/>
    <p:sldId id="265" r:id="rId15"/>
    <p:sldId id="275" r:id="rId16"/>
    <p:sldId id="283" r:id="rId17"/>
    <p:sldId id="268" r:id="rId18"/>
    <p:sldId id="266" r:id="rId19"/>
    <p:sldId id="276" r:id="rId20"/>
    <p:sldId id="277" r:id="rId21"/>
    <p:sldId id="278" r:id="rId22"/>
    <p:sldId id="279" r:id="rId23"/>
    <p:sldId id="267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5DC419-17FB-221F-6B3E-43BBCEB0D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2DE1608-0FA0-B995-CD89-F2F98AD1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15F1AA7-F57C-E1AA-827E-6AD13381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7E1DA2-7E91-F6E9-2D8F-F7B77F80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542785-A6B8-BF8E-95A9-F8018F52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27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C71682-5299-969E-D098-9827FC80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D657F4A-CFCC-87C1-9163-84A70E77D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C1CF24-0823-6D49-1810-41E12621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B10EE5-53A8-852C-BC9E-360EB0D2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B44F98-C4D8-F9AC-FBD2-D29FD550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759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1135165-DB84-9CAB-065E-F27FA5B98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45F5449-B9D6-3616-F197-43B9D0F78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452D9FA-6F7C-C27B-609A-924B46B3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27E50D8-B97A-C5B6-E406-10BFF264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06F52B7-0B58-F3D8-997B-8BC97C54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447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C4D355-3476-AF09-70C4-AF1A2DAA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37F184-C167-0673-39B0-AAE80F2A9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5E3163-5C28-FEF7-31BD-8BFC7587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E70E3D-13B1-087E-D616-FE1E2180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3574E77-B109-C8B8-1D83-FA185ACB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6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FA917-4CF0-5AAF-0B6F-57F49267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116C84-CB97-AD7F-C8FF-C51C41072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3D43C1-C29D-C322-2548-036B3CB4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9055F04-5F93-3BBE-AFED-0B7BCFDB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8B1D619-B88D-196C-E12F-283541D5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26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AEA1C5-A52B-3D9E-680A-2A1E4E8F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B4E807-FD76-2D5D-53EC-C94F5F04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89B2AB-0FD2-3381-8681-AB3BE6A13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BA41BA1-3FF7-B750-03F2-33478F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C5FFA1C-E981-400C-E209-DF711E0B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3A8D61-B041-C4B4-D1BF-129FECFB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86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BCD198-E5AB-6D3D-E28A-9D33BAB4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B1EE3E8-F2D8-4C2E-437A-000318188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C70DA79-4225-BAB2-5106-70CFA30D6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76F489C-6C74-9909-8D24-472590DBE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A40FFB-F770-E4B6-DCC4-B9844A462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61CE8A0-DB80-8795-D2E1-E2799E7B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7E62F0B-2E3C-C699-5078-0AD20F08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DDBFE9E-AC75-5571-26E3-F22047BD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3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75FAB8-C814-ED52-2990-8680CA9B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6D35943-D3A1-125A-D6E3-2565B5E0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46DCC7F-F201-6946-86C0-A18FCCF30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F7E6DAC-FD17-949C-5FD2-ACFCF3C5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892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0C09FDE-94EF-7F49-6A84-586F40F1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88AD606-4378-EEBA-A5E7-40F8061D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2EDA1AD-9DA6-CCDF-7D58-D98EA970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932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336270-280D-C52B-D9EA-E84AD689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ABC7EB-59A6-F90C-FDE4-40645DC3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C738CAE-3B85-9407-2388-966484693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F4C7BA4-1606-1BAE-8D87-908F2B82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88A1938-30DE-98A3-595D-6AA5FFA0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A05CE8A-8EB9-A56B-B54B-C57A8D5F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527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0C549E-FA53-0C38-F287-5E6B48BA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7EF0E84-BF6D-C9ED-6A2A-72A13F063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25B91F1-2577-7FE5-C073-A2DC61EA7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B2C0974-69E8-0D54-FC2F-967611EC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B7802DB-5C0B-5ECE-6818-09A74EBA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685A309-92F9-CE01-AA6E-188FEF78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760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D4595C5-63B5-C1A9-3D59-BEFA9812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9C7E171-B59A-E435-3789-7D5FC13A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B69E39-0AB9-15E2-9E36-83099BCA2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A204B-15B4-44D9-B638-93C3E6995349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DDCA66-B380-0160-C073-5266D68B5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9F89ED7-1694-3E47-7393-032BB066B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B4F19-0887-4B58-BDEB-DF5DCEE12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64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ebooks.edu.gr/ebooks/v/html/8547/2204/Fysiki_B-Gymnasiou_html-empl/" TargetMode="External"/><Relationship Id="rId18" Type="http://schemas.openxmlformats.org/officeDocument/2006/relationships/image" Target="../media/image9.png"/><Relationship Id="rId3" Type="http://schemas.openxmlformats.org/officeDocument/2006/relationships/hyperlink" Target="http://ebooks.edu.gr/ebooks/v/html/8547/2314/Fysiki_A-Gymnasiou_html-empl/" TargetMode="External"/><Relationship Id="rId7" Type="http://schemas.openxmlformats.org/officeDocument/2006/relationships/hyperlink" Target="http://ebooks.edu.gr/ebooks/v/html/8547/2250/Biologia_A-Gymnasiou_html-empl/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://ebooks.edu.gr/ebooks/v/html/8547/2208/Chimeia_G-Gymnasiou_html-emp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://ebooks.edu.gr/ebooks/v/html/8547/2206/Chimeia_B-Gymnasiou_html-empl/" TargetMode="External"/><Relationship Id="rId5" Type="http://schemas.openxmlformats.org/officeDocument/2006/relationships/hyperlink" Target="http://ebooks.edu.gr/ebooks/v/html/8547/2286/Geografia_A-Gymnasiou_html-empl/" TargetMode="External"/><Relationship Id="rId15" Type="http://schemas.openxmlformats.org/officeDocument/2006/relationships/hyperlink" Target="http://ebooks.edu.gr/ebooks/v/html/8547/2294/Geografia_B-Gymnasiou_html-empl/" TargetMode="External"/><Relationship Id="rId10" Type="http://schemas.openxmlformats.org/officeDocument/2006/relationships/image" Target="../media/image5.png"/><Relationship Id="rId19" Type="http://schemas.openxmlformats.org/officeDocument/2006/relationships/hyperlink" Target="http://ebooks.edu.gr/ebooks/v/html/8547/2226/Fysiki_G-Gymnasiou_html-empl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ebooks.edu.gr/ebooks/v/html/8547/2210/Biologia_B-G-Gymnasiou_html-empl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ebooks.edu.gr/ebooks/v/html/8547/2314/Fysiki_A-Gymnasiou_html-empl/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314/Fysiki_A-Gymnas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314/Fysiki_A-Gymnas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youtube.com/watch?v=edJA0B8AQp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hyperlink" Target="http://ebooks.edu.gr/ebooks/v/html/8547/2314/Fysiki_A-Gymnasiou_html-empl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photodentro.edu.gr/edusoft/r/8531/30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hyperlink" Target="http://ebooks.edu.gr/ebooks/v/html/8547/2314/Fysiki_A-Gymnasiou_html-emp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hyperlink" Target="http://ebooks.edu.gr/ebooks/v/html/8547/2314/Fysiki_A-Gymnasiou_html-emp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hyperlink" Target="http://ebooks.edu.gr/ebooks/v/html/8547/2314/Fysiki_A-Gymnasiou_html-emp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314/Fysiki_A-Gymnas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file:///C:\Users\&#928;&#945;&#960;&#945;&#948;&#951;&#956;&#951;&#964;&#961;&#972;&#960;&#959;&#965;&#955;&#959;&#962;\Desktop\&#960;&#945;&#961;&#959;&#965;&#963;&#943;&#945;&#963;&#951;%20&#966;&#965;&#963;&#953;&#954;&#942;&#962;%20&#915;&#965;&#956;&#957;&#945;&#963;&#943;&#959;&#965;\&#952;&#941;&#956;&#945;&#964;&#945;%20&#966;&#965;&#963;&#953;&#954;&#942;&#962;%20&#913;&#900;%20&#915;&#965;&#956;&#957;&#945;&#963;&#943;&#959;&#965;%208&#959;.doc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hyperlink" Target="http://ebooks.edu.gr/ebooks/v/html/8547/2204/Fysiki_B-Gymnasiou_html-emp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hyperlink" Target="http://ebooks.edu.gr/ebooks/v/html/8547/2204/Fysiki_B-Gymnasiou_html-em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sikesepistimes.g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hyperlink" Target="http://ebooks.edu.gr/ebooks/v/html/8547/2204/Fysiki_B-Gymnasiou_html-empl/" TargetMode="External"/><Relationship Id="rId9" Type="http://schemas.openxmlformats.org/officeDocument/2006/relationships/hyperlink" Target="http://photodentro.edu.gr/aggregator/lo/photodentro-lor-8521-169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hyperlink" Target="http://ebooks.edu.gr/ebooks/v/html/8547/2204/Fysiki_B-Gymnasiou_html-emp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hyperlink" Target="http://ebooks.edu.gr/ebooks/v/html/8547/2204/Fysiki_B-Gymnasiou_html-emp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226/Fysiki_G-Gymnas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226/Fysiki_G-Gymnasiou_html-empl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ebooks.edu.gr/ebooks/v/html/8547/2226/Fysiki_G-Gymnasiou_html-empl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226/Fysiki_G-Gymnasiou_html-empl/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isikesepistimes.g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ebooks.edu.gr/ebooks/v/html/8547/2226/Fysiki_G-Gymnasiou_html-empl/" TargetMode="External"/><Relationship Id="rId18" Type="http://schemas.openxmlformats.org/officeDocument/2006/relationships/image" Target="../media/image8.png"/><Relationship Id="rId3" Type="http://schemas.openxmlformats.org/officeDocument/2006/relationships/image" Target="../media/image13.png"/><Relationship Id="rId21" Type="http://schemas.openxmlformats.org/officeDocument/2006/relationships/hyperlink" Target="http://ebooks.edu.gr/ebooks/v/html/8547/2208/Chimeia_G-Gymnasiou_html-empl/" TargetMode="External"/><Relationship Id="rId7" Type="http://schemas.openxmlformats.org/officeDocument/2006/relationships/hyperlink" Target="http://ebooks.edu.gr/ebooks/v/html/8547/2250/Biologia_A-Gymnasiou_html-empl/" TargetMode="External"/><Relationship Id="rId12" Type="http://schemas.openxmlformats.org/officeDocument/2006/relationships/image" Target="../media/image7.png"/><Relationship Id="rId17" Type="http://schemas.openxmlformats.org/officeDocument/2006/relationships/hyperlink" Target="http://ebooks.edu.gr/ebooks/v/html/8547/2294/Geografia_B-Gymnasiou_html-emp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://ebooks.edu.gr/ebooks/v/html/8547/2204/Fysiki_B-Gymnasiou_html-empl/" TargetMode="External"/><Relationship Id="rId5" Type="http://schemas.openxmlformats.org/officeDocument/2006/relationships/hyperlink" Target="http://ebooks.edu.gr/ebooks/v/html/8547/2314/Fysiki_A-Gymnasiou_html-empl/" TargetMode="External"/><Relationship Id="rId15" Type="http://schemas.openxmlformats.org/officeDocument/2006/relationships/hyperlink" Target="http://ebooks.edu.gr/ebooks/v/html/8547/2286/Geografia_A-Gymnasiou_html-empl/" TargetMode="External"/><Relationship Id="rId10" Type="http://schemas.openxmlformats.org/officeDocument/2006/relationships/image" Target="../media/image5.png"/><Relationship Id="rId19" Type="http://schemas.openxmlformats.org/officeDocument/2006/relationships/hyperlink" Target="http://ebooks.edu.gr/ebooks/v/html/8547/2206/Chimeia_B-Gymnasiou_html-empl/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://ebooks.edu.gr/ebooks/v/html/8547/2210/Biologia_B-G-Gymnasiou_html-empl/" TargetMode="External"/><Relationship Id="rId14" Type="http://schemas.openxmlformats.org/officeDocument/2006/relationships/image" Target="../media/image10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books.edu.gr/ebooks/v/html/8547/2210/Biologia_B-G-Gymnasiou_html-empl/" TargetMode="External"/><Relationship Id="rId13" Type="http://schemas.openxmlformats.org/officeDocument/2006/relationships/image" Target="../media/image10.png"/><Relationship Id="rId18" Type="http://schemas.openxmlformats.org/officeDocument/2006/relationships/hyperlink" Target="http://ebooks.edu.gr/ebooks/v/html/8547/2206/Chimeia_B-Gymnasiou_html-empl/" TargetMode="External"/><Relationship Id="rId3" Type="http://schemas.openxmlformats.org/officeDocument/2006/relationships/image" Target="../media/image13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hyperlink" Target="http://ebooks.edu.gr/ebooks/v/html/8547/2226/Fysiki_G-Gymnasiou_html-empl/" TargetMode="External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hyperlink" Target="http://ebooks.edu.gr/ebooks/v/html/8547/2294/Geografia_B-Gymnasiou_html-empl/" TargetMode="External"/><Relationship Id="rId20" Type="http://schemas.openxmlformats.org/officeDocument/2006/relationships/hyperlink" Target="http://ebooks.edu.gr/ebooks/v/html/8547/2208/Chimeia_G-Gymnasiou_html-empl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books.edu.gr/ebooks/v/html/8547/2250/Biologia_A-Gymnasiou_html-empl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3.png"/><Relationship Id="rId10" Type="http://schemas.openxmlformats.org/officeDocument/2006/relationships/hyperlink" Target="http://ebooks.edu.gr/ebooks/v/html/8547/2204/Fysiki_B-Gymnasiou_html-empl/" TargetMode="External"/><Relationship Id="rId19" Type="http://schemas.openxmlformats.org/officeDocument/2006/relationships/image" Target="../media/image6.png"/><Relationship Id="rId4" Type="http://schemas.openxmlformats.org/officeDocument/2006/relationships/hyperlink" Target="http://ebooks.edu.gr/ebooks/v/html/8547/2314/Fysiki_A-Gymnasiou_html-empl/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://ebooks.edu.gr/ebooks/v/html/8547/2286/Geografia_A-Gymnasiou_html-empl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ebooks.edu.gr/ebooks/v/html/8547/2314/Fysiki_A-Gymnasiou_html-empl/" TargetMode="External"/><Relationship Id="rId7" Type="http://schemas.openxmlformats.org/officeDocument/2006/relationships/hyperlink" Target="http://ebooks.edu.gr/ebooks/v/html/8547/2210/Biologia_B-G-Gymnasiou_html-empl/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ebooks.edu.gr/ebooks/v/html/8547/2226/Fysiki_G-Gymnasiou_html-empl/" TargetMode="External"/><Relationship Id="rId5" Type="http://schemas.openxmlformats.org/officeDocument/2006/relationships/hyperlink" Target="http://ebooks.edu.gr/ebooks/v/html/8547/2250/Biologia_A-Gymnasiou_html-empl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://ebooks.edu.gr/ebooks/v/html/8547/2204/Fysiki_B-Gymnasiou_html-emp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314/Fysiki_A-Gymnas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314/Fysiki_A-Gymnasiou_html-em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html/8547/2314/Fysiki_A-Gymnasiou_html-empl/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0B3A6-A559-FACC-CA7A-F543FFAEB875}"/>
              </a:ext>
            </a:extLst>
          </p:cNvPr>
          <p:cNvSpPr txBox="1"/>
          <p:nvPr/>
        </p:nvSpPr>
        <p:spPr>
          <a:xfrm>
            <a:off x="153826" y="1357587"/>
            <a:ext cx="53493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Σύμβουλοι </a:t>
            </a:r>
            <a:r>
              <a:rPr lang="el-GR" i="1" dirty="0"/>
              <a:t>ΠΕ04: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Βλάσση Μ. </a:t>
            </a:r>
            <a:r>
              <a:rPr lang="el-GR" i="1" dirty="0"/>
              <a:t>(Σχολεία Ομάδων 1-7)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Μυλωνά Α. </a:t>
            </a:r>
            <a:r>
              <a:rPr lang="el-GR" i="1" dirty="0"/>
              <a:t>(Σχολεία Ομάδων 9 και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Παπαδημητρόπουλος Ν. </a:t>
            </a:r>
            <a:r>
              <a:rPr lang="el-GR" i="1" dirty="0"/>
              <a:t>(Σχολεία Ομάδων 8, 11-15)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i="1" dirty="0"/>
          </a:p>
          <a:p>
            <a:r>
              <a:rPr lang="el-GR" i="1" dirty="0" err="1"/>
              <a:t>Ε.Κ.Φ.Ε</a:t>
            </a:r>
            <a:r>
              <a:rPr lang="el-GR" i="1" dirty="0"/>
              <a:t>. Ηλιούπολης: Λάζος Π.</a:t>
            </a:r>
          </a:p>
          <a:p>
            <a:r>
              <a:rPr lang="el-GR" i="1" dirty="0" err="1"/>
              <a:t>Ε.Κ.Φ.Ε</a:t>
            </a:r>
            <a:r>
              <a:rPr lang="el-GR" i="1" dirty="0"/>
              <a:t>. Αμπελοκήπων: Λαουτάρης Α.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A6A7EFFE-0D6F-844A-1DAB-B053FA35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04" y="3665911"/>
            <a:ext cx="1167455" cy="1594224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Εικόνα 6">
            <a:hlinkClick r:id="rId5"/>
            <a:extLst>
              <a:ext uri="{FF2B5EF4-FFF2-40B4-BE49-F238E27FC236}">
                <a16:creationId xmlns:a16="http://schemas.microsoft.com/office/drawing/2014/main" id="{E02281AF-AEE1-8F82-0E6A-ECDC41D6C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720" y="4999565"/>
            <a:ext cx="1162071" cy="1603658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hlinkClick r:id="rId7"/>
            <a:extLst>
              <a:ext uri="{FF2B5EF4-FFF2-40B4-BE49-F238E27FC236}">
                <a16:creationId xmlns:a16="http://schemas.microsoft.com/office/drawing/2014/main" id="{2BC615ED-E759-A8D0-A221-704FF93A3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660" y="4620306"/>
            <a:ext cx="1181272" cy="1613093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Εικόνα 9">
            <a:hlinkClick r:id="rId9"/>
            <a:extLst>
              <a:ext uri="{FF2B5EF4-FFF2-40B4-BE49-F238E27FC236}">
                <a16:creationId xmlns:a16="http://schemas.microsoft.com/office/drawing/2014/main" id="{15DC0DC4-2499-F95B-8839-24F471D5D3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3559" y="4620307"/>
            <a:ext cx="1180313" cy="1613093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Εικόνα 10">
            <a:hlinkClick r:id="rId11"/>
            <a:extLst>
              <a:ext uri="{FF2B5EF4-FFF2-40B4-BE49-F238E27FC236}">
                <a16:creationId xmlns:a16="http://schemas.microsoft.com/office/drawing/2014/main" id="{34896DE9-4420-553D-6D6D-08C0F3C517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6741" y="4094928"/>
            <a:ext cx="1164493" cy="1622528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Εικόνα 11">
            <a:hlinkClick r:id="rId13"/>
            <a:extLst>
              <a:ext uri="{FF2B5EF4-FFF2-40B4-BE49-F238E27FC236}">
                <a16:creationId xmlns:a16="http://schemas.microsoft.com/office/drawing/2014/main" id="{11A8EB15-7DA2-CF2B-8BBD-097056B088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9799" y="3665911"/>
            <a:ext cx="1202743" cy="1603658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hlinkClick r:id="rId15"/>
            <a:extLst>
              <a:ext uri="{FF2B5EF4-FFF2-40B4-BE49-F238E27FC236}">
                <a16:creationId xmlns:a16="http://schemas.microsoft.com/office/drawing/2014/main" id="{168D4F0F-D7F0-B3BC-84A7-BC7054E7D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2438" y="4999564"/>
            <a:ext cx="1157723" cy="160365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Εικόνα 13">
            <a:hlinkClick r:id="rId17"/>
            <a:extLst>
              <a:ext uri="{FF2B5EF4-FFF2-40B4-BE49-F238E27FC236}">
                <a16:creationId xmlns:a16="http://schemas.microsoft.com/office/drawing/2014/main" id="{ADAB3797-3BD9-8D31-12B3-282B07CA61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0748" y="4085493"/>
            <a:ext cx="1164493" cy="1622528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Εικόνα 15">
            <a:hlinkClick r:id="rId19"/>
            <a:extLst>
              <a:ext uri="{FF2B5EF4-FFF2-40B4-BE49-F238E27FC236}">
                <a16:creationId xmlns:a16="http://schemas.microsoft.com/office/drawing/2014/main" id="{0EAAB51E-FB10-2BB2-BEF7-E3C0FCBD28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64883" y="3665911"/>
            <a:ext cx="1195667" cy="1594223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7308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55EE10-7046-4011-3F50-BBC148EF74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56"/>
            <a:ext cx="9179966" cy="551998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8F53C7A-BE09-8679-6452-AD3A5EC72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4" y="1467913"/>
            <a:ext cx="2114286" cy="3800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8" name="Εικόνα 7">
            <a:hlinkClick r:id="rId5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CDDCF0-BD70-DE81-6FEF-DC382B041006}"/>
              </a:ext>
            </a:extLst>
          </p:cNvPr>
          <p:cNvSpPr txBox="1"/>
          <p:nvPr/>
        </p:nvSpPr>
        <p:spPr>
          <a:xfrm>
            <a:off x="9472987" y="1467913"/>
            <a:ext cx="1740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Διαγράμματα!!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F0E80EBE-AE1D-9C7B-3A66-1E591C6B320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717705" y="1652579"/>
            <a:ext cx="7755282" cy="2498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32A0797-BBB0-6932-6CC2-2862CC085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0" y="2160068"/>
            <a:ext cx="3118510" cy="21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4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8" name="Εικόνα 7">
            <a:hlinkClick r:id="rId3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55EE10-7046-4011-3F50-BBC148EF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56"/>
            <a:ext cx="9179966" cy="5519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45BD42-193E-F656-B8A2-E3044498E39F}"/>
              </a:ext>
            </a:extLst>
          </p:cNvPr>
          <p:cNvSpPr txBox="1"/>
          <p:nvPr/>
        </p:nvSpPr>
        <p:spPr>
          <a:xfrm>
            <a:off x="9256877" y="1470156"/>
            <a:ext cx="24206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Σχεδίαση πειράματος για μέτρηση όγκου στερεού ακανόνιστου σχήματος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555C5F29-23D8-3DB5-CCBE-EE96B883161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341690" y="2070321"/>
            <a:ext cx="7915187" cy="3082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FC0899F-2B70-42F3-6D65-EEAB2D14F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556" y="2670485"/>
            <a:ext cx="1880021" cy="292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47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8" name="Εικόνα 7">
            <a:hlinkClick r:id="rId3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55EE10-7046-4011-3F50-BBC148EF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56"/>
            <a:ext cx="9179966" cy="5519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619476-54E2-7FA6-DA87-B9A64819159C}"/>
              </a:ext>
            </a:extLst>
          </p:cNvPr>
          <p:cNvSpPr txBox="1"/>
          <p:nvPr/>
        </p:nvSpPr>
        <p:spPr>
          <a:xfrm>
            <a:off x="9299607" y="3330285"/>
            <a:ext cx="2715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Μετρήσεις </a:t>
            </a:r>
            <a:r>
              <a:rPr lang="en-US" dirty="0"/>
              <a:t>m, V</a:t>
            </a:r>
            <a:endParaRPr lang="el-GR" dirty="0"/>
          </a:p>
        </p:txBody>
      </p:sp>
      <p:graphicFrame>
        <p:nvGraphicFramePr>
          <p:cNvPr id="3" name="Πίνακας 5">
            <a:extLst>
              <a:ext uri="{FF2B5EF4-FFF2-40B4-BE49-F238E27FC236}">
                <a16:creationId xmlns:a16="http://schemas.microsoft.com/office/drawing/2014/main" id="{0B313E51-D1F8-737E-08E0-52A3E1CA9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57643"/>
              </p:ext>
            </p:extLst>
          </p:nvPr>
        </p:nvGraphicFramePr>
        <p:xfrm>
          <a:off x="9299607" y="1488850"/>
          <a:ext cx="271577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678">
                  <a:extLst>
                    <a:ext uri="{9D8B030D-6E8A-4147-A177-3AD203B41FA5}">
                      <a16:colId xmlns:a16="http://schemas.microsoft.com/office/drawing/2014/main" val="3495129605"/>
                    </a:ext>
                  </a:extLst>
                </a:gridCol>
                <a:gridCol w="1476101">
                  <a:extLst>
                    <a:ext uri="{9D8B030D-6E8A-4147-A177-3AD203B41FA5}">
                      <a16:colId xmlns:a16="http://schemas.microsoft.com/office/drawing/2014/main" val="91606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Μάζα (</a:t>
                      </a:r>
                      <a:r>
                        <a:rPr lang="en-US" dirty="0"/>
                        <a:t>g)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Όγκος (</a:t>
                      </a:r>
                      <a:r>
                        <a:rPr lang="en-US" dirty="0"/>
                        <a:t>cm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4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6,…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83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12,…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12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18,…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15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24,…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855786"/>
                  </a:ext>
                </a:extLst>
              </a:tr>
            </a:tbl>
          </a:graphicData>
        </a:graphic>
      </p:graphicFrame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33A3302-E263-3187-A9E4-7C63EA7C7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4" y="1362357"/>
            <a:ext cx="7446947" cy="4178694"/>
          </a:xfrm>
          <a:prstGeom prst="rect">
            <a:avLst/>
          </a:prstGeom>
        </p:spPr>
      </p:pic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F946D308-2F5C-204F-B686-572909E7CF40}"/>
              </a:ext>
            </a:extLst>
          </p:cNvPr>
          <p:cNvSpPr/>
          <p:nvPr/>
        </p:nvSpPr>
        <p:spPr>
          <a:xfrm>
            <a:off x="9791881" y="3660578"/>
            <a:ext cx="170915" cy="364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E529E-BDEF-0344-C708-4644FC8D7F14}"/>
              </a:ext>
            </a:extLst>
          </p:cNvPr>
          <p:cNvSpPr txBox="1"/>
          <p:nvPr/>
        </p:nvSpPr>
        <p:spPr>
          <a:xfrm>
            <a:off x="9289460" y="4000854"/>
            <a:ext cx="2554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Διαπίστωση της αναλογίας</a:t>
            </a:r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C6194055-4833-A4ED-2E06-188EE3F2BE63}"/>
              </a:ext>
            </a:extLst>
          </p:cNvPr>
          <p:cNvSpPr/>
          <p:nvPr/>
        </p:nvSpPr>
        <p:spPr>
          <a:xfrm>
            <a:off x="9791880" y="4647185"/>
            <a:ext cx="170915" cy="364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0475A-6A7E-32A1-4DC0-AFDD3B3B544E}"/>
              </a:ext>
            </a:extLst>
          </p:cNvPr>
          <p:cNvSpPr txBox="1"/>
          <p:nvPr/>
        </p:nvSpPr>
        <p:spPr>
          <a:xfrm>
            <a:off x="9289459" y="4981823"/>
            <a:ext cx="2554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Η πυκνότητα</a:t>
            </a:r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E8AFB8A5-4D89-3C61-6936-82B9D5174604}"/>
              </a:ext>
            </a:extLst>
          </p:cNvPr>
          <p:cNvSpPr/>
          <p:nvPr/>
        </p:nvSpPr>
        <p:spPr>
          <a:xfrm>
            <a:off x="9819656" y="5358999"/>
            <a:ext cx="170915" cy="364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2E1481-3EBD-D1BC-D4FD-07E0847EB94E}"/>
              </a:ext>
            </a:extLst>
          </p:cNvPr>
          <p:cNvSpPr txBox="1"/>
          <p:nvPr/>
        </p:nvSpPr>
        <p:spPr>
          <a:xfrm>
            <a:off x="9334677" y="5792317"/>
            <a:ext cx="246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Phet (</a:t>
            </a:r>
            <a:r>
              <a:rPr lang="el-GR" dirty="0"/>
              <a:t>εξάρτηση από το υλικό)</a:t>
            </a: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B932E8EC-2023-A929-91B0-C22BE1DBEACD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1640793" y="2415950"/>
            <a:ext cx="7658814" cy="36995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3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EC71F1-E848-EEEE-EBFF-89525C2D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380"/>
            <a:ext cx="9049741" cy="5503355"/>
          </a:xfrm>
          <a:prstGeom prst="rect">
            <a:avLst/>
          </a:prstGeom>
        </p:spPr>
      </p:pic>
      <p:pic>
        <p:nvPicPr>
          <p:cNvPr id="7" name="Εικόνα 6">
            <a:hlinkClick r:id="rId4"/>
            <a:extLst>
              <a:ext uri="{FF2B5EF4-FFF2-40B4-BE49-F238E27FC236}">
                <a16:creationId xmlns:a16="http://schemas.microsoft.com/office/drawing/2014/main" id="{B481FE0F-E837-9C92-5531-49E6EF3DF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ADCBA00-D3C0-FBDD-6165-EA717E5CE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41" y="1378582"/>
            <a:ext cx="3142260" cy="1608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DED71-099A-5668-6661-57AD3551918C}"/>
              </a:ext>
            </a:extLst>
          </p:cNvPr>
          <p:cNvSpPr txBox="1"/>
          <p:nvPr/>
        </p:nvSpPr>
        <p:spPr>
          <a:xfrm>
            <a:off x="9238274" y="3018969"/>
            <a:ext cx="276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https://www.youtube.com/watch?v=edJA0B8AQpo</a:t>
            </a:r>
            <a:r>
              <a:rPr lang="el-GR" dirty="0"/>
              <a:t> 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707BA0DA-5CDD-68B5-97BD-94AEED6CDA3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546789" y="2102265"/>
            <a:ext cx="7502952" cy="804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54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EC71F1-E848-EEEE-EBFF-89525C2D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380"/>
            <a:ext cx="9049741" cy="5503355"/>
          </a:xfrm>
          <a:prstGeom prst="rect">
            <a:avLst/>
          </a:prstGeom>
        </p:spPr>
      </p:pic>
      <p:pic>
        <p:nvPicPr>
          <p:cNvPr id="7" name="Εικόνα 6">
            <a:hlinkClick r:id="rId4"/>
            <a:extLst>
              <a:ext uri="{FF2B5EF4-FFF2-40B4-BE49-F238E27FC236}">
                <a16:creationId xmlns:a16="http://schemas.microsoft.com/office/drawing/2014/main" id="{B481FE0F-E837-9C92-5531-49E6EF3DF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D92D987-7DA3-1313-E85F-924CDF9ED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40" y="1546788"/>
            <a:ext cx="3122722" cy="21768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982DE7-6ECA-CADE-A6C8-8704F3B0AA10}"/>
              </a:ext>
            </a:extLst>
          </p:cNvPr>
          <p:cNvSpPr txBox="1"/>
          <p:nvPr/>
        </p:nvSpPr>
        <p:spPr>
          <a:xfrm>
            <a:off x="9143999" y="3774891"/>
            <a:ext cx="285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https://photodentro.edu.gr/edusoft/r/8531/307</a:t>
            </a:r>
            <a:r>
              <a:rPr lang="el-GR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F3C3C-B3F5-7C10-3C19-0788C39B57C8}"/>
              </a:ext>
            </a:extLst>
          </p:cNvPr>
          <p:cNvSpPr txBox="1"/>
          <p:nvPr/>
        </p:nvSpPr>
        <p:spPr>
          <a:xfrm>
            <a:off x="10297674" y="119799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ΣΕΠ</a:t>
            </a: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ADCFEEC6-B52C-FC14-38B8-AEA90D36A53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580972" y="2635189"/>
            <a:ext cx="7468768" cy="595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3B6DE20-6642-090D-0C05-F48E4C3C39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850" y="4472523"/>
            <a:ext cx="3099088" cy="23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3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EC71F1-E848-EEEE-EBFF-89525C2D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380"/>
            <a:ext cx="9049741" cy="5503355"/>
          </a:xfrm>
          <a:prstGeom prst="rect">
            <a:avLst/>
          </a:prstGeom>
        </p:spPr>
      </p:pic>
      <p:pic>
        <p:nvPicPr>
          <p:cNvPr id="7" name="Εικόνα 6">
            <a:hlinkClick r:id="rId4"/>
            <a:extLst>
              <a:ext uri="{FF2B5EF4-FFF2-40B4-BE49-F238E27FC236}">
                <a16:creationId xmlns:a16="http://schemas.microsoft.com/office/drawing/2014/main" id="{B481FE0F-E837-9C92-5531-49E6EF3DF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D0AFDBD-3487-8162-645B-8F248C1E0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75" y="2536174"/>
            <a:ext cx="2994352" cy="17856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C07E00E-1810-0952-6476-0B15A1D63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75" y="4409628"/>
            <a:ext cx="2994352" cy="1772631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DA929373-FC65-E41B-69C2-86AC4A7D762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606609" y="4529271"/>
            <a:ext cx="7459966" cy="766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45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EC71F1-E848-EEEE-EBFF-89525C2D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380"/>
            <a:ext cx="9049741" cy="5503355"/>
          </a:xfrm>
          <a:prstGeom prst="rect">
            <a:avLst/>
          </a:prstGeom>
        </p:spPr>
      </p:pic>
      <p:pic>
        <p:nvPicPr>
          <p:cNvPr id="7" name="Εικόνα 6">
            <a:hlinkClick r:id="rId4"/>
            <a:extLst>
              <a:ext uri="{FF2B5EF4-FFF2-40B4-BE49-F238E27FC236}">
                <a16:creationId xmlns:a16="http://schemas.microsoft.com/office/drawing/2014/main" id="{B481FE0F-E837-9C92-5531-49E6EF3DF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B2CFC1-3C37-E176-EFC7-878234C47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465" y="1504804"/>
            <a:ext cx="2663439" cy="163841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A65A372E-D646-9312-3E89-2AFE45B82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80" y="4280712"/>
            <a:ext cx="2880446" cy="1638419"/>
          </a:xfrm>
          <a:prstGeom prst="rect">
            <a:avLst/>
          </a:prstGeom>
        </p:spPr>
      </p:pic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CA88FD14-1D6B-A6AB-6FF9-F2C202D4B63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606609" y="2324014"/>
            <a:ext cx="7810856" cy="2752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D94015B0-4E93-0460-658C-9DF05D5AF38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606609" y="5099922"/>
            <a:ext cx="7676971" cy="1326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18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D3D021BF-5D7E-E97E-18E2-866FB63243DE}"/>
              </a:ext>
            </a:extLst>
          </p:cNvPr>
          <p:cNvSpPr/>
          <p:nvPr/>
        </p:nvSpPr>
        <p:spPr>
          <a:xfrm>
            <a:off x="104514" y="5426577"/>
            <a:ext cx="11893781" cy="675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BE64DA86-FF24-E1BF-54FA-8680793D7271}"/>
              </a:ext>
            </a:extLst>
          </p:cNvPr>
          <p:cNvSpPr/>
          <p:nvPr/>
        </p:nvSpPr>
        <p:spPr>
          <a:xfrm>
            <a:off x="104514" y="3785786"/>
            <a:ext cx="11893781" cy="15211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5F0FBE8D-0475-D4F1-88F0-2648F7199CF1}"/>
              </a:ext>
            </a:extLst>
          </p:cNvPr>
          <p:cNvSpPr/>
          <p:nvPr/>
        </p:nvSpPr>
        <p:spPr>
          <a:xfrm>
            <a:off x="104514" y="1854819"/>
            <a:ext cx="11893781" cy="18113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BF9A90-05AA-71E5-5DDD-9500724BF6E8}"/>
              </a:ext>
            </a:extLst>
          </p:cNvPr>
          <p:cNvSpPr txBox="1"/>
          <p:nvPr/>
        </p:nvSpPr>
        <p:spPr>
          <a:xfrm>
            <a:off x="104514" y="1365847"/>
            <a:ext cx="6368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Άρθρο 5, ΠΔ 39/2014 </a:t>
            </a:r>
            <a:r>
              <a:rPr lang="el-GR" dirty="0"/>
              <a:t>«Αξιολόγηση Φυσικής Α΄ τάξης Γυμνασίου»</a:t>
            </a:r>
          </a:p>
        </p:txBody>
      </p:sp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EC337DFE-3996-7B44-429A-E3D7938C5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C99CB5-7692-AF17-A02D-3FDEABDF7A48}"/>
              </a:ext>
            </a:extLst>
          </p:cNvPr>
          <p:cNvSpPr txBox="1"/>
          <p:nvPr/>
        </p:nvSpPr>
        <p:spPr>
          <a:xfrm>
            <a:off x="104514" y="1854819"/>
            <a:ext cx="1198778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 ερώτημα: </a:t>
            </a:r>
            <a:r>
              <a:rPr lang="el-GR" b="1" dirty="0"/>
              <a:t>Περιγραφή της σύνθεσης</a:t>
            </a:r>
            <a:r>
              <a:rPr lang="el-GR" dirty="0"/>
              <a:t>, της λειτουργίας και της </a:t>
            </a:r>
            <a:r>
              <a:rPr lang="el-GR" b="1" dirty="0"/>
              <a:t>εξέλιξης</a:t>
            </a:r>
            <a:r>
              <a:rPr lang="el-GR" dirty="0"/>
              <a:t> ενός πειράματος, το οποίο περιλαμβάνεται/εικονίζεται στα φύλλα εργασίας και έχει πραγματοποιηθεί από τους μαθητές κατά τη διάρκεια της εκπαιδευτικής διαδικασίας, καθώς και περιγραφή του </a:t>
            </a:r>
            <a:r>
              <a:rPr lang="el-GR" b="1" dirty="0"/>
              <a:t>τρόπου βέλτιστης μέτρησης</a:t>
            </a:r>
            <a:r>
              <a:rPr lang="el-GR" dirty="0"/>
              <a:t> των φυσικών μεγεθών, τα οποία ενδεχομένως έχουν μετρηθεί στο πείραμα.</a:t>
            </a:r>
            <a:endParaRPr lang="en-US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Β ερώτημα: </a:t>
            </a:r>
            <a:r>
              <a:rPr lang="el-GR" dirty="0"/>
              <a:t>Καταγραφή </a:t>
            </a:r>
            <a:r>
              <a:rPr lang="el-GR" b="1" dirty="0"/>
              <a:t>συμπερασμάτων από το πείραμα του ερωτήματος Α</a:t>
            </a:r>
            <a:r>
              <a:rPr lang="el-GR" dirty="0"/>
              <a:t>.</a:t>
            </a:r>
            <a:endParaRPr lang="en-US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Γ ερώτημα: </a:t>
            </a:r>
            <a:r>
              <a:rPr lang="el-GR" b="1" dirty="0"/>
              <a:t>Αξιοποίηση τιμών μέτρησης</a:t>
            </a:r>
            <a:r>
              <a:rPr lang="el-GR" dirty="0"/>
              <a:t>, οι οποίες έχουν ληφθεί κατά τη διάρκεια ενός από τα προβλεπόμενα πειράματα στην τάξη και δίνονται σε πίνακα από τον εκπαιδευτικό </a:t>
            </a:r>
            <a:r>
              <a:rPr lang="el-GR" b="1" dirty="0"/>
              <a:t>για τη σύνθεση διαγράμματος </a:t>
            </a:r>
            <a:r>
              <a:rPr lang="el-GR" dirty="0"/>
              <a:t>(όπως αυτό το οποίο περιλαμβάνεται στο αντίστοιχο φύλλο εργασίας του μαθήματος).</a:t>
            </a:r>
            <a:endParaRPr lang="en-US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Δ ερώτημα: </a:t>
            </a:r>
            <a:r>
              <a:rPr lang="el-GR" dirty="0"/>
              <a:t>Καταγραφή </a:t>
            </a:r>
            <a:r>
              <a:rPr lang="el-GR" b="1" dirty="0"/>
              <a:t>συμπερασμάτων</a:t>
            </a:r>
            <a:r>
              <a:rPr lang="el-GR" dirty="0"/>
              <a:t> </a:t>
            </a:r>
            <a:r>
              <a:rPr lang="el-GR" b="1" dirty="0"/>
              <a:t>από το πείραμα του ερωτήματος Γ</a:t>
            </a:r>
            <a:r>
              <a:rPr lang="el-GR" dirty="0"/>
              <a:t>.</a:t>
            </a:r>
            <a:endParaRPr lang="en-US" dirty="0"/>
          </a:p>
          <a:p>
            <a:endParaRPr lang="el-GR" dirty="0"/>
          </a:p>
          <a:p>
            <a:r>
              <a:rPr lang="el-GR" dirty="0">
                <a:solidFill>
                  <a:srgbClr val="7030A0"/>
                </a:solidFill>
              </a:rPr>
              <a:t>Ε έως Θ ερωτήματα: </a:t>
            </a:r>
            <a:r>
              <a:rPr lang="el-GR" dirty="0"/>
              <a:t>Απάντηση σε </a:t>
            </a:r>
            <a:r>
              <a:rPr lang="el-GR" b="1" dirty="0"/>
              <a:t>δύο από πέντε ερωτήματα</a:t>
            </a:r>
            <a:r>
              <a:rPr lang="el-GR" dirty="0"/>
              <a:t>, τα οποία αφορούν σε </a:t>
            </a:r>
            <a:r>
              <a:rPr lang="el-GR" b="1" dirty="0"/>
              <a:t>εφαρμογές, γενικεύσεις ή ερμηνείες </a:t>
            </a:r>
            <a:r>
              <a:rPr lang="el-GR" dirty="0"/>
              <a:t>συμπερασμάτων από τα φύλλα εργασίας που έχουν διδαχθεί οι μαθητές.</a:t>
            </a:r>
          </a:p>
        </p:txBody>
      </p:sp>
      <p:sp>
        <p:nvSpPr>
          <p:cNvPr id="6" name="Κουμπί ενέργειας: Έγγραφο 5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2E7E172E-6FFD-6033-272F-F698A602C004}"/>
              </a:ext>
            </a:extLst>
          </p:cNvPr>
          <p:cNvSpPr/>
          <p:nvPr/>
        </p:nvSpPr>
        <p:spPr>
          <a:xfrm>
            <a:off x="5708591" y="6204247"/>
            <a:ext cx="521293" cy="570453"/>
          </a:xfrm>
          <a:prstGeom prst="actionButton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672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2B798A9-B47F-66B0-F68C-F2963E0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" y="1200329"/>
            <a:ext cx="4876131" cy="5657671"/>
          </a:xfrm>
          <a:prstGeom prst="rect">
            <a:avLst/>
          </a:prstGeom>
        </p:spPr>
      </p:pic>
      <p:pic>
        <p:nvPicPr>
          <p:cNvPr id="11" name="Εικόνα 10">
            <a:hlinkClick r:id="rId4"/>
            <a:extLst>
              <a:ext uri="{FF2B5EF4-FFF2-40B4-BE49-F238E27FC236}">
                <a16:creationId xmlns:a16="http://schemas.microsoft.com/office/drawing/2014/main" id="{F13DE1C1-00B6-6A4F-6039-A71EC8A7D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" y="8264"/>
            <a:ext cx="827016" cy="110268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B9BAE63-C566-33E2-4E4F-DC854B27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60" y="1171857"/>
            <a:ext cx="5476190" cy="2257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DED14A-1F61-2439-9CFD-917F461C3FB6}"/>
              </a:ext>
            </a:extLst>
          </p:cNvPr>
          <p:cNvSpPr txBox="1"/>
          <p:nvPr/>
        </p:nvSpPr>
        <p:spPr>
          <a:xfrm>
            <a:off x="5127477" y="4115376"/>
            <a:ext cx="387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</a:t>
            </a:r>
            <a:r>
              <a:rPr lang="el-GR" dirty="0"/>
              <a:t>γλώσσα και τα σύμβολα της Φυσικής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2C8A6-2DCB-2915-8825-F62F1A038EC0}"/>
              </a:ext>
            </a:extLst>
          </p:cNvPr>
          <p:cNvSpPr txBox="1"/>
          <p:nvPr/>
        </p:nvSpPr>
        <p:spPr>
          <a:xfrm>
            <a:off x="5127477" y="3679855"/>
            <a:ext cx="644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</a:t>
            </a:r>
            <a:r>
              <a:rPr lang="el-GR" dirty="0"/>
              <a:t>φυσική σημασία των μεγεθών (ταχύτητα, θέση, μετατόπιση </a:t>
            </a:r>
            <a:r>
              <a:rPr lang="el-GR" dirty="0" err="1"/>
              <a:t>κτλ</a:t>
            </a:r>
            <a:r>
              <a:rPr lang="el-GR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C4931-FAEC-66E5-6783-43C690673C87}"/>
              </a:ext>
            </a:extLst>
          </p:cNvPr>
          <p:cNvSpPr txBox="1"/>
          <p:nvPr/>
        </p:nvSpPr>
        <p:spPr>
          <a:xfrm>
            <a:off x="5127476" y="4600857"/>
            <a:ext cx="634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</a:t>
            </a:r>
            <a:r>
              <a:rPr lang="el-GR" dirty="0"/>
              <a:t>σχεδίαση σχημάτων π.χ. (σώματος που κινείται, δυνάμεων </a:t>
            </a:r>
            <a:r>
              <a:rPr lang="el-GR" dirty="0" err="1"/>
              <a:t>κτλ</a:t>
            </a:r>
            <a:r>
              <a:rPr lang="el-GR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00416-60ED-0318-8EF9-970273726D15}"/>
              </a:ext>
            </a:extLst>
          </p:cNvPr>
          <p:cNvSpPr txBox="1"/>
          <p:nvPr/>
        </p:nvSpPr>
        <p:spPr>
          <a:xfrm>
            <a:off x="5127476" y="5152527"/>
            <a:ext cx="592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τύποι. Προσοχή στους πολύπλοκους μαθηματικούς υπολογισμούς.</a:t>
            </a:r>
          </a:p>
        </p:txBody>
      </p:sp>
    </p:spTree>
    <p:extLst>
      <p:ext uri="{BB962C8B-B14F-4D97-AF65-F5344CB8AC3E}">
        <p14:creationId xmlns:p14="http://schemas.microsoft.com/office/powerpoint/2010/main" val="3715343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2B798A9-B47F-66B0-F68C-F2963E0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" y="1200329"/>
            <a:ext cx="4876131" cy="5657671"/>
          </a:xfrm>
          <a:prstGeom prst="rect">
            <a:avLst/>
          </a:prstGeom>
        </p:spPr>
      </p:pic>
      <p:pic>
        <p:nvPicPr>
          <p:cNvPr id="11" name="Εικόνα 10">
            <a:hlinkClick r:id="rId4"/>
            <a:extLst>
              <a:ext uri="{FF2B5EF4-FFF2-40B4-BE49-F238E27FC236}">
                <a16:creationId xmlns:a16="http://schemas.microsoft.com/office/drawing/2014/main" id="{F13DE1C1-00B6-6A4F-6039-A71EC8A7D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" y="8264"/>
            <a:ext cx="827016" cy="110268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B9BAE63-C566-33E2-4E4F-DC854B27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60" y="1171857"/>
            <a:ext cx="5476190" cy="2257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93B511-014A-E330-E83D-C4F1558DF18A}"/>
              </a:ext>
            </a:extLst>
          </p:cNvPr>
          <p:cNvSpPr txBox="1"/>
          <p:nvPr/>
        </p:nvSpPr>
        <p:spPr>
          <a:xfrm>
            <a:off x="5110385" y="3429000"/>
            <a:ext cx="6289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ΕΡΓΑΣΤΗΡΙΑΚΗ ΑΣΚΗΣΗ 6</a:t>
            </a:r>
          </a:p>
          <a:p>
            <a:r>
              <a:rPr lang="el-GR" dirty="0"/>
              <a:t>ΜΕΛΕΤΗ ΤΩΝ ΕΥΘΥΓΡΑΜΜΩΝ ΚΙΝΗΣΕΩΝ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C65F8C5E-06DB-571E-5836-AF3FD1724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3" y="4096600"/>
            <a:ext cx="5095547" cy="1714539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BC9F3271-BF79-FD60-E8AE-A63FB6ED6993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538243" y="2478280"/>
            <a:ext cx="3508960" cy="2475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89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B26E35-2FED-C119-5DF5-614A5252BA72}"/>
              </a:ext>
            </a:extLst>
          </p:cNvPr>
          <p:cNvSpPr txBox="1"/>
          <p:nvPr/>
        </p:nvSpPr>
        <p:spPr>
          <a:xfrm>
            <a:off x="4288398" y="1285176"/>
            <a:ext cx="3146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https://fisikesepistimes.gr</a:t>
            </a:r>
            <a:r>
              <a:rPr lang="en-US" sz="2000" dirty="0"/>
              <a:t> </a:t>
            </a:r>
            <a:endParaRPr lang="el-GR" sz="20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D17A24C4-4F13-DC28-865A-FFCF66B9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1805299"/>
            <a:ext cx="5175904" cy="2407271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73DA2D92-5D11-FCC6-FB84-664A1D694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4209937"/>
            <a:ext cx="5175904" cy="25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91073C-F9BA-1A2C-62AF-3215F8101197}"/>
              </a:ext>
            </a:extLst>
          </p:cNvPr>
          <p:cNvSpPr txBox="1"/>
          <p:nvPr/>
        </p:nvSpPr>
        <p:spPr>
          <a:xfrm>
            <a:off x="5016389" y="1794617"/>
            <a:ext cx="4876131" cy="154678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2B798A9-B47F-66B0-F68C-F2963E0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" y="1200329"/>
            <a:ext cx="4876131" cy="5657671"/>
          </a:xfrm>
          <a:prstGeom prst="rect">
            <a:avLst/>
          </a:prstGeom>
        </p:spPr>
      </p:pic>
      <p:pic>
        <p:nvPicPr>
          <p:cNvPr id="11" name="Εικόνα 10">
            <a:hlinkClick r:id="rId4"/>
            <a:extLst>
              <a:ext uri="{FF2B5EF4-FFF2-40B4-BE49-F238E27FC236}">
                <a16:creationId xmlns:a16="http://schemas.microsoft.com/office/drawing/2014/main" id="{F13DE1C1-00B6-6A4F-6039-A71EC8A7D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" y="8264"/>
            <a:ext cx="827016" cy="110268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B9BAE63-C566-33E2-4E4F-DC854B27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60" y="1171857"/>
            <a:ext cx="5476190" cy="22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F5D5-1DCC-BE73-43C3-C958A737EBE6}"/>
              </a:ext>
            </a:extLst>
          </p:cNvPr>
          <p:cNvSpPr txBox="1"/>
          <p:nvPr/>
        </p:nvSpPr>
        <p:spPr>
          <a:xfrm>
            <a:off x="5218456" y="3428999"/>
            <a:ext cx="667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ΕΡΓΑΣΤΗΡΙΑΚΗ ΑΣΚΗΣΗ 8 ΣΥΝΘΕΣΗ ΔΥΝΑΜΕΩΝ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2C99D60-9991-F7CC-09F0-5B5A4235E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05" y="3752165"/>
            <a:ext cx="2017578" cy="3040778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42830AF-7D6A-2565-4095-7DCC9D3A0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76" y="3997404"/>
            <a:ext cx="4252727" cy="28005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0B3684-FA7B-E7A9-7DF5-1A877E2AB0AA}"/>
              </a:ext>
            </a:extLst>
          </p:cNvPr>
          <p:cNvSpPr txBox="1"/>
          <p:nvPr/>
        </p:nvSpPr>
        <p:spPr>
          <a:xfrm>
            <a:off x="7821928" y="3752165"/>
            <a:ext cx="39773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9"/>
              </a:rPr>
              <a:t>http://photodentro.edu.gr/aggregator/lo/photodentro-lor-8521-1690</a:t>
            </a:r>
            <a:r>
              <a:rPr lang="el-GR" sz="1050" dirty="0"/>
              <a:t> 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4246DF34-A507-FFD9-741D-9790CC033E4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83664" y="3503776"/>
            <a:ext cx="4691641" cy="1768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721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2B798A9-B47F-66B0-F68C-F2963E0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" y="1200329"/>
            <a:ext cx="4876131" cy="5657671"/>
          </a:xfrm>
          <a:prstGeom prst="rect">
            <a:avLst/>
          </a:prstGeom>
        </p:spPr>
      </p:pic>
      <p:pic>
        <p:nvPicPr>
          <p:cNvPr id="11" name="Εικόνα 10">
            <a:hlinkClick r:id="rId4"/>
            <a:extLst>
              <a:ext uri="{FF2B5EF4-FFF2-40B4-BE49-F238E27FC236}">
                <a16:creationId xmlns:a16="http://schemas.microsoft.com/office/drawing/2014/main" id="{F13DE1C1-00B6-6A4F-6039-A71EC8A7D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" y="8264"/>
            <a:ext cx="827016" cy="110268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B9BAE63-C566-33E2-4E4F-DC854B27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60" y="1171857"/>
            <a:ext cx="5476190" cy="22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1BB4C-C9A6-AD17-CA90-473521EAC8D9}"/>
              </a:ext>
            </a:extLst>
          </p:cNvPr>
          <p:cNvSpPr txBox="1"/>
          <p:nvPr/>
        </p:nvSpPr>
        <p:spPr>
          <a:xfrm>
            <a:off x="5023172" y="3429000"/>
            <a:ext cx="628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ΕΡΓΑΣΤΗΡΙΑΚΗ ΑΣΚΗΣΗ 10 ΜΕΤΡΗΣΗ ΔΥΝΑΜΗΣ - ΝΟΜΟΣ </a:t>
            </a:r>
            <a:r>
              <a:rPr lang="el-GR" dirty="0" err="1"/>
              <a:t>ΗΟΟΚE</a:t>
            </a:r>
            <a:endParaRPr lang="el-GR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AA4B340-9852-7D5A-163B-29451377C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09" y="3798331"/>
            <a:ext cx="2537223" cy="2859017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6793319-7BD4-7A6F-D27B-A799290E0E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04" y="3898968"/>
            <a:ext cx="4438331" cy="2489064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6C26FD58-3E1F-9695-7CE9-F51A844EDA4B}"/>
              </a:ext>
            </a:extLst>
          </p:cNvPr>
          <p:cNvCxnSpPr>
            <a:cxnSpLocks/>
          </p:cNvCxnSpPr>
          <p:nvPr/>
        </p:nvCxnSpPr>
        <p:spPr>
          <a:xfrm flipH="1" flipV="1">
            <a:off x="546931" y="3798331"/>
            <a:ext cx="4819828" cy="1277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26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2B798A9-B47F-66B0-F68C-F2963E0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" y="1200329"/>
            <a:ext cx="4876131" cy="5657671"/>
          </a:xfrm>
          <a:prstGeom prst="rect">
            <a:avLst/>
          </a:prstGeom>
        </p:spPr>
      </p:pic>
      <p:pic>
        <p:nvPicPr>
          <p:cNvPr id="11" name="Εικόνα 10">
            <a:hlinkClick r:id="rId4"/>
            <a:extLst>
              <a:ext uri="{FF2B5EF4-FFF2-40B4-BE49-F238E27FC236}">
                <a16:creationId xmlns:a16="http://schemas.microsoft.com/office/drawing/2014/main" id="{F13DE1C1-00B6-6A4F-6039-A71EC8A7D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" y="8264"/>
            <a:ext cx="827016" cy="110268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B9BAE63-C566-33E2-4E4F-DC854B27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60" y="1171857"/>
            <a:ext cx="5476190" cy="22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E5E69-1A41-E20C-7355-688419D49C2B}"/>
              </a:ext>
            </a:extLst>
          </p:cNvPr>
          <p:cNvSpPr txBox="1"/>
          <p:nvPr/>
        </p:nvSpPr>
        <p:spPr>
          <a:xfrm>
            <a:off x="5017521" y="3449102"/>
            <a:ext cx="2998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ΕΡΓΑΣΤΗΡΙΑΚΗ ΑΣΚΗΣΗ 12 ΑΝΩΣΗ - Η ΑΡΧΗ ΤΟΥ ΑΡΧΙΜΗΔΗ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C5F7C-2C12-5916-7C7C-0D2C4BC5D93F}"/>
              </a:ext>
            </a:extLst>
          </p:cNvPr>
          <p:cNvSpPr txBox="1"/>
          <p:nvPr/>
        </p:nvSpPr>
        <p:spPr>
          <a:xfrm>
            <a:off x="4946260" y="4361337"/>
            <a:ext cx="41557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ΕΡΓΑΣΤΗΡΙΑΚΗ ΑΣΚΗΣΗ 14</a:t>
            </a:r>
          </a:p>
          <a:p>
            <a:r>
              <a:rPr lang="el-GR" dirty="0"/>
              <a:t>Άνωση και βάρος του υγρού που εκτοπίζει το σώμα. Η αρχή του Αρχιμήδη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47D88EA0-4114-7E0E-7DF1-127F834AA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25" y="3429000"/>
            <a:ext cx="1281899" cy="3368256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1180522B-06BB-587B-CF3B-18BDBED2B37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06751" y="3910767"/>
            <a:ext cx="4410770" cy="1669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12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C91CB31F-772D-8446-8FFD-79E67CB2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" y="8264"/>
            <a:ext cx="833426" cy="1111235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965D19A-033C-65DB-EA30-18B6C624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" y="1341690"/>
            <a:ext cx="4775313" cy="551631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7BCC3D6-41F4-783C-D75C-B7EB6EC975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03" y="1341690"/>
            <a:ext cx="4776167" cy="3349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A917B-DF1E-0944-FB84-71EBAE5086AE}"/>
              </a:ext>
            </a:extLst>
          </p:cNvPr>
          <p:cNvSpPr txBox="1"/>
          <p:nvPr/>
        </p:nvSpPr>
        <p:spPr>
          <a:xfrm>
            <a:off x="4849003" y="4592980"/>
            <a:ext cx="689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Δυσκολία:</a:t>
            </a:r>
            <a:r>
              <a:rPr lang="el-GR" dirty="0"/>
              <a:t> αν και μιλάμε για φαινόμενα που έχουν εφαρμογή στην καθημερινή ζωή η εξήγησή τους είναι </a:t>
            </a:r>
            <a:r>
              <a:rPr lang="el-GR" u="sng" dirty="0"/>
              <a:t>μικροσκοπική</a:t>
            </a:r>
            <a:r>
              <a:rPr lang="el-GR" dirty="0"/>
              <a:t> (ηλεκτρόνια και ηλεκτρικό φορτίο)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0D3CA-B55C-94CC-84CB-939F53A29A14}"/>
              </a:ext>
            </a:extLst>
          </p:cNvPr>
          <p:cNvSpPr txBox="1"/>
          <p:nvPr/>
        </p:nvSpPr>
        <p:spPr>
          <a:xfrm>
            <a:off x="4849003" y="5437179"/>
            <a:ext cx="689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Σταδιακή</a:t>
            </a:r>
            <a:r>
              <a:rPr lang="el-GR" dirty="0"/>
              <a:t> εισαγωγή σε επίλυση ασκήσεων με πολλούς τύπους (π.χ. Ι=</a:t>
            </a:r>
            <a:r>
              <a:rPr lang="en-US" dirty="0"/>
              <a:t>q/t, R=V/I, R</a:t>
            </a:r>
            <a:r>
              <a:rPr lang="el-GR" baseline="-25000" dirty="0" err="1"/>
              <a:t>ολ</a:t>
            </a:r>
            <a:r>
              <a:rPr lang="el-GR" dirty="0"/>
              <a:t>=</a:t>
            </a:r>
            <a:r>
              <a:rPr lang="en-US" dirty="0"/>
              <a:t>R</a:t>
            </a:r>
            <a:r>
              <a:rPr lang="en-US" baseline="-25000" dirty="0"/>
              <a:t>1</a:t>
            </a:r>
            <a:r>
              <a:rPr lang="en-US" dirty="0"/>
              <a:t>+R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E8C37-E0A2-A5B0-B8BB-8EE77754340C}"/>
              </a:ext>
            </a:extLst>
          </p:cNvPr>
          <p:cNvSpPr txBox="1"/>
          <p:nvPr/>
        </p:nvSpPr>
        <p:spPr>
          <a:xfrm>
            <a:off x="4849003" y="6037343"/>
            <a:ext cx="689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Όχι</a:t>
            </a:r>
            <a:r>
              <a:rPr lang="el-GR" dirty="0"/>
              <a:t> ασκήσεις στον νόμο του </a:t>
            </a:r>
            <a:r>
              <a:rPr lang="en-US" dirty="0"/>
              <a:t>Coulomb, </a:t>
            </a:r>
            <a:r>
              <a:rPr lang="el-GR" dirty="0"/>
              <a:t>Όχι πάνω από 2 αντιστάτες στο 2</a:t>
            </a:r>
            <a:r>
              <a:rPr lang="el-GR" baseline="30000" dirty="0"/>
              <a:t>ο</a:t>
            </a:r>
            <a:r>
              <a:rPr lang="el-GR" dirty="0"/>
              <a:t> Κεφάλαιο</a:t>
            </a:r>
          </a:p>
        </p:txBody>
      </p:sp>
    </p:spTree>
    <p:extLst>
      <p:ext uri="{BB962C8B-B14F-4D97-AF65-F5344CB8AC3E}">
        <p14:creationId xmlns:p14="http://schemas.microsoft.com/office/powerpoint/2010/main" val="1897216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C91CB31F-772D-8446-8FFD-79E67CB2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" y="8264"/>
            <a:ext cx="833426" cy="1111235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965D19A-033C-65DB-EA30-18B6C624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" y="1341690"/>
            <a:ext cx="4775313" cy="551631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7BCC3D6-41F4-783C-D75C-B7EB6EC975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03" y="1341690"/>
            <a:ext cx="4776167" cy="334995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D6665FF-D7D8-16CC-BED6-5282EF111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57" y="4193932"/>
            <a:ext cx="2041137" cy="23327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2866D-DE6F-29E1-56FA-2800E6B9AA2E}"/>
              </a:ext>
            </a:extLst>
          </p:cNvPr>
          <p:cNvSpPr txBox="1"/>
          <p:nvPr/>
        </p:nvSpPr>
        <p:spPr>
          <a:xfrm>
            <a:off x="9624316" y="2835491"/>
            <a:ext cx="2567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Εργαστηριακή Άσκηση 1, «Ηλεκτρικές αλληλεπιδράσεις».</a:t>
            </a:r>
          </a:p>
        </p:txBody>
      </p:sp>
    </p:spTree>
    <p:extLst>
      <p:ext uri="{BB962C8B-B14F-4D97-AF65-F5344CB8AC3E}">
        <p14:creationId xmlns:p14="http://schemas.microsoft.com/office/powerpoint/2010/main" val="355527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C91CB31F-772D-8446-8FFD-79E67CB2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" y="8264"/>
            <a:ext cx="833426" cy="1111235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965D19A-033C-65DB-EA30-18B6C624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" y="1341690"/>
            <a:ext cx="4775313" cy="551631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7BCC3D6-41F4-783C-D75C-B7EB6EC975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03" y="1341690"/>
            <a:ext cx="4776167" cy="3349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EBCB2-05D9-FF2C-506B-9A0283D3C689}"/>
              </a:ext>
            </a:extLst>
          </p:cNvPr>
          <p:cNvSpPr txBox="1"/>
          <p:nvPr/>
        </p:nvSpPr>
        <p:spPr>
          <a:xfrm>
            <a:off x="4907622" y="4773779"/>
            <a:ext cx="3469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Εργαστηριακές ασκήσεις 2 (Ν. </a:t>
            </a:r>
            <a:r>
              <a:rPr lang="el-GR" dirty="0" err="1"/>
              <a:t>Ohm</a:t>
            </a:r>
            <a:r>
              <a:rPr lang="el-GR" dirty="0"/>
              <a:t>), 4, 5 (Σύνδεση αντιστατών), 6 (Διακοπή και βραχυκύκλωμα).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C27E4DC-03B2-1F12-C29A-5225FFDBE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34" y="4698089"/>
            <a:ext cx="3590476" cy="203809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F5D9084-1910-7750-34C7-1E5700E44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75" y="3324314"/>
            <a:ext cx="2158065" cy="1286941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61DF23AA-7812-511E-AA66-6E3746B5A90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07116" y="3982340"/>
            <a:ext cx="7620718" cy="1734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86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3" name="Εικόνα 2">
            <a:hlinkClick r:id="rId3"/>
            <a:extLst>
              <a:ext uri="{FF2B5EF4-FFF2-40B4-BE49-F238E27FC236}">
                <a16:creationId xmlns:a16="http://schemas.microsoft.com/office/drawing/2014/main" id="{C91CB31F-772D-8446-8FFD-79E67CB2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" y="8264"/>
            <a:ext cx="833426" cy="1111235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965D19A-033C-65DB-EA30-18B6C624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" y="1341690"/>
            <a:ext cx="4775313" cy="551631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7BCC3D6-41F4-783C-D75C-B7EB6EC975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03" y="1341690"/>
            <a:ext cx="4776167" cy="3349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07E6DB-2268-2C92-776F-7A0FB6AEE74A}"/>
              </a:ext>
            </a:extLst>
          </p:cNvPr>
          <p:cNvSpPr txBox="1"/>
          <p:nvPr/>
        </p:nvSpPr>
        <p:spPr>
          <a:xfrm>
            <a:off x="4849003" y="4691641"/>
            <a:ext cx="6289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Εργαστηριακή Άσκηση (7), «Πειραματικός έλεγχος των νόμων του Απλού εκκρεμούς».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D02121F-0B1A-E5D9-8B2D-649F5D516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23" y="5042018"/>
            <a:ext cx="1277793" cy="1721978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B8E549D9-D839-69BE-EDE2-B0638A06A7E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367327" y="4204531"/>
            <a:ext cx="3481676" cy="8102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12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B26E35-2FED-C119-5DF5-614A5252BA72}"/>
              </a:ext>
            </a:extLst>
          </p:cNvPr>
          <p:cNvSpPr txBox="1"/>
          <p:nvPr/>
        </p:nvSpPr>
        <p:spPr>
          <a:xfrm>
            <a:off x="4288398" y="1285176"/>
            <a:ext cx="3146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https://fisikesepistimes.gr</a:t>
            </a:r>
            <a:r>
              <a:rPr lang="en-US" sz="2000" dirty="0"/>
              <a:t> </a:t>
            </a:r>
            <a:endParaRPr lang="el-GR" sz="20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D17A24C4-4F13-DC28-865A-FFCF66B9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1805299"/>
            <a:ext cx="5175904" cy="2407271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73DA2D92-5D11-FCC6-FB84-664A1D694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4209937"/>
            <a:ext cx="5175904" cy="25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06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891AC-4E55-B283-ABED-62629605F0AC}"/>
              </a:ext>
            </a:extLst>
          </p:cNvPr>
          <p:cNvSpPr txBox="1"/>
          <p:nvPr/>
        </p:nvSpPr>
        <p:spPr>
          <a:xfrm>
            <a:off x="6487162" y="1772239"/>
            <a:ext cx="23757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Ομάδα Α΄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Φυσική.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Βιολογία.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342C-2477-F586-49A4-4F47D75E885F}"/>
              </a:ext>
            </a:extLst>
          </p:cNvPr>
          <p:cNvSpPr txBox="1"/>
          <p:nvPr/>
        </p:nvSpPr>
        <p:spPr>
          <a:xfrm>
            <a:off x="175612" y="2624957"/>
            <a:ext cx="5841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 ωριαία γραπτή δοκιμασία</a:t>
            </a:r>
            <a:r>
              <a:rPr lang="en-US" dirty="0"/>
              <a:t> </a:t>
            </a:r>
            <a:r>
              <a:rPr lang="el-GR" dirty="0"/>
              <a:t>κατά τη διάρκεια του πρώτου </a:t>
            </a:r>
            <a:r>
              <a:rPr lang="el-GR" dirty="0" err="1"/>
              <a:t>τετραμήνου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</a:t>
            </a:r>
            <a:r>
              <a:rPr lang="en-US" dirty="0"/>
              <a:t> </a:t>
            </a:r>
            <a:r>
              <a:rPr lang="el-GR" dirty="0"/>
              <a:t>κατά τη διάρκεια του δεύτερου </a:t>
            </a:r>
            <a:r>
              <a:rPr lang="el-GR" dirty="0" err="1"/>
              <a:t>τετραμήνου</a:t>
            </a:r>
            <a:r>
              <a:rPr lang="el-GR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64EF6C-30AB-CB65-05A1-88CBD5295120}"/>
              </a:ext>
            </a:extLst>
          </p:cNvPr>
          <p:cNvSpPr txBox="1"/>
          <p:nvPr/>
        </p:nvSpPr>
        <p:spPr>
          <a:xfrm>
            <a:off x="358922" y="3883267"/>
            <a:ext cx="5737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Γραπτές προαγωγικές / </a:t>
            </a:r>
            <a:r>
              <a:rPr lang="el-GR" dirty="0" err="1"/>
              <a:t>απολυτηρίες</a:t>
            </a:r>
            <a:r>
              <a:rPr lang="el-GR" dirty="0"/>
              <a:t> εξετάσεις 2 ώρες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10431-337D-5D8C-B2EB-F319C1DFFFD5}"/>
              </a:ext>
            </a:extLst>
          </p:cNvPr>
          <p:cNvSpPr txBox="1"/>
          <p:nvPr/>
        </p:nvSpPr>
        <p:spPr>
          <a:xfrm>
            <a:off x="9209942" y="1693602"/>
            <a:ext cx="2606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Ομάδα Β΄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Γεωλογία-Γεωγραφία.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Χημεία.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119D244F-4F38-C0B4-0250-E0D588BF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877" y="2742421"/>
            <a:ext cx="541224" cy="456432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0BC72C9A-4912-4572-6F89-0B7628B5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177" y="2742421"/>
            <a:ext cx="541224" cy="456432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B69F9C-B409-AE7D-CE17-2EEA4C1D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877" y="3796167"/>
            <a:ext cx="541224" cy="456432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5CB02546-9842-7D11-5A20-7055C1D7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68" y="3763008"/>
            <a:ext cx="452041" cy="6098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19202C-B5B7-C9C0-298C-F9ACCE6E8671}"/>
              </a:ext>
            </a:extLst>
          </p:cNvPr>
          <p:cNvSpPr txBox="1"/>
          <p:nvPr/>
        </p:nvSpPr>
        <p:spPr>
          <a:xfrm>
            <a:off x="468494" y="2242490"/>
            <a:ext cx="208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4692</a:t>
            </a:r>
            <a:r>
              <a:rPr lang="en-US" dirty="0"/>
              <a:t>/</a:t>
            </a:r>
            <a:r>
              <a:rPr lang="el-GR" dirty="0"/>
              <a:t>12-</a:t>
            </a:r>
            <a:r>
              <a:rPr lang="en-US" dirty="0"/>
              <a:t>6</a:t>
            </a:r>
            <a:r>
              <a:rPr lang="el-GR" dirty="0"/>
              <a:t>-2020</a:t>
            </a:r>
          </a:p>
        </p:txBody>
      </p:sp>
      <p:pic>
        <p:nvPicPr>
          <p:cNvPr id="28" name="Εικόνα 27">
            <a:hlinkClick r:id="rId5"/>
            <a:extLst>
              <a:ext uri="{FF2B5EF4-FFF2-40B4-BE49-F238E27FC236}">
                <a16:creationId xmlns:a16="http://schemas.microsoft.com/office/drawing/2014/main" id="{3BFEA5D4-D63B-DA85-EEE6-B4F7AE8EC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049" y="4542602"/>
            <a:ext cx="577655" cy="78881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" name="Εικόνα 28">
            <a:hlinkClick r:id="rId7"/>
            <a:extLst>
              <a:ext uri="{FF2B5EF4-FFF2-40B4-BE49-F238E27FC236}">
                <a16:creationId xmlns:a16="http://schemas.microsoft.com/office/drawing/2014/main" id="{1888D4A1-7772-1C5E-56C5-013C8E153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5736" y="5527772"/>
            <a:ext cx="591613" cy="807881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Εικόνα 29">
            <a:hlinkClick r:id="rId9"/>
            <a:extLst>
              <a:ext uri="{FF2B5EF4-FFF2-40B4-BE49-F238E27FC236}">
                <a16:creationId xmlns:a16="http://schemas.microsoft.com/office/drawing/2014/main" id="{6741FE41-7220-AB83-7CAF-D8A9B5C49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0469" y="5523604"/>
            <a:ext cx="591612" cy="808535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" name="Εικόνα 30">
            <a:hlinkClick r:id="rId11"/>
            <a:extLst>
              <a:ext uri="{FF2B5EF4-FFF2-40B4-BE49-F238E27FC236}">
                <a16:creationId xmlns:a16="http://schemas.microsoft.com/office/drawing/2014/main" id="{D7CC547C-56F5-7542-37DD-FBEA0543C9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0467" y="4539456"/>
            <a:ext cx="591614" cy="78881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Εικόνα 31">
            <a:hlinkClick r:id="rId13"/>
            <a:extLst>
              <a:ext uri="{FF2B5EF4-FFF2-40B4-BE49-F238E27FC236}">
                <a16:creationId xmlns:a16="http://schemas.microsoft.com/office/drawing/2014/main" id="{FD724C92-2507-2BD9-44DF-3C42D131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9844" y="4539455"/>
            <a:ext cx="591615" cy="78882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3" name="Εικόνα 32">
            <a:hlinkClick r:id="rId15"/>
            <a:extLst>
              <a:ext uri="{FF2B5EF4-FFF2-40B4-BE49-F238E27FC236}">
                <a16:creationId xmlns:a16="http://schemas.microsoft.com/office/drawing/2014/main" id="{0B3181E4-9908-88EC-9C49-DB641E89BA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50768" y="4521215"/>
            <a:ext cx="584826" cy="80706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Εικόνα 33">
            <a:hlinkClick r:id="rId17"/>
            <a:extLst>
              <a:ext uri="{FF2B5EF4-FFF2-40B4-BE49-F238E27FC236}">
                <a16:creationId xmlns:a16="http://schemas.microsoft.com/office/drawing/2014/main" id="{5FB5508F-09F0-3F66-791A-269269AB1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63044" y="4521215"/>
            <a:ext cx="582638" cy="807061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" name="Εικόνα 34">
            <a:hlinkClick r:id="rId19"/>
            <a:extLst>
              <a:ext uri="{FF2B5EF4-FFF2-40B4-BE49-F238E27FC236}">
                <a16:creationId xmlns:a16="http://schemas.microsoft.com/office/drawing/2014/main" id="{7B7940CA-5057-DE2E-ADB2-8227D199C3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57939" y="5481064"/>
            <a:ext cx="577655" cy="804867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" name="Εικόνα 35">
            <a:hlinkClick r:id="rId21"/>
            <a:extLst>
              <a:ext uri="{FF2B5EF4-FFF2-40B4-BE49-F238E27FC236}">
                <a16:creationId xmlns:a16="http://schemas.microsoft.com/office/drawing/2014/main" id="{4D56B478-2B5B-8B68-1F01-A002E0EBE92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68027" y="5481064"/>
            <a:ext cx="577655" cy="804867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6689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891AC-4E55-B283-ABED-62629605F0AC}"/>
              </a:ext>
            </a:extLst>
          </p:cNvPr>
          <p:cNvSpPr txBox="1"/>
          <p:nvPr/>
        </p:nvSpPr>
        <p:spPr>
          <a:xfrm>
            <a:off x="6425669" y="1293267"/>
            <a:ext cx="23757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Ομάδα Α΄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Φυσική.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Βιολογία.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342C-2477-F586-49A4-4F47D75E885F}"/>
              </a:ext>
            </a:extLst>
          </p:cNvPr>
          <p:cNvSpPr txBox="1"/>
          <p:nvPr/>
        </p:nvSpPr>
        <p:spPr>
          <a:xfrm>
            <a:off x="175611" y="1448789"/>
            <a:ext cx="5841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 ωριαία γραπτή δοκιμασία</a:t>
            </a:r>
            <a:r>
              <a:rPr lang="en-US" dirty="0"/>
              <a:t> </a:t>
            </a:r>
            <a:r>
              <a:rPr lang="el-GR" dirty="0"/>
              <a:t>κατά τη διάρκεια του πρώτου </a:t>
            </a:r>
            <a:r>
              <a:rPr lang="el-GR" dirty="0" err="1"/>
              <a:t>τετραμήνου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</a:t>
            </a:r>
            <a:r>
              <a:rPr lang="en-US" dirty="0"/>
              <a:t> </a:t>
            </a:r>
            <a:r>
              <a:rPr lang="el-GR" dirty="0"/>
              <a:t>κατά τη διάρκεια του δεύτερου </a:t>
            </a:r>
            <a:r>
              <a:rPr lang="el-GR" dirty="0" err="1"/>
              <a:t>τετραμήνου</a:t>
            </a:r>
            <a:r>
              <a:rPr lang="el-GR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10431-337D-5D8C-B2EB-F319C1DFFFD5}"/>
              </a:ext>
            </a:extLst>
          </p:cNvPr>
          <p:cNvSpPr txBox="1"/>
          <p:nvPr/>
        </p:nvSpPr>
        <p:spPr>
          <a:xfrm>
            <a:off x="9209942" y="1293267"/>
            <a:ext cx="2606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Ομάδα Β΄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Γεωλογία-Γεωγραφία.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Χημεία.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119D244F-4F38-C0B4-0250-E0D588BF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68" y="2282687"/>
            <a:ext cx="541224" cy="456432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0BC72C9A-4912-4572-6F89-0B7628B5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158" y="2331469"/>
            <a:ext cx="541224" cy="456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630A1-9DAC-2DB7-C3C8-12EBB4BB0452}"/>
              </a:ext>
            </a:extLst>
          </p:cNvPr>
          <p:cNvSpPr txBox="1"/>
          <p:nvPr/>
        </p:nvSpPr>
        <p:spPr>
          <a:xfrm>
            <a:off x="621728" y="3016415"/>
            <a:ext cx="146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4823/2021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4C29D-1B7D-24CB-3F7A-92D4F366EE94}"/>
              </a:ext>
            </a:extLst>
          </p:cNvPr>
          <p:cNvSpPr txBox="1"/>
          <p:nvPr/>
        </p:nvSpPr>
        <p:spPr>
          <a:xfrm>
            <a:off x="167339" y="3429000"/>
            <a:ext cx="116995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1. Για την αξιολόγηση των </a:t>
            </a:r>
            <a:r>
              <a:rPr lang="el-GR" dirty="0" err="1"/>
              <a:t>τετραμήνων</a:t>
            </a:r>
            <a:r>
              <a:rPr lang="el-GR" dirty="0"/>
              <a:t> συνεκτιμώνται: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η συνολική συμμετοχή του μαθητή στη μαθησιακή διδασκαλία,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οι εργασίες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οι ολιγόλεπτες γραπτές δοκιμασίες (τεστ). 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οι </a:t>
            </a:r>
            <a:r>
              <a:rPr lang="el-GR" dirty="0" err="1"/>
              <a:t>τετραμηνιαίες</a:t>
            </a:r>
            <a:r>
              <a:rPr lang="el-GR" dirty="0"/>
              <a:t> δοκιμασίες αξιολόγησης (</a:t>
            </a:r>
            <a:r>
              <a:rPr lang="el-GR" b="1" dirty="0"/>
              <a:t>ωριαίες</a:t>
            </a:r>
            <a:r>
              <a:rPr lang="el-GR" dirty="0"/>
              <a:t> γραπτές δοκιμασίες ή ανάθεση και υποβολή/παρουσίαση ατομικής ή ομαδικής συνθετικής ή διαθεματικής δημιουργικής εργασίας ή αξιοποίηση της ανεστραμμένης τάξης).</a:t>
            </a:r>
            <a:r>
              <a:rPr lang="en-US" dirty="0"/>
              <a:t> </a:t>
            </a:r>
            <a:r>
              <a:rPr lang="en-US" u="sng" dirty="0"/>
              <a:t>Y</a:t>
            </a:r>
            <a:r>
              <a:rPr lang="el-GR" u="sng" dirty="0" err="1"/>
              <a:t>ποχρεωτικά</a:t>
            </a:r>
            <a:r>
              <a:rPr lang="el-GR" u="sng" dirty="0"/>
              <a:t> μία (1) </a:t>
            </a:r>
            <a:r>
              <a:rPr lang="el-GR" u="sng" dirty="0" err="1"/>
              <a:t>τετραμηνιαία</a:t>
            </a:r>
            <a:r>
              <a:rPr lang="el-GR" u="sng" dirty="0"/>
              <a:t> δοκιμασία αξιολόγησης</a:t>
            </a:r>
            <a:r>
              <a:rPr lang="el-GR" dirty="0"/>
              <a:t>. 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προειδοποιημένες, αν έπονται μιας ανακεφαλαίωσης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μη προειδοποιημένες, αν καλύπτουν την ύλη που διδάχθηκε στο αμέσως προηγούμενο μάθημα. Μέχρι </a:t>
            </a:r>
            <a:r>
              <a:rPr lang="en-US" dirty="0"/>
              <a:t>1</a:t>
            </a:r>
            <a:r>
              <a:rPr lang="el-GR" dirty="0"/>
              <a:t> γραπτή δοκιμασία την ημέρα και μέχρι τρεις (3) την εβδομάδα.</a:t>
            </a:r>
          </a:p>
        </p:txBody>
      </p:sp>
      <p:pic>
        <p:nvPicPr>
          <p:cNvPr id="23" name="Εικόνα 22">
            <a:hlinkClick r:id="rId4"/>
            <a:extLst>
              <a:ext uri="{FF2B5EF4-FFF2-40B4-BE49-F238E27FC236}">
                <a16:creationId xmlns:a16="http://schemas.microsoft.com/office/drawing/2014/main" id="{33F14B79-B1F6-68F7-1AC8-DE912535D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605" y="2937349"/>
            <a:ext cx="577655" cy="78881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Εικόνα 23">
            <a:hlinkClick r:id="rId6"/>
            <a:extLst>
              <a:ext uri="{FF2B5EF4-FFF2-40B4-BE49-F238E27FC236}">
                <a16:creationId xmlns:a16="http://schemas.microsoft.com/office/drawing/2014/main" id="{E636A4EC-C347-1CDD-654E-48027A96C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292" y="3922519"/>
            <a:ext cx="591613" cy="807881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6" name="Εικόνα 25">
            <a:hlinkClick r:id="rId8"/>
            <a:extLst>
              <a:ext uri="{FF2B5EF4-FFF2-40B4-BE49-F238E27FC236}">
                <a16:creationId xmlns:a16="http://schemas.microsoft.com/office/drawing/2014/main" id="{B1404B1C-CF31-99A9-CF29-D466F08D2D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8025" y="3918351"/>
            <a:ext cx="591612" cy="808535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Εικόνα 27">
            <a:hlinkClick r:id="rId10"/>
            <a:extLst>
              <a:ext uri="{FF2B5EF4-FFF2-40B4-BE49-F238E27FC236}">
                <a16:creationId xmlns:a16="http://schemas.microsoft.com/office/drawing/2014/main" id="{F93B2755-7CBB-F7BA-28C6-5B4FDCA1CF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8023" y="2934203"/>
            <a:ext cx="591614" cy="78881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" name="Εικόνα 28">
            <a:hlinkClick r:id="rId12"/>
            <a:extLst>
              <a:ext uri="{FF2B5EF4-FFF2-40B4-BE49-F238E27FC236}">
                <a16:creationId xmlns:a16="http://schemas.microsoft.com/office/drawing/2014/main" id="{8EAB0108-FC7A-84FF-E316-C943D4C554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7400" y="2934202"/>
            <a:ext cx="591615" cy="78882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Εικόνα 29">
            <a:hlinkClick r:id="rId14"/>
            <a:extLst>
              <a:ext uri="{FF2B5EF4-FFF2-40B4-BE49-F238E27FC236}">
                <a16:creationId xmlns:a16="http://schemas.microsoft.com/office/drawing/2014/main" id="{8245F2B0-1EA8-7083-F47C-80A915D5A9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8324" y="2915962"/>
            <a:ext cx="584826" cy="80706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" name="Εικόνα 30">
            <a:hlinkClick r:id="rId16"/>
            <a:extLst>
              <a:ext uri="{FF2B5EF4-FFF2-40B4-BE49-F238E27FC236}">
                <a16:creationId xmlns:a16="http://schemas.microsoft.com/office/drawing/2014/main" id="{4B7A1A69-FB03-A191-33EA-D552A98529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0600" y="2915962"/>
            <a:ext cx="582638" cy="807061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Εικόνα 31">
            <a:hlinkClick r:id="rId18"/>
            <a:extLst>
              <a:ext uri="{FF2B5EF4-FFF2-40B4-BE49-F238E27FC236}">
                <a16:creationId xmlns:a16="http://schemas.microsoft.com/office/drawing/2014/main" id="{CA2E1C4F-2B55-524E-BBF3-DB9D10191D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75495" y="3875811"/>
            <a:ext cx="577655" cy="804867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3" name="Εικόνα 32">
            <a:hlinkClick r:id="rId20"/>
            <a:extLst>
              <a:ext uri="{FF2B5EF4-FFF2-40B4-BE49-F238E27FC236}">
                <a16:creationId xmlns:a16="http://schemas.microsoft.com/office/drawing/2014/main" id="{ED0BA67D-0F97-742D-DF8A-50570C80DE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85583" y="3875811"/>
            <a:ext cx="577655" cy="804867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2821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FB490-57F1-FB34-EDA9-F5F9AFD59DCC}"/>
              </a:ext>
            </a:extLst>
          </p:cNvPr>
          <p:cNvSpPr txBox="1"/>
          <p:nvPr/>
        </p:nvSpPr>
        <p:spPr>
          <a:xfrm>
            <a:off x="348251" y="1578724"/>
            <a:ext cx="11632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1977 </a:t>
            </a:r>
            <a:r>
              <a:rPr lang="el-GR" b="1" dirty="0"/>
              <a:t>ΠΡΟΕΔΡΙΚΟ ΔΙΑΤΑΓΜΑ ΥΠ' </a:t>
            </a:r>
            <a:r>
              <a:rPr lang="el-GR" b="1" dirty="0" err="1"/>
              <a:t>ΑΡΙΘΜ</a:t>
            </a:r>
            <a:r>
              <a:rPr lang="el-GR" b="1" dirty="0"/>
              <a:t>. 508 </a:t>
            </a:r>
            <a:endParaRPr lang="en-US" b="1" dirty="0"/>
          </a:p>
          <a:p>
            <a:r>
              <a:rPr lang="el-GR" i="1" dirty="0"/>
              <a:t>Περί προαγωγικών και απολυτηρίων εξετάσεων</a:t>
            </a:r>
            <a:endParaRPr lang="en-US" i="1" dirty="0"/>
          </a:p>
          <a:p>
            <a:r>
              <a:rPr lang="el-GR" dirty="0"/>
              <a:t>Έξι (6) εξ εννέα (9) </a:t>
            </a:r>
            <a:r>
              <a:rPr lang="el-GR" dirty="0" err="1"/>
              <a:t>τιθεμένων</a:t>
            </a:r>
            <a:r>
              <a:rPr lang="en-US" dirty="0"/>
              <a:t> </a:t>
            </a:r>
            <a:r>
              <a:rPr lang="el-GR" dirty="0"/>
              <a:t>ερωτήσεων εκ διαφόρων κατά το δυνατόν κεφαλαίων της </a:t>
            </a:r>
            <a:r>
              <a:rPr lang="el-GR" dirty="0" err="1"/>
              <a:t>δεδιδαγμένης</a:t>
            </a:r>
            <a:r>
              <a:rPr lang="el-GR" dirty="0"/>
              <a:t> ύλης λαμβανομένων.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F9A90-05AA-71E5-5DDD-9500724BF6E8}"/>
              </a:ext>
            </a:extLst>
          </p:cNvPr>
          <p:cNvSpPr txBox="1"/>
          <p:nvPr/>
        </p:nvSpPr>
        <p:spPr>
          <a:xfrm>
            <a:off x="348251" y="4730824"/>
            <a:ext cx="6368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Άρθρο 5, ΠΔ 39/2014 </a:t>
            </a:r>
            <a:r>
              <a:rPr lang="el-GR" dirty="0"/>
              <a:t>«Αξιολόγηση Φυσικής Α΄ τάξης Γυμνασίου»</a:t>
            </a:r>
          </a:p>
        </p:txBody>
      </p:sp>
      <p:pic>
        <p:nvPicPr>
          <p:cNvPr id="8" name="Εικόνα 7">
            <a:hlinkClick r:id="rId3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663" y="5175363"/>
            <a:ext cx="1167455" cy="1594224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Εικόνα 8">
            <a:hlinkClick r:id="rId5"/>
            <a:extLst>
              <a:ext uri="{FF2B5EF4-FFF2-40B4-BE49-F238E27FC236}">
                <a16:creationId xmlns:a16="http://schemas.microsoft.com/office/drawing/2014/main" id="{73CFA2A5-4281-5FBE-91F2-FED849989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359" y="2976639"/>
            <a:ext cx="1181272" cy="1613093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Εικόνα 9">
            <a:hlinkClick r:id="rId7"/>
            <a:extLst>
              <a:ext uri="{FF2B5EF4-FFF2-40B4-BE49-F238E27FC236}">
                <a16:creationId xmlns:a16="http://schemas.microsoft.com/office/drawing/2014/main" id="{FC7280BD-8256-99BD-83BF-9CD57CAD8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5353" y="2976638"/>
            <a:ext cx="1180313" cy="1613093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Εικόνα 10">
            <a:hlinkClick r:id="rId9"/>
            <a:extLst>
              <a:ext uri="{FF2B5EF4-FFF2-40B4-BE49-F238E27FC236}">
                <a16:creationId xmlns:a16="http://schemas.microsoft.com/office/drawing/2014/main" id="{A24F234F-9A3C-7CA7-D621-5CF6BD8C9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607" y="2828790"/>
            <a:ext cx="1202743" cy="1603658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Εικόνα 11">
            <a:hlinkClick r:id="rId11"/>
            <a:extLst>
              <a:ext uri="{FF2B5EF4-FFF2-40B4-BE49-F238E27FC236}">
                <a16:creationId xmlns:a16="http://schemas.microsoft.com/office/drawing/2014/main" id="{C4E4B721-5D6A-5D52-B677-D7FD814C3F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6691" y="2828790"/>
            <a:ext cx="1195667" cy="1594223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8496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8" name="Εικόνα 7">
            <a:hlinkClick r:id="rId3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55EE10-7046-4011-3F50-BBC148EF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56"/>
            <a:ext cx="9179966" cy="5519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069864-3755-73DC-7D87-44A1AB29049E}"/>
              </a:ext>
            </a:extLst>
          </p:cNvPr>
          <p:cNvSpPr txBox="1"/>
          <p:nvPr/>
        </p:nvSpPr>
        <p:spPr>
          <a:xfrm>
            <a:off x="9904576" y="155533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Παρατήρηση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2A06D-E372-2B52-958B-472A4E0AB4CD}"/>
              </a:ext>
            </a:extLst>
          </p:cNvPr>
          <p:cNvSpPr txBox="1"/>
          <p:nvPr/>
        </p:nvSpPr>
        <p:spPr>
          <a:xfrm>
            <a:off x="9444032" y="2297747"/>
            <a:ext cx="233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Ερωτήματα/Υποθέσεις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6A1055-02E2-EC7F-A88D-707B2F7DEA87}"/>
              </a:ext>
            </a:extLst>
          </p:cNvPr>
          <p:cNvSpPr txBox="1"/>
          <p:nvPr/>
        </p:nvSpPr>
        <p:spPr>
          <a:xfrm>
            <a:off x="9904576" y="3134163"/>
            <a:ext cx="16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Πειραματισμός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6A07B-CA31-3B0D-B59F-36188D8F7C08}"/>
              </a:ext>
            </a:extLst>
          </p:cNvPr>
          <p:cNvSpPr txBox="1"/>
          <p:nvPr/>
        </p:nvSpPr>
        <p:spPr>
          <a:xfrm>
            <a:off x="9904576" y="4089746"/>
            <a:ext cx="162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Συμπεράσματα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BAFFC-A5F0-76C7-2A52-C037A9502A1A}"/>
              </a:ext>
            </a:extLst>
          </p:cNvPr>
          <p:cNvSpPr txBox="1"/>
          <p:nvPr/>
        </p:nvSpPr>
        <p:spPr>
          <a:xfrm>
            <a:off x="9503793" y="5117999"/>
            <a:ext cx="242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Γενικεύσεις/Εφαρμογές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271766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8" name="Εικόνα 7">
            <a:hlinkClick r:id="rId3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55EE10-7046-4011-3F50-BBC148EF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56"/>
            <a:ext cx="9179966" cy="5519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65437-72AF-135B-4367-6FD67760CD71}"/>
              </a:ext>
            </a:extLst>
          </p:cNvPr>
          <p:cNvSpPr txBox="1"/>
          <p:nvPr/>
        </p:nvSpPr>
        <p:spPr>
          <a:xfrm>
            <a:off x="9179966" y="2020456"/>
            <a:ext cx="2909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Φυσικά μεγέθη, μετρήσεις, σφάλματα και τη διαχείρισή τους με μέση τιμή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DB93E17-2A34-3D7B-CCC5-21A2D10B1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58" y="2943786"/>
            <a:ext cx="3677866" cy="3842701"/>
          </a:xfrm>
          <a:prstGeom prst="rect">
            <a:avLst/>
          </a:prstGeo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1FA13C18-6A56-3B14-3B83-EECC4B1D468D}"/>
              </a:ext>
            </a:extLst>
          </p:cNvPr>
          <p:cNvCxnSpPr>
            <a:cxnSpLocks/>
          </p:cNvCxnSpPr>
          <p:nvPr/>
        </p:nvCxnSpPr>
        <p:spPr>
          <a:xfrm flipH="1">
            <a:off x="3401226" y="2563738"/>
            <a:ext cx="5778740" cy="85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3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59CFA6-5C89-4413-E39E-CF6E4A9AE5D8}"/>
              </a:ext>
            </a:extLst>
          </p:cNvPr>
          <p:cNvSpPr/>
          <p:nvPr/>
        </p:nvSpPr>
        <p:spPr>
          <a:xfrm>
            <a:off x="0" y="0"/>
            <a:ext cx="12192000" cy="1182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AA2BDA6-C268-E8C1-C753-622C1C5C77D6}"/>
              </a:ext>
            </a:extLst>
          </p:cNvPr>
          <p:cNvSpPr/>
          <p:nvPr/>
        </p:nvSpPr>
        <p:spPr>
          <a:xfrm>
            <a:off x="3860550" y="-18074"/>
            <a:ext cx="4155797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Δ.Δ.Ε. Α΄ Αθήνας</a:t>
            </a:r>
          </a:p>
          <a:p>
            <a:pPr algn="ctr"/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Συνάντηση ΠΕ04</a:t>
            </a:r>
            <a:r>
              <a:rPr lang="en-US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l-GR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Γυμνασίων</a:t>
            </a:r>
          </a:p>
          <a:p>
            <a:pPr algn="ctr"/>
            <a:r>
              <a:rPr lang="el-G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26/9/23</a:t>
            </a:r>
            <a:endParaRPr lang="el-GR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173B91-5EA5-851B-208E-9B54EFEA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620" y="8264"/>
            <a:ext cx="3303074" cy="1173991"/>
          </a:xfrm>
          <a:prstGeom prst="rect">
            <a:avLst/>
          </a:prstGeom>
        </p:spPr>
      </p:pic>
      <p:pic>
        <p:nvPicPr>
          <p:cNvPr id="8" name="Εικόνα 7">
            <a:hlinkClick r:id="rId3"/>
            <a:extLst>
              <a:ext uri="{FF2B5EF4-FFF2-40B4-BE49-F238E27FC236}">
                <a16:creationId xmlns:a16="http://schemas.microsoft.com/office/drawing/2014/main" id="{587D0F50-DD2B-5D8B-3244-B60EF710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" y="37220"/>
            <a:ext cx="798020" cy="1089740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55EE10-7046-4011-3F50-BBC148EF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56"/>
            <a:ext cx="9179966" cy="551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D3250A-4655-CC73-02A3-E881F309135C}"/>
              </a:ext>
            </a:extLst>
          </p:cNvPr>
          <p:cNvSpPr txBox="1"/>
          <p:nvPr/>
        </p:nvSpPr>
        <p:spPr>
          <a:xfrm>
            <a:off x="9240109" y="2197673"/>
            <a:ext cx="290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Η ακρίβεια των οργάνων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5D4FA59-FEAD-F00B-893A-46249A292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63" y="2632105"/>
            <a:ext cx="4525803" cy="348668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D9DB537-4C31-0127-724B-0614A579A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4" y="3529305"/>
            <a:ext cx="2314286" cy="3247619"/>
          </a:xfrm>
          <a:prstGeom prst="rect">
            <a:avLst/>
          </a:prstGeom>
        </p:spPr>
      </p:pic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CEA68EDE-606A-7199-54FD-B7531252B868}"/>
              </a:ext>
            </a:extLst>
          </p:cNvPr>
          <p:cNvCxnSpPr>
            <a:cxnSpLocks/>
          </p:cNvCxnSpPr>
          <p:nvPr/>
        </p:nvCxnSpPr>
        <p:spPr>
          <a:xfrm flipH="1">
            <a:off x="3486684" y="3328695"/>
            <a:ext cx="40769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75156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1115</Words>
  <Application>Microsoft Office PowerPoint</Application>
  <PresentationFormat>Ευρεία οθόνη</PresentationFormat>
  <Paragraphs>173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Nikos Papadimitropoulos</dc:creator>
  <cp:lastModifiedBy>Nikos Papadimitropoulos</cp:lastModifiedBy>
  <cp:revision>11</cp:revision>
  <dcterms:created xsi:type="dcterms:W3CDTF">2023-09-21T06:45:27Z</dcterms:created>
  <dcterms:modified xsi:type="dcterms:W3CDTF">2023-09-25T20:35:29Z</dcterms:modified>
</cp:coreProperties>
</file>