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1" r:id="rId4"/>
    <p:sldId id="285" r:id="rId5"/>
    <p:sldId id="264" r:id="rId6"/>
    <p:sldId id="283" r:id="rId7"/>
    <p:sldId id="268" r:id="rId8"/>
    <p:sldId id="266" r:id="rId9"/>
    <p:sldId id="286" r:id="rId10"/>
    <p:sldId id="287" r:id="rId11"/>
    <p:sldId id="281" r:id="rId12"/>
    <p:sldId id="289" r:id="rId13"/>
    <p:sldId id="288" r:id="rId14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55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25DC419-17FB-221F-6B3E-43BBCEB0DA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32DE1608-0FA0-B995-CD89-F2F98AD198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D15F1AA7-F57C-E1AA-827E-6AD133815F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A204B-15B4-44D9-B638-93C3E6995349}" type="datetimeFigureOut">
              <a:rPr lang="el-GR" smtClean="0"/>
              <a:t>12/5/2025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257E1DA2-7E91-F6E9-2D8F-F7B77F80CE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73542785-A6B8-BF8E-95A9-F8018F5211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B4F19-0887-4B58-BDEB-DF5DCEE1215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512767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9C71682-5299-969E-D098-9827FC807E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1D657F4A-CFCC-87C1-9163-84A70E77DF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F8C1CF24-0823-6D49-1810-41E12621F5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A204B-15B4-44D9-B638-93C3E6995349}" type="datetimeFigureOut">
              <a:rPr lang="el-GR" smtClean="0"/>
              <a:t>12/5/2025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B5B10EE5-53A8-852C-BC9E-360EB0D2F5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9FB44F98-C4D8-F9AC-FBD2-D29FD550F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B4F19-0887-4B58-BDEB-DF5DCEE1215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075926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B1135165-DB84-9CAB-065E-F27FA5B98F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A45F5449-B9D6-3616-F197-43B9D0F78A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0452D9FA-6F7C-C27B-609A-924B46B328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A204B-15B4-44D9-B638-93C3E6995349}" type="datetimeFigureOut">
              <a:rPr lang="el-GR" smtClean="0"/>
              <a:t>12/5/2025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927E50D8-B97A-C5B6-E406-10BFF264B9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C06F52B7-0B58-F3D8-997B-8BC97C5499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B4F19-0887-4B58-BDEB-DF5DCEE1215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844760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4C4D355-3476-AF09-70C4-AF1A2DAAD5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8F37F184-C167-0673-39B0-AAE80F2A99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DD5E3163-5C28-FEF7-31BD-8BFC758706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A204B-15B4-44D9-B638-93C3E6995349}" type="datetimeFigureOut">
              <a:rPr lang="el-GR" smtClean="0"/>
              <a:t>12/5/2025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6DE70E3D-13B1-087E-D616-FE1E218045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A3574E77-B109-C8B8-1D83-FA185ACBA8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B4F19-0887-4B58-BDEB-DF5DCEE1215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1869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9EFA917-4CF0-5AAF-0B6F-57F492672C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32116C84-CB97-AD7F-C8FF-C51C410728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713D43C1-C29D-C322-2548-036B3CB47D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A204B-15B4-44D9-B638-93C3E6995349}" type="datetimeFigureOut">
              <a:rPr lang="el-GR" smtClean="0"/>
              <a:t>12/5/2025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19055F04-5F93-3BBE-AFED-0B7BCFDBDF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98B1D619-B88D-196C-E12F-283541D52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B4F19-0887-4B58-BDEB-DF5DCEE1215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92623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BAEA1C5-A52B-3D9E-680A-2A1E4E8F3A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AB4E807-FD76-2D5D-53EC-C94F5F0451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2A89B2AB-0FD2-3381-8681-AB3BE6A134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6BA41BA1-3FF7-B750-03F2-33478F67D8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A204B-15B4-44D9-B638-93C3E6995349}" type="datetimeFigureOut">
              <a:rPr lang="el-GR" smtClean="0"/>
              <a:t>12/5/2025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FC5FFA1C-E981-400C-E209-DF711E0B05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FB3A8D61-B041-C4B4-D1BF-129FECFB8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B4F19-0887-4B58-BDEB-DF5DCEE1215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678623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8BCD198-E5AB-6D3D-E28A-9D33BAB417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DB1EE3E8-F2D8-4C2E-437A-000318188E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5C70DA79-4225-BAB2-5106-70CFA30D67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A76F489C-6C74-9909-8D24-472590DBEC3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1AA40FFB-F770-E4B6-DCC4-B9844A462F0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961CE8A0-DB80-8795-D2E1-E2799E7B0C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A204B-15B4-44D9-B638-93C3E6995349}" type="datetimeFigureOut">
              <a:rPr lang="el-GR" smtClean="0"/>
              <a:t>12/5/2025</a:t>
            </a:fld>
            <a:endParaRPr lang="el-GR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B7E62F0B-2E3C-C699-5078-0AD20F081F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5DDBFE9E-AC75-5571-26E3-F22047BD35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B4F19-0887-4B58-BDEB-DF5DCEE1215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43314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175FAB8-C814-ED52-2990-8680CA9BB7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D6D35943-D3A1-125A-D6E3-2565B5E06B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A204B-15B4-44D9-B638-93C3E6995349}" type="datetimeFigureOut">
              <a:rPr lang="el-GR" smtClean="0"/>
              <a:t>12/5/2025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D46DCC7F-F201-6946-86C0-A18FCCF307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9F7E6DAC-FD17-949C-5FD2-ACFCF3C500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B4F19-0887-4B58-BDEB-DF5DCEE1215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8923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20C09FDE-94EF-7F49-6A84-586F40F13A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A204B-15B4-44D9-B638-93C3E6995349}" type="datetimeFigureOut">
              <a:rPr lang="el-GR" smtClean="0"/>
              <a:t>12/5/2025</a:t>
            </a:fld>
            <a:endParaRPr lang="el-GR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588AD606-4378-EEBA-A5E7-40F8061D0F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22EDA1AD-9DA6-CCDF-7D58-D98EA970B2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B4F19-0887-4B58-BDEB-DF5DCEE1215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393232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6336270-280D-C52B-D9EA-E84AD6890F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B1ABC7EB-59A6-F90C-FDE4-40645DC318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9C738CAE-3B85-9407-2388-9664846937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9F4C7BA4-1606-1BAE-8D87-908F2B822D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A204B-15B4-44D9-B638-93C3E6995349}" type="datetimeFigureOut">
              <a:rPr lang="el-GR" smtClean="0"/>
              <a:t>12/5/2025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888A1938-30DE-98A3-595D-6AA5FFA071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5A05CE8A-8EB9-A56B-B54B-C57A8D5F8C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B4F19-0887-4B58-BDEB-DF5DCEE1215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452752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90C549E-FA53-0C38-F287-5E6B48BA04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47EF0E84-BF6D-C9ED-6A2A-72A13F06377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A25B91F1-2577-7FE5-C073-A2DC61EA72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9B2C0974-69E8-0D54-FC2F-967611ECB5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A204B-15B4-44D9-B638-93C3E6995349}" type="datetimeFigureOut">
              <a:rPr lang="el-GR" smtClean="0"/>
              <a:t>12/5/2025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0B7802DB-5C0B-5ECE-6818-09A74EBA77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D685A309-92F9-CE01-AA6E-188FEF78F1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B4F19-0887-4B58-BDEB-DF5DCEE1215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37601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DD4595C5-63B5-C1A9-3D59-BEFA981260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D9C7E171-B59A-E435-3789-7D5FC13AB1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E4B69E39-0AB9-15E2-9E36-83099BCA2A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BA204B-15B4-44D9-B638-93C3E6995349}" type="datetimeFigureOut">
              <a:rPr lang="el-GR" smtClean="0"/>
              <a:t>12/5/2025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85DDCA66-B380-0160-C073-5266D68B5F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79F89ED7-1694-3E47-7393-032BB066B5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EB4F19-0887-4B58-BDEB-DF5DCEE1215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27644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hyperlink" Target="http://ebooks.edu.gr/ebooks/v/html/8547/2314/Fysiki_A-Gymnasiou_html-empl/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ebooks.edu.gr/ebooks/v/html/8547/2226/Fysiki_G-Gymnasiou_html-empl/" TargetMode="External"/><Relationship Id="rId5" Type="http://schemas.openxmlformats.org/officeDocument/2006/relationships/image" Target="../media/image2.png"/><Relationship Id="rId4" Type="http://schemas.openxmlformats.org/officeDocument/2006/relationships/hyperlink" Target="http://ebooks.edu.gr/ebooks/v/html/8547/2204/Fysiki_B-Gymnasiou_html-empl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hyperlink" Target="http://ebooks.edu.gr/ebooks/v/html/8547/2204/Fysiki_B-Gymnasiou_html-empl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ebooks.edu.gr/ebooks/v/html/8547/2226/Fysiki_G-Gymnasiou_html-empl/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hyperlink" Target="http://ebooks.edu.gr/ebooks/v/html/8547/2226/Fysiki_G-Gymnasiou_html-empl/" TargetMode="Externa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hyperlink" Target="http://ebooks.edu.gr/ebooks/v/html/8547/2226/Fysiki_G-Gymnasiou_html-empl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fisikesepistimes.gr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hyperlink" Target="http://ebooks.edu.gr/ebooks/v/html/8547/2314/Fysiki_A-Gymnasiou_html-empl/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ebooks.edu.gr/ebooks/v/html/8547/2226/Fysiki_G-Gymnasiou_html-empl/" TargetMode="External"/><Relationship Id="rId5" Type="http://schemas.openxmlformats.org/officeDocument/2006/relationships/image" Target="../media/image2.png"/><Relationship Id="rId4" Type="http://schemas.openxmlformats.org/officeDocument/2006/relationships/hyperlink" Target="http://ebooks.edu.gr/ebooks/v/html/8547/2204/Fysiki_B-Gymnasiou_html-empl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iep.edu.gr/el/graf-b-yliko-2024-2025/gimnasio-24-25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ebooks.edu.gr/ebooks/v/html/8547/2314/Fysiki_A-Gymnasiou_html-empl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ebooks.edu.gr/ebooks/v/html/8547/2314/Fysiki_A-Gymnasiou_html-empl/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ebooks.edu.gr/ebooks/v/html/8547/2314/Fysiki_A-Gymnasiou_html-empl/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&#952;&#941;&#956;&#945;&#964;&#945;%20&#966;&#965;&#963;&#953;&#954;&#942;&#962;%20&#913;&#900;%20&#915;&#965;&#956;&#957;&#945;&#963;&#943;&#959;&#965;.pdf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ebooks.edu.gr/ebooks/v/html/8547/2204/Fysiki_B-Gymnasiou_html-empl/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hyperlink" Target="http://ebooks.edu.gr/ebooks/v/html/8547/2204/Fysiki_B-Gymnasiou_html-empl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5D59CFA6-5C89-4413-E39E-CF6E4A9AE5D8}"/>
              </a:ext>
            </a:extLst>
          </p:cNvPr>
          <p:cNvSpPr/>
          <p:nvPr/>
        </p:nvSpPr>
        <p:spPr>
          <a:xfrm>
            <a:off x="0" y="0"/>
            <a:ext cx="12192000" cy="1182255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3" name="Εικόνα 2">
            <a:hlinkClick r:id="rId2"/>
            <a:extLst>
              <a:ext uri="{FF2B5EF4-FFF2-40B4-BE49-F238E27FC236}">
                <a16:creationId xmlns:a16="http://schemas.microsoft.com/office/drawing/2014/main" id="{A6A7EFFE-0D6F-844A-1DAB-B053FA35CB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9374" y="2631887"/>
            <a:ext cx="2421176" cy="3306249"/>
          </a:xfrm>
          <a:prstGeom prst="rect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2" name="Εικόνα 11">
            <a:hlinkClick r:id="rId4"/>
            <a:extLst>
              <a:ext uri="{FF2B5EF4-FFF2-40B4-BE49-F238E27FC236}">
                <a16:creationId xmlns:a16="http://schemas.microsoft.com/office/drawing/2014/main" id="{11A8EB15-7DA2-CF2B-8BBD-097056B088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14311" y="2631887"/>
            <a:ext cx="2494360" cy="3325815"/>
          </a:xfrm>
          <a:prstGeom prst="rect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6" name="Εικόνα 15">
            <a:hlinkClick r:id="rId6"/>
            <a:extLst>
              <a:ext uri="{FF2B5EF4-FFF2-40B4-BE49-F238E27FC236}">
                <a16:creationId xmlns:a16="http://schemas.microsoft.com/office/drawing/2014/main" id="{0EAAB51E-FB10-2BB2-BEF7-E3C0FCBD281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21097" y="2651455"/>
            <a:ext cx="2479685" cy="3306247"/>
          </a:xfrm>
          <a:prstGeom prst="rect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77F8E37-F388-701C-470A-4739EFFC8A4E}"/>
              </a:ext>
            </a:extLst>
          </p:cNvPr>
          <p:cNvSpPr txBox="1"/>
          <p:nvPr/>
        </p:nvSpPr>
        <p:spPr>
          <a:xfrm>
            <a:off x="5340024" y="298739"/>
            <a:ext cx="15119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200" b="1" dirty="0">
                <a:solidFill>
                  <a:schemeClr val="bg1"/>
                </a:solidFill>
              </a:rPr>
              <a:t>ΦΥΣΙΚΗ</a:t>
            </a:r>
          </a:p>
        </p:txBody>
      </p:sp>
    </p:spTree>
    <p:extLst>
      <p:ext uri="{BB962C8B-B14F-4D97-AF65-F5344CB8AC3E}">
        <p14:creationId xmlns:p14="http://schemas.microsoft.com/office/powerpoint/2010/main" val="13730870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CB5BCC2-86DC-F927-18BC-AAAD153D1E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3D78DE0A-CC29-E4BE-59BE-9F7B812DC931}"/>
              </a:ext>
            </a:extLst>
          </p:cNvPr>
          <p:cNvSpPr/>
          <p:nvPr/>
        </p:nvSpPr>
        <p:spPr>
          <a:xfrm>
            <a:off x="0" y="0"/>
            <a:ext cx="12192000" cy="1182255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10" name="Εικόνα 9">
            <a:extLst>
              <a:ext uri="{FF2B5EF4-FFF2-40B4-BE49-F238E27FC236}">
                <a16:creationId xmlns:a16="http://schemas.microsoft.com/office/drawing/2014/main" id="{89F06BA0-E3F5-E0BA-0032-51BC37F1ABB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29" y="1200329"/>
            <a:ext cx="4876131" cy="5657671"/>
          </a:xfrm>
          <a:prstGeom prst="rect">
            <a:avLst/>
          </a:prstGeom>
        </p:spPr>
      </p:pic>
      <p:pic>
        <p:nvPicPr>
          <p:cNvPr id="13" name="Εικόνα 12">
            <a:extLst>
              <a:ext uri="{FF2B5EF4-FFF2-40B4-BE49-F238E27FC236}">
                <a16:creationId xmlns:a16="http://schemas.microsoft.com/office/drawing/2014/main" id="{2B937362-D2D9-706A-5A5C-CB28D8034F0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6260" y="1171857"/>
            <a:ext cx="5476190" cy="225714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44FFF63-343E-A841-A150-D596EBDE4766}"/>
              </a:ext>
            </a:extLst>
          </p:cNvPr>
          <p:cNvSpPr txBox="1"/>
          <p:nvPr/>
        </p:nvSpPr>
        <p:spPr>
          <a:xfrm>
            <a:off x="5230026" y="3775788"/>
            <a:ext cx="628970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dirty="0"/>
              <a:t>Θέμα 3</a:t>
            </a:r>
          </a:p>
          <a:p>
            <a:r>
              <a:rPr lang="el-GR" dirty="0"/>
              <a:t>Σε ένα σώμα ασκούνται δύο δυνάμεις που έχουν μεταξύ τους </a:t>
            </a:r>
            <a:r>
              <a:rPr lang="el-GR" b="1" dirty="0"/>
              <a:t>κάθετες</a:t>
            </a:r>
            <a:r>
              <a:rPr lang="el-GR" dirty="0"/>
              <a:t> διευθύνσεις. Οι δυνάμεις έχουν μέτρο </a:t>
            </a:r>
            <a:r>
              <a:rPr lang="el-GR" b="1" dirty="0"/>
              <a:t>F</a:t>
            </a:r>
            <a:r>
              <a:rPr lang="el-GR" b="1" baseline="-25000" dirty="0"/>
              <a:t>1</a:t>
            </a:r>
            <a:r>
              <a:rPr lang="el-GR" b="1" dirty="0"/>
              <a:t>=8N</a:t>
            </a:r>
            <a:r>
              <a:rPr lang="el-GR" dirty="0"/>
              <a:t> και </a:t>
            </a:r>
            <a:r>
              <a:rPr lang="el-GR" b="1" dirty="0"/>
              <a:t>F</a:t>
            </a:r>
            <a:r>
              <a:rPr lang="el-GR" b="1" baseline="-25000" dirty="0"/>
              <a:t>2</a:t>
            </a:r>
            <a:r>
              <a:rPr lang="el-GR" b="1" dirty="0"/>
              <a:t>=6N</a:t>
            </a:r>
            <a:r>
              <a:rPr lang="el-GR" dirty="0"/>
              <a:t>. Να σχεδιαστεί το σώμα και οι δυνάμεις και να υπολογιστεί το μέτρο της συνισταμένης δύναμής τους.</a:t>
            </a:r>
          </a:p>
        </p:txBody>
      </p:sp>
      <p:pic>
        <p:nvPicPr>
          <p:cNvPr id="7" name="Εικόνα 6">
            <a:hlinkClick r:id="rId4"/>
            <a:extLst>
              <a:ext uri="{FF2B5EF4-FFF2-40B4-BE49-F238E27FC236}">
                <a16:creationId xmlns:a16="http://schemas.microsoft.com/office/drawing/2014/main" id="{9363AF82-52CC-C49B-C7B1-B2A2C245E6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22346" y="34584"/>
            <a:ext cx="827016" cy="1102689"/>
          </a:xfrm>
          <a:prstGeom prst="rect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  <p:extLst>
      <p:ext uri="{BB962C8B-B14F-4D97-AF65-F5344CB8AC3E}">
        <p14:creationId xmlns:p14="http://schemas.microsoft.com/office/powerpoint/2010/main" val="3510211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5D59CFA6-5C89-4413-E39E-CF6E4A9AE5D8}"/>
              </a:ext>
            </a:extLst>
          </p:cNvPr>
          <p:cNvSpPr/>
          <p:nvPr/>
        </p:nvSpPr>
        <p:spPr>
          <a:xfrm>
            <a:off x="0" y="0"/>
            <a:ext cx="12192000" cy="1182255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3" name="Εικόνα 2">
            <a:hlinkClick r:id="rId2"/>
            <a:extLst>
              <a:ext uri="{FF2B5EF4-FFF2-40B4-BE49-F238E27FC236}">
                <a16:creationId xmlns:a16="http://schemas.microsoft.com/office/drawing/2014/main" id="{C91CB31F-772D-8446-8FFD-79E67CB28A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3537" y="35509"/>
            <a:ext cx="833426" cy="1111235"/>
          </a:xfrm>
          <a:prstGeom prst="rect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2965D19A-033C-65DB-EA30-18B6C624C13B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90" y="1341690"/>
            <a:ext cx="4775313" cy="5516310"/>
          </a:xfrm>
          <a:prstGeom prst="rect">
            <a:avLst/>
          </a:prstGeom>
        </p:spPr>
      </p:pic>
      <p:pic>
        <p:nvPicPr>
          <p:cNvPr id="9" name="Εικόνα 8">
            <a:extLst>
              <a:ext uri="{FF2B5EF4-FFF2-40B4-BE49-F238E27FC236}">
                <a16:creationId xmlns:a16="http://schemas.microsoft.com/office/drawing/2014/main" id="{87BCC3D6-41F4-783C-D75C-B7EB6EC975D5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9003" y="1341690"/>
            <a:ext cx="4776167" cy="334995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16F3C04-D5F6-8127-7D40-79D14D2713AE}"/>
              </a:ext>
            </a:extLst>
          </p:cNvPr>
          <p:cNvSpPr txBox="1"/>
          <p:nvPr/>
        </p:nvSpPr>
        <p:spPr>
          <a:xfrm>
            <a:off x="4999289" y="4784521"/>
            <a:ext cx="628970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b="1" dirty="0"/>
              <a:t>Θέμα 1</a:t>
            </a:r>
          </a:p>
          <a:p>
            <a:r>
              <a:rPr lang="el-GR" dirty="0"/>
              <a:t>α. Τι ονομάζεται ηλεκτρικό ρεύμα;</a:t>
            </a:r>
          </a:p>
          <a:p>
            <a:r>
              <a:rPr lang="el-GR" dirty="0"/>
              <a:t>β. Να υπολογίσετε την </a:t>
            </a:r>
            <a:r>
              <a:rPr lang="el-GR" b="1" dirty="0"/>
              <a:t>ένταση</a:t>
            </a:r>
            <a:r>
              <a:rPr lang="el-GR" dirty="0"/>
              <a:t> του ηλεκτρικού ρεύματος αν από μια διατομή ενός αγωγού διέρχεται φορτίο </a:t>
            </a:r>
            <a:r>
              <a:rPr lang="en-US" b="1" dirty="0"/>
              <a:t>q=1</a:t>
            </a:r>
            <a:r>
              <a:rPr lang="el-GR" b="1" dirty="0"/>
              <a:t>2</a:t>
            </a:r>
            <a:r>
              <a:rPr lang="en-US" b="1" dirty="0"/>
              <a:t>C</a:t>
            </a:r>
            <a:r>
              <a:rPr lang="en-US" dirty="0"/>
              <a:t> </a:t>
            </a:r>
            <a:r>
              <a:rPr lang="el-GR" dirty="0"/>
              <a:t>σε χρονικό διάστημα </a:t>
            </a:r>
            <a:r>
              <a:rPr lang="el-GR" b="1" dirty="0"/>
              <a:t>Δ</a:t>
            </a:r>
            <a:r>
              <a:rPr lang="en-US" b="1" dirty="0"/>
              <a:t>t=</a:t>
            </a:r>
            <a:r>
              <a:rPr lang="el-GR" b="1" dirty="0"/>
              <a:t>2</a:t>
            </a:r>
            <a:r>
              <a:rPr lang="en-US" b="1" dirty="0"/>
              <a:t>min</a:t>
            </a:r>
            <a:r>
              <a:rPr lang="en-US" dirty="0"/>
              <a:t>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674864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A12C70B-4FDA-BE86-076D-9B3673D993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9A089ED8-B29A-AA8C-FB14-411FC5C7C9CF}"/>
              </a:ext>
            </a:extLst>
          </p:cNvPr>
          <p:cNvSpPr/>
          <p:nvPr/>
        </p:nvSpPr>
        <p:spPr>
          <a:xfrm>
            <a:off x="0" y="0"/>
            <a:ext cx="12192000" cy="1182255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7" name="Εικόνα 6">
            <a:extLst>
              <a:ext uri="{FF2B5EF4-FFF2-40B4-BE49-F238E27FC236}">
                <a16:creationId xmlns:a16="http://schemas.microsoft.com/office/drawing/2014/main" id="{BEA002E9-570A-A2E7-C204-6E310553EA3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90" y="1341690"/>
            <a:ext cx="4775313" cy="5516310"/>
          </a:xfrm>
          <a:prstGeom prst="rect">
            <a:avLst/>
          </a:prstGeom>
        </p:spPr>
      </p:pic>
      <p:pic>
        <p:nvPicPr>
          <p:cNvPr id="9" name="Εικόνα 8">
            <a:extLst>
              <a:ext uri="{FF2B5EF4-FFF2-40B4-BE49-F238E27FC236}">
                <a16:creationId xmlns:a16="http://schemas.microsoft.com/office/drawing/2014/main" id="{D6DA54D5-A9DE-9EDC-14A7-FE921BDBC9A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9003" y="1341690"/>
            <a:ext cx="4776167" cy="334995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1118B23-AA66-F086-FDF4-3E3442681C90}"/>
              </a:ext>
            </a:extLst>
          </p:cNvPr>
          <p:cNvSpPr txBox="1"/>
          <p:nvPr/>
        </p:nvSpPr>
        <p:spPr>
          <a:xfrm>
            <a:off x="4871495" y="4609496"/>
            <a:ext cx="5289455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b="1" dirty="0"/>
              <a:t>Θέμα 3</a:t>
            </a:r>
          </a:p>
          <a:p>
            <a:pPr lvl="0" algn="just">
              <a:buSzPts val="1600"/>
            </a:pPr>
            <a:r>
              <a:rPr lang="el-GR" sz="1800" dirty="0">
                <a:effectLst/>
                <a:ea typeface="Times New Roman" panose="02020603050405020304" pitchFamily="18" charset="0"/>
              </a:rPr>
              <a:t>Στο διπλανό κύκλωμα οι δύο αντιστάτες έχουν αντίσταση </a:t>
            </a:r>
            <a:r>
              <a:rPr lang="en-US" sz="1800" b="1" dirty="0">
                <a:effectLst/>
                <a:ea typeface="Times New Roman" panose="02020603050405020304" pitchFamily="18" charset="0"/>
              </a:rPr>
              <a:t>R</a:t>
            </a:r>
            <a:r>
              <a:rPr lang="el-GR" sz="1800" b="1" baseline="-25000" dirty="0">
                <a:effectLst/>
                <a:ea typeface="Times New Roman" panose="02020603050405020304" pitchFamily="18" charset="0"/>
              </a:rPr>
              <a:t>1</a:t>
            </a:r>
            <a:r>
              <a:rPr lang="el-GR" sz="1800" b="1" dirty="0">
                <a:effectLst/>
                <a:ea typeface="Times New Roman" panose="02020603050405020304" pitchFamily="18" charset="0"/>
              </a:rPr>
              <a:t>=2Ω </a:t>
            </a:r>
            <a:r>
              <a:rPr lang="el-GR" sz="1800" dirty="0">
                <a:effectLst/>
                <a:ea typeface="Times New Roman" panose="02020603050405020304" pitchFamily="18" charset="0"/>
              </a:rPr>
              <a:t>και </a:t>
            </a:r>
            <a:r>
              <a:rPr lang="en-US" sz="1800" b="1" dirty="0">
                <a:effectLst/>
                <a:ea typeface="Times New Roman" panose="02020603050405020304" pitchFamily="18" charset="0"/>
              </a:rPr>
              <a:t>R</a:t>
            </a:r>
            <a:r>
              <a:rPr lang="el-GR" sz="1800" b="1" baseline="-25000" dirty="0">
                <a:effectLst/>
                <a:ea typeface="Times New Roman" panose="02020603050405020304" pitchFamily="18" charset="0"/>
              </a:rPr>
              <a:t>2</a:t>
            </a:r>
            <a:r>
              <a:rPr lang="el-GR" sz="1800" b="1" dirty="0">
                <a:effectLst/>
                <a:ea typeface="Times New Roman" panose="02020603050405020304" pitchFamily="18" charset="0"/>
              </a:rPr>
              <a:t>=3Ω </a:t>
            </a:r>
            <a:r>
              <a:rPr lang="el-GR" sz="1800" dirty="0">
                <a:effectLst/>
                <a:ea typeface="Times New Roman" panose="02020603050405020304" pitchFamily="18" charset="0"/>
              </a:rPr>
              <a:t>αντίστοιχα</a:t>
            </a:r>
            <a:r>
              <a:rPr lang="el-GR" sz="1800" b="1" dirty="0">
                <a:effectLst/>
                <a:ea typeface="Times New Roman" panose="02020603050405020304" pitchFamily="18" charset="0"/>
              </a:rPr>
              <a:t> </a:t>
            </a:r>
            <a:r>
              <a:rPr lang="el-GR" sz="1800" dirty="0">
                <a:effectLst/>
                <a:ea typeface="Times New Roman" panose="02020603050405020304" pitchFamily="18" charset="0"/>
              </a:rPr>
              <a:t>και η ηλεκτρική πηγή έχει τάση </a:t>
            </a:r>
            <a:r>
              <a:rPr lang="en-US" sz="1800" b="1" dirty="0">
                <a:effectLst/>
                <a:ea typeface="Times New Roman" panose="02020603050405020304" pitchFamily="18" charset="0"/>
              </a:rPr>
              <a:t>V=</a:t>
            </a:r>
            <a:r>
              <a:rPr lang="el-GR" sz="1800" b="1" dirty="0">
                <a:effectLst/>
                <a:ea typeface="Times New Roman" panose="02020603050405020304" pitchFamily="18" charset="0"/>
              </a:rPr>
              <a:t>2,4</a:t>
            </a:r>
            <a:r>
              <a:rPr lang="en-US" sz="1800" b="1" dirty="0">
                <a:effectLst/>
                <a:ea typeface="Times New Roman" panose="02020603050405020304" pitchFamily="18" charset="0"/>
              </a:rPr>
              <a:t>V</a:t>
            </a:r>
            <a:r>
              <a:rPr lang="el-GR" dirty="0">
                <a:ea typeface="Times New Roman" panose="02020603050405020304" pitchFamily="18" charset="0"/>
              </a:rPr>
              <a:t>. Κλείνουμε τον διακόπτη Δ. </a:t>
            </a:r>
          </a:p>
          <a:p>
            <a:pPr lvl="0" algn="just">
              <a:buSzPts val="1600"/>
            </a:pPr>
            <a:r>
              <a:rPr lang="el-GR" sz="1800" dirty="0">
                <a:effectLst/>
                <a:ea typeface="Times New Roman" panose="02020603050405020304" pitchFamily="18" charset="0"/>
              </a:rPr>
              <a:t>Να υπολογίσετε</a:t>
            </a:r>
            <a:r>
              <a:rPr lang="en-US" dirty="0">
                <a:ea typeface="Times New Roman" panose="02020603050405020304" pitchFamily="18" charset="0"/>
              </a:rPr>
              <a:t>:</a:t>
            </a:r>
          </a:p>
          <a:p>
            <a:pPr lvl="0" algn="just">
              <a:buSzPts val="1600"/>
            </a:pPr>
            <a:r>
              <a:rPr lang="el-GR" dirty="0">
                <a:ea typeface="Times New Roman" panose="02020603050405020304" pitchFamily="18" charset="0"/>
              </a:rPr>
              <a:t>α. την </a:t>
            </a:r>
            <a:r>
              <a:rPr lang="el-GR" b="1" dirty="0">
                <a:ea typeface="Times New Roman" panose="02020603050405020304" pitchFamily="18" charset="0"/>
              </a:rPr>
              <a:t>ολική αντίσταση </a:t>
            </a:r>
            <a:r>
              <a:rPr lang="el-GR" dirty="0">
                <a:ea typeface="Times New Roman" panose="02020603050405020304" pitchFamily="18" charset="0"/>
              </a:rPr>
              <a:t>του κυκλώματος.</a:t>
            </a:r>
          </a:p>
          <a:p>
            <a:pPr lvl="0" algn="just">
              <a:buSzPts val="1600"/>
            </a:pPr>
            <a:r>
              <a:rPr lang="el-GR" sz="1800" dirty="0">
                <a:effectLst/>
                <a:ea typeface="Times New Roman" panose="02020603050405020304" pitchFamily="18" charset="0"/>
              </a:rPr>
              <a:t>β. ποια θα είναι η </a:t>
            </a:r>
            <a:r>
              <a:rPr lang="el-GR" sz="1800" b="1" dirty="0">
                <a:effectLst/>
                <a:ea typeface="Times New Roman" panose="02020603050405020304" pitchFamily="18" charset="0"/>
              </a:rPr>
              <a:t>ένδειξη του αμπερομέτρου</a:t>
            </a:r>
            <a:r>
              <a:rPr lang="el-GR" sz="1800" dirty="0">
                <a:effectLst/>
                <a:ea typeface="Times New Roman" panose="02020603050405020304" pitchFamily="18" charset="0"/>
              </a:rPr>
              <a:t>.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F1089A2-B5EA-9262-4F52-BC8B465F39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3442" y="4915476"/>
            <a:ext cx="1905362" cy="151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Εικόνα 10">
            <a:hlinkClick r:id="rId5"/>
            <a:extLst>
              <a:ext uri="{FF2B5EF4-FFF2-40B4-BE49-F238E27FC236}">
                <a16:creationId xmlns:a16="http://schemas.microsoft.com/office/drawing/2014/main" id="{64B22203-ECDF-2AA8-58FC-3B7E3BFFDCE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63537" y="35509"/>
            <a:ext cx="833426" cy="1111235"/>
          </a:xfrm>
          <a:prstGeom prst="rect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  <p:extLst>
      <p:ext uri="{BB962C8B-B14F-4D97-AF65-F5344CB8AC3E}">
        <p14:creationId xmlns:p14="http://schemas.microsoft.com/office/powerpoint/2010/main" val="39891102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A2B0F52-B439-CC65-B4DE-8826F4D468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BFD650A2-7F28-1256-EDEC-B41B03E90D45}"/>
              </a:ext>
            </a:extLst>
          </p:cNvPr>
          <p:cNvSpPr/>
          <p:nvPr/>
        </p:nvSpPr>
        <p:spPr>
          <a:xfrm>
            <a:off x="0" y="0"/>
            <a:ext cx="12192000" cy="1182255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7" name="Εικόνα 6">
            <a:extLst>
              <a:ext uri="{FF2B5EF4-FFF2-40B4-BE49-F238E27FC236}">
                <a16:creationId xmlns:a16="http://schemas.microsoft.com/office/drawing/2014/main" id="{AC235282-4644-8A3F-3D60-D6177E30882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90" y="1341690"/>
            <a:ext cx="4775313" cy="5516310"/>
          </a:xfrm>
          <a:prstGeom prst="rect">
            <a:avLst/>
          </a:prstGeom>
        </p:spPr>
      </p:pic>
      <p:pic>
        <p:nvPicPr>
          <p:cNvPr id="9" name="Εικόνα 8">
            <a:extLst>
              <a:ext uri="{FF2B5EF4-FFF2-40B4-BE49-F238E27FC236}">
                <a16:creationId xmlns:a16="http://schemas.microsoft.com/office/drawing/2014/main" id="{1908F28B-03B8-0A72-21B0-6A4E690FC56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9003" y="1341690"/>
            <a:ext cx="4776167" cy="334995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6CC0D64-FC0B-49CA-B640-10CA551B5FED}"/>
              </a:ext>
            </a:extLst>
          </p:cNvPr>
          <p:cNvSpPr txBox="1"/>
          <p:nvPr/>
        </p:nvSpPr>
        <p:spPr>
          <a:xfrm>
            <a:off x="4999289" y="4784521"/>
            <a:ext cx="628970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b="1" dirty="0"/>
              <a:t>Θέμα 2</a:t>
            </a:r>
          </a:p>
          <a:p>
            <a:pPr lvl="0" algn="just">
              <a:buSzPts val="1600"/>
            </a:pPr>
            <a:r>
              <a:rPr lang="el-GR" sz="1800" dirty="0">
                <a:effectLst/>
                <a:ea typeface="Times New Roman" panose="02020603050405020304" pitchFamily="18" charset="0"/>
              </a:rPr>
              <a:t>Ένας λαμπτήρας έχει ισχύ </a:t>
            </a:r>
            <a:r>
              <a:rPr lang="en-US" sz="1800" b="1" dirty="0">
                <a:effectLst/>
                <a:ea typeface="Times New Roman" panose="02020603050405020304" pitchFamily="18" charset="0"/>
              </a:rPr>
              <a:t>P=</a:t>
            </a:r>
            <a:r>
              <a:rPr lang="el-GR" sz="1800" b="1" dirty="0">
                <a:effectLst/>
                <a:ea typeface="Times New Roman" panose="02020603050405020304" pitchFamily="18" charset="0"/>
              </a:rPr>
              <a:t>50</a:t>
            </a:r>
            <a:r>
              <a:rPr lang="en-US" sz="1800" b="1" dirty="0">
                <a:effectLst/>
                <a:ea typeface="Times New Roman" panose="02020603050405020304" pitchFamily="18" charset="0"/>
              </a:rPr>
              <a:t>W </a:t>
            </a:r>
            <a:r>
              <a:rPr lang="el-GR" sz="1800" dirty="0">
                <a:effectLst/>
                <a:ea typeface="Times New Roman" panose="02020603050405020304" pitchFamily="18" charset="0"/>
              </a:rPr>
              <a:t>και είναι συνδεδεμένος σε τάση </a:t>
            </a:r>
            <a:r>
              <a:rPr lang="en-US" sz="1800" b="1" dirty="0">
                <a:effectLst/>
                <a:ea typeface="Times New Roman" panose="02020603050405020304" pitchFamily="18" charset="0"/>
              </a:rPr>
              <a:t>V=</a:t>
            </a:r>
            <a:r>
              <a:rPr lang="el-GR" sz="1800" b="1" dirty="0">
                <a:effectLst/>
                <a:ea typeface="Times New Roman" panose="02020603050405020304" pitchFamily="18" charset="0"/>
              </a:rPr>
              <a:t>200</a:t>
            </a:r>
            <a:r>
              <a:rPr lang="en-US" sz="1800" b="1" dirty="0">
                <a:effectLst/>
                <a:ea typeface="Times New Roman" panose="02020603050405020304" pitchFamily="18" charset="0"/>
              </a:rPr>
              <a:t>V</a:t>
            </a:r>
            <a:r>
              <a:rPr lang="el-GR" sz="1800" dirty="0">
                <a:effectLst/>
                <a:ea typeface="Times New Roman" panose="02020603050405020304" pitchFamily="18" charset="0"/>
              </a:rPr>
              <a:t>. Να υπολογίσετε:</a:t>
            </a:r>
            <a:endParaRPr lang="en-US" sz="1800" dirty="0">
              <a:effectLst/>
              <a:ea typeface="Times New Roman" panose="02020603050405020304" pitchFamily="18" charset="0"/>
            </a:endParaRPr>
          </a:p>
          <a:p>
            <a:pPr lvl="0" algn="just">
              <a:buSzPts val="1600"/>
            </a:pPr>
            <a:r>
              <a:rPr lang="el-GR" sz="1800" dirty="0">
                <a:effectLst/>
                <a:ea typeface="Times New Roman" panose="02020603050405020304" pitchFamily="18" charset="0"/>
              </a:rPr>
              <a:t>α. την </a:t>
            </a:r>
            <a:r>
              <a:rPr lang="el-GR" sz="1800" b="1" dirty="0">
                <a:effectLst/>
                <a:ea typeface="Times New Roman" panose="02020603050405020304" pitchFamily="18" charset="0"/>
              </a:rPr>
              <a:t>ένταση</a:t>
            </a:r>
            <a:r>
              <a:rPr lang="el-GR" sz="1800" dirty="0">
                <a:effectLst/>
                <a:ea typeface="Times New Roman" panose="02020603050405020304" pitchFamily="18" charset="0"/>
              </a:rPr>
              <a:t> του ρεύματος που διαρρέει τον λαμπτήρα.</a:t>
            </a:r>
            <a:endParaRPr lang="en-US" sz="1800" dirty="0">
              <a:effectLst/>
              <a:ea typeface="Times New Roman" panose="02020603050405020304" pitchFamily="18" charset="0"/>
            </a:endParaRPr>
          </a:p>
          <a:p>
            <a:pPr lvl="0" algn="just">
              <a:buSzPts val="1600"/>
            </a:pPr>
            <a:r>
              <a:rPr lang="el-GR" sz="1800" dirty="0">
                <a:effectLst/>
                <a:ea typeface="Times New Roman" panose="02020603050405020304" pitchFamily="18" charset="0"/>
              </a:rPr>
              <a:t>β. την </a:t>
            </a:r>
            <a:r>
              <a:rPr lang="el-GR" sz="1800" b="1" dirty="0">
                <a:effectLst/>
                <a:ea typeface="Times New Roman" panose="02020603050405020304" pitchFamily="18" charset="0"/>
              </a:rPr>
              <a:t>αντίσταση</a:t>
            </a:r>
            <a:r>
              <a:rPr lang="el-GR" sz="1800" dirty="0">
                <a:effectLst/>
                <a:ea typeface="Times New Roman" panose="02020603050405020304" pitchFamily="18" charset="0"/>
              </a:rPr>
              <a:t> του λαμπτήρα.</a:t>
            </a:r>
          </a:p>
        </p:txBody>
      </p:sp>
      <p:pic>
        <p:nvPicPr>
          <p:cNvPr id="10" name="Εικόνα 9">
            <a:hlinkClick r:id="rId4"/>
            <a:extLst>
              <a:ext uri="{FF2B5EF4-FFF2-40B4-BE49-F238E27FC236}">
                <a16:creationId xmlns:a16="http://schemas.microsoft.com/office/drawing/2014/main" id="{088C04B0-C566-F1AC-A8B4-87CDB960CE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63537" y="35509"/>
            <a:ext cx="833426" cy="1111235"/>
          </a:xfrm>
          <a:prstGeom prst="rect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  <p:extLst>
      <p:ext uri="{BB962C8B-B14F-4D97-AF65-F5344CB8AC3E}">
        <p14:creationId xmlns:p14="http://schemas.microsoft.com/office/powerpoint/2010/main" val="29838254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5D59CFA6-5C89-4413-E39E-CF6E4A9AE5D8}"/>
              </a:ext>
            </a:extLst>
          </p:cNvPr>
          <p:cNvSpPr/>
          <p:nvPr/>
        </p:nvSpPr>
        <p:spPr>
          <a:xfrm>
            <a:off x="0" y="0"/>
            <a:ext cx="12192000" cy="1182255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6B26E35-2FED-C119-5DF5-614A5252BA72}"/>
              </a:ext>
            </a:extLst>
          </p:cNvPr>
          <p:cNvSpPr txBox="1"/>
          <p:nvPr/>
        </p:nvSpPr>
        <p:spPr>
          <a:xfrm>
            <a:off x="3085032" y="391072"/>
            <a:ext cx="581968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https://fisikesepistimes.gr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endParaRPr lang="el-GR" sz="3200" b="1" dirty="0">
              <a:solidFill>
                <a:schemeClr val="bg1"/>
              </a:solidFill>
            </a:endParaRPr>
          </a:p>
        </p:txBody>
      </p:sp>
      <p:pic>
        <p:nvPicPr>
          <p:cNvPr id="18" name="Εικόνα 17">
            <a:extLst>
              <a:ext uri="{FF2B5EF4-FFF2-40B4-BE49-F238E27FC236}">
                <a16:creationId xmlns:a16="http://schemas.microsoft.com/office/drawing/2014/main" id="{D17A24C4-4F13-DC28-865A-FFCF66B9DA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6923" y="1657387"/>
            <a:ext cx="5175904" cy="2407271"/>
          </a:xfrm>
          <a:prstGeom prst="rect">
            <a:avLst/>
          </a:prstGeom>
        </p:spPr>
      </p:pic>
      <p:pic>
        <p:nvPicPr>
          <p:cNvPr id="21" name="Εικόνα 20">
            <a:extLst>
              <a:ext uri="{FF2B5EF4-FFF2-40B4-BE49-F238E27FC236}">
                <a16:creationId xmlns:a16="http://schemas.microsoft.com/office/drawing/2014/main" id="{73DA2D92-5D11-FCC6-FB84-664A1D6943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6923" y="4064658"/>
            <a:ext cx="5175904" cy="2544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8277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5D59CFA6-5C89-4413-E39E-CF6E4A9AE5D8}"/>
              </a:ext>
            </a:extLst>
          </p:cNvPr>
          <p:cNvSpPr/>
          <p:nvPr/>
        </p:nvSpPr>
        <p:spPr>
          <a:xfrm>
            <a:off x="0" y="0"/>
            <a:ext cx="12192000" cy="1182255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3FB490-57F1-FB34-EDA9-F5F9AFD59DCC}"/>
              </a:ext>
            </a:extLst>
          </p:cNvPr>
          <p:cNvSpPr txBox="1"/>
          <p:nvPr/>
        </p:nvSpPr>
        <p:spPr>
          <a:xfrm>
            <a:off x="348251" y="1578724"/>
            <a:ext cx="1163295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1977 </a:t>
            </a:r>
            <a:r>
              <a:rPr lang="el-GR" b="1" dirty="0"/>
              <a:t>ΠΡΟΕΔΡΙΚΟ ΔΙΑΤΑΓΜΑ ΥΠ' </a:t>
            </a:r>
            <a:r>
              <a:rPr lang="el-GR" b="1" dirty="0" err="1"/>
              <a:t>ΑΡΙΘΜ</a:t>
            </a:r>
            <a:r>
              <a:rPr lang="el-GR" b="1" dirty="0"/>
              <a:t>. 508 </a:t>
            </a:r>
            <a:endParaRPr lang="en-US" b="1" dirty="0"/>
          </a:p>
          <a:p>
            <a:r>
              <a:rPr lang="el-GR" i="1" dirty="0"/>
              <a:t>Περί προαγωγικών και απολυτηρίων εξετάσεων</a:t>
            </a:r>
            <a:endParaRPr lang="en-US" i="1" dirty="0"/>
          </a:p>
          <a:p>
            <a:r>
              <a:rPr lang="el-GR" dirty="0"/>
              <a:t>Έξι (6) εξ εννέα (9) </a:t>
            </a:r>
            <a:r>
              <a:rPr lang="el-GR" dirty="0" err="1"/>
              <a:t>τιθεμένων</a:t>
            </a:r>
            <a:r>
              <a:rPr lang="en-US" dirty="0"/>
              <a:t> </a:t>
            </a:r>
            <a:r>
              <a:rPr lang="el-GR" dirty="0"/>
              <a:t>ερωτήσεων εκ διαφόρων κατά το δυνατόν κεφαλαίων της </a:t>
            </a:r>
            <a:r>
              <a:rPr lang="el-GR" dirty="0" err="1"/>
              <a:t>δεδιδαγμένης</a:t>
            </a:r>
            <a:r>
              <a:rPr lang="el-GR" dirty="0"/>
              <a:t> ύλης λαμβανομένων.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8BF9A90-05AA-71E5-5DDD-9500724BF6E8}"/>
              </a:ext>
            </a:extLst>
          </p:cNvPr>
          <p:cNvSpPr txBox="1"/>
          <p:nvPr/>
        </p:nvSpPr>
        <p:spPr>
          <a:xfrm>
            <a:off x="348251" y="4730824"/>
            <a:ext cx="636874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b="1" dirty="0"/>
              <a:t>Άρθρο 5, ΠΔ 39/2014 </a:t>
            </a:r>
            <a:r>
              <a:rPr lang="el-GR" dirty="0"/>
              <a:t>«Αξιολόγηση Φυσικής Α΄ τάξης Γυμνασίου»</a:t>
            </a:r>
          </a:p>
        </p:txBody>
      </p:sp>
      <p:pic>
        <p:nvPicPr>
          <p:cNvPr id="8" name="Εικόνα 7">
            <a:hlinkClick r:id="rId2"/>
            <a:extLst>
              <a:ext uri="{FF2B5EF4-FFF2-40B4-BE49-F238E27FC236}">
                <a16:creationId xmlns:a16="http://schemas.microsoft.com/office/drawing/2014/main" id="{587D0F50-DD2B-5D8B-3244-B60EF7105E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5663" y="5175363"/>
            <a:ext cx="1167455" cy="1594224"/>
          </a:xfrm>
          <a:prstGeom prst="rect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1" name="Εικόνα 10">
            <a:hlinkClick r:id="rId4"/>
            <a:extLst>
              <a:ext uri="{FF2B5EF4-FFF2-40B4-BE49-F238E27FC236}">
                <a16:creationId xmlns:a16="http://schemas.microsoft.com/office/drawing/2014/main" id="{A24F234F-9A3C-7CA7-D621-5CF6BD8C9E5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20813" y="2774336"/>
            <a:ext cx="1202743" cy="1603658"/>
          </a:xfrm>
          <a:prstGeom prst="rect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2" name="Εικόνα 11">
            <a:hlinkClick r:id="rId6"/>
            <a:extLst>
              <a:ext uri="{FF2B5EF4-FFF2-40B4-BE49-F238E27FC236}">
                <a16:creationId xmlns:a16="http://schemas.microsoft.com/office/drawing/2014/main" id="{C4E4B721-5D6A-5D52-B677-D7FD814C3F4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23118" y="2854260"/>
            <a:ext cx="1195667" cy="1594223"/>
          </a:xfrm>
          <a:prstGeom prst="rect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9016525-E846-C592-703F-6101B0D65273}"/>
              </a:ext>
            </a:extLst>
          </p:cNvPr>
          <p:cNvSpPr txBox="1"/>
          <p:nvPr/>
        </p:nvSpPr>
        <p:spPr>
          <a:xfrm>
            <a:off x="4426695" y="435029"/>
            <a:ext cx="32063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200" b="1" dirty="0">
                <a:solidFill>
                  <a:schemeClr val="bg1"/>
                </a:solidFill>
              </a:rPr>
              <a:t>ΔΟΜΗ ΘΕΜΑΤΩΝ</a:t>
            </a:r>
          </a:p>
        </p:txBody>
      </p:sp>
    </p:spTree>
    <p:extLst>
      <p:ext uri="{BB962C8B-B14F-4D97-AF65-F5344CB8AC3E}">
        <p14:creationId xmlns:p14="http://schemas.microsoft.com/office/powerpoint/2010/main" val="30849670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B407440-DC86-7F18-F193-355005B50F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956F2DEA-1051-D798-87AA-A0C32E4E01DB}"/>
              </a:ext>
            </a:extLst>
          </p:cNvPr>
          <p:cNvSpPr/>
          <p:nvPr/>
        </p:nvSpPr>
        <p:spPr>
          <a:xfrm>
            <a:off x="0" y="0"/>
            <a:ext cx="12192000" cy="1182255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26F3DD4-4385-B1C2-C69E-0B3E4E9B58B5}"/>
              </a:ext>
            </a:extLst>
          </p:cNvPr>
          <p:cNvSpPr txBox="1"/>
          <p:nvPr/>
        </p:nvSpPr>
        <p:spPr>
          <a:xfrm>
            <a:off x="33956" y="2185600"/>
            <a:ext cx="312079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4000" dirty="0"/>
              <a:t>Διδακτέα Ύλη </a:t>
            </a:r>
          </a:p>
        </p:txBody>
      </p:sp>
      <p:sp>
        <p:nvSpPr>
          <p:cNvPr id="13" name="Κουμπί ενέργειας: Μετάβαση προς τα εμπρός ή Επόμενο 12">
            <a:hlinkClick r:id="rId2" highlightClick="1"/>
            <a:extLst>
              <a:ext uri="{FF2B5EF4-FFF2-40B4-BE49-F238E27FC236}">
                <a16:creationId xmlns:a16="http://schemas.microsoft.com/office/drawing/2014/main" id="{E100AC22-BEFF-E705-C5ED-28AB6C09329E}"/>
              </a:ext>
            </a:extLst>
          </p:cNvPr>
          <p:cNvSpPr/>
          <p:nvPr/>
        </p:nvSpPr>
        <p:spPr>
          <a:xfrm>
            <a:off x="3328408" y="2185600"/>
            <a:ext cx="700755" cy="589659"/>
          </a:xfrm>
          <a:prstGeom prst="actionButtonForwardNex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BF5D2E6-68E2-5D9D-DD6E-BC2157D4FE91}"/>
              </a:ext>
            </a:extLst>
          </p:cNvPr>
          <p:cNvSpPr txBox="1"/>
          <p:nvPr/>
        </p:nvSpPr>
        <p:spPr>
          <a:xfrm>
            <a:off x="5991000" y="2126486"/>
            <a:ext cx="290765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4000" dirty="0"/>
              <a:t>Τι διδάξαμε; </a:t>
            </a:r>
          </a:p>
        </p:txBody>
      </p:sp>
      <p:pic>
        <p:nvPicPr>
          <p:cNvPr id="15" name="Εικόνα 14">
            <a:extLst>
              <a:ext uri="{FF2B5EF4-FFF2-40B4-BE49-F238E27FC236}">
                <a16:creationId xmlns:a16="http://schemas.microsoft.com/office/drawing/2014/main" id="{0778E1A7-D3A7-56EC-A159-513EDB9FF227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898655" y="1779788"/>
            <a:ext cx="1246965" cy="124696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5A87122-336A-A668-E651-7674A0549904}"/>
              </a:ext>
            </a:extLst>
          </p:cNvPr>
          <p:cNvSpPr txBox="1"/>
          <p:nvPr/>
        </p:nvSpPr>
        <p:spPr>
          <a:xfrm>
            <a:off x="33956" y="3931184"/>
            <a:ext cx="595964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4000" dirty="0"/>
              <a:t>Το μαθητικό δυναμικό μας </a:t>
            </a:r>
          </a:p>
        </p:txBody>
      </p:sp>
      <p:pic>
        <p:nvPicPr>
          <p:cNvPr id="18" name="Εικόνα 17">
            <a:extLst>
              <a:ext uri="{FF2B5EF4-FFF2-40B4-BE49-F238E27FC236}">
                <a16:creationId xmlns:a16="http://schemas.microsoft.com/office/drawing/2014/main" id="{0D790E7C-4A64-DC0F-235F-7B8453E0E2E1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91000" y="3181070"/>
            <a:ext cx="2143125" cy="2143125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6741C321-8E79-F469-AAF0-C3CA7C29F267}"/>
              </a:ext>
            </a:extLst>
          </p:cNvPr>
          <p:cNvSpPr txBox="1"/>
          <p:nvPr/>
        </p:nvSpPr>
        <p:spPr>
          <a:xfrm>
            <a:off x="4029163" y="226360"/>
            <a:ext cx="38759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200" b="1" dirty="0">
                <a:solidFill>
                  <a:schemeClr val="bg1"/>
                </a:solidFill>
              </a:rPr>
              <a:t>ΤΙ ΘΕΜΑΤΑ ΘΑ ΒΑΛΩ;</a:t>
            </a:r>
          </a:p>
        </p:txBody>
      </p:sp>
    </p:spTree>
    <p:extLst>
      <p:ext uri="{BB962C8B-B14F-4D97-AF65-F5344CB8AC3E}">
        <p14:creationId xmlns:p14="http://schemas.microsoft.com/office/powerpoint/2010/main" val="35121253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5D59CFA6-5C89-4413-E39E-CF6E4A9AE5D8}"/>
              </a:ext>
            </a:extLst>
          </p:cNvPr>
          <p:cNvSpPr/>
          <p:nvPr/>
        </p:nvSpPr>
        <p:spPr>
          <a:xfrm>
            <a:off x="0" y="0"/>
            <a:ext cx="12192000" cy="1182255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8" name="Εικόνα 7">
            <a:hlinkClick r:id="rId2"/>
            <a:extLst>
              <a:ext uri="{FF2B5EF4-FFF2-40B4-BE49-F238E27FC236}">
                <a16:creationId xmlns:a16="http://schemas.microsoft.com/office/drawing/2014/main" id="{587D0F50-DD2B-5D8B-3244-B60EF7105E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8544" y="46257"/>
            <a:ext cx="798020" cy="1089740"/>
          </a:xfrm>
          <a:prstGeom prst="rect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3" name="Εικόνα 12">
            <a:extLst>
              <a:ext uri="{FF2B5EF4-FFF2-40B4-BE49-F238E27FC236}">
                <a16:creationId xmlns:a16="http://schemas.microsoft.com/office/drawing/2014/main" id="{5255EE10-7046-4011-3F50-BBC148EF74D6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29756"/>
            <a:ext cx="9179966" cy="551998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F069864-3755-73DC-7D87-44A1AB29049E}"/>
              </a:ext>
            </a:extLst>
          </p:cNvPr>
          <p:cNvSpPr txBox="1"/>
          <p:nvPr/>
        </p:nvSpPr>
        <p:spPr>
          <a:xfrm>
            <a:off x="9904576" y="1555335"/>
            <a:ext cx="14093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Παρατήρηση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022A06D-E372-2B52-958B-472A4E0AB4CD}"/>
              </a:ext>
            </a:extLst>
          </p:cNvPr>
          <p:cNvSpPr txBox="1"/>
          <p:nvPr/>
        </p:nvSpPr>
        <p:spPr>
          <a:xfrm>
            <a:off x="9444032" y="2297747"/>
            <a:ext cx="23304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Ερωτήματα/Υποθέσεις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76A1055-02E2-EC7F-A88D-707B2F7DEA87}"/>
              </a:ext>
            </a:extLst>
          </p:cNvPr>
          <p:cNvSpPr txBox="1"/>
          <p:nvPr/>
        </p:nvSpPr>
        <p:spPr>
          <a:xfrm>
            <a:off x="9904576" y="3134163"/>
            <a:ext cx="16229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Πειραματισμός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0E6A07B-CA31-3B0D-B59F-36188D8F7C08}"/>
              </a:ext>
            </a:extLst>
          </p:cNvPr>
          <p:cNvSpPr txBox="1"/>
          <p:nvPr/>
        </p:nvSpPr>
        <p:spPr>
          <a:xfrm>
            <a:off x="9904576" y="4089746"/>
            <a:ext cx="16230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Συμπεράσματα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F2BAFFC-A5F0-76C7-2A52-C037A9502A1A}"/>
              </a:ext>
            </a:extLst>
          </p:cNvPr>
          <p:cNvSpPr txBox="1"/>
          <p:nvPr/>
        </p:nvSpPr>
        <p:spPr>
          <a:xfrm>
            <a:off x="9503793" y="5117999"/>
            <a:ext cx="2424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Γενικεύσεις/Εφαρμογές</a:t>
            </a:r>
          </a:p>
        </p:txBody>
      </p:sp>
    </p:spTree>
    <p:extLst>
      <p:ext uri="{BB962C8B-B14F-4D97-AF65-F5344CB8AC3E}">
        <p14:creationId xmlns:p14="http://schemas.microsoft.com/office/powerpoint/2010/main" val="27176653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5D59CFA6-5C89-4413-E39E-CF6E4A9AE5D8}"/>
              </a:ext>
            </a:extLst>
          </p:cNvPr>
          <p:cNvSpPr/>
          <p:nvPr/>
        </p:nvSpPr>
        <p:spPr>
          <a:xfrm>
            <a:off x="0" y="0"/>
            <a:ext cx="12192000" cy="1182255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id="{17EC71F1-E848-EEEE-EBFF-89525C2D4B4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346380"/>
            <a:ext cx="9049741" cy="550335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81C6BDE-DC8B-9A0D-46A5-2092B1A322C1}"/>
              </a:ext>
            </a:extLst>
          </p:cNvPr>
          <p:cNvSpPr txBox="1"/>
          <p:nvPr/>
        </p:nvSpPr>
        <p:spPr>
          <a:xfrm>
            <a:off x="9904576" y="1555335"/>
            <a:ext cx="14093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Παρατήρηση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684CEF3-2709-64FF-390E-0A3E7F5AF13C}"/>
              </a:ext>
            </a:extLst>
          </p:cNvPr>
          <p:cNvSpPr txBox="1"/>
          <p:nvPr/>
        </p:nvSpPr>
        <p:spPr>
          <a:xfrm>
            <a:off x="9444032" y="2297747"/>
            <a:ext cx="23304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Ερωτήματα/Υποθέσεις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E35C6FC-4879-76F0-A5DA-5D6637DF517E}"/>
              </a:ext>
            </a:extLst>
          </p:cNvPr>
          <p:cNvSpPr txBox="1"/>
          <p:nvPr/>
        </p:nvSpPr>
        <p:spPr>
          <a:xfrm>
            <a:off x="9904576" y="3134163"/>
            <a:ext cx="16229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Πειραματισμός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8B823D7-D811-E390-4785-319892459218}"/>
              </a:ext>
            </a:extLst>
          </p:cNvPr>
          <p:cNvSpPr txBox="1"/>
          <p:nvPr/>
        </p:nvSpPr>
        <p:spPr>
          <a:xfrm>
            <a:off x="9904576" y="4089746"/>
            <a:ext cx="16230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Συμπεράσματα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EEBCD7B-DBD1-3331-2362-5F01462FDF39}"/>
              </a:ext>
            </a:extLst>
          </p:cNvPr>
          <p:cNvSpPr txBox="1"/>
          <p:nvPr/>
        </p:nvSpPr>
        <p:spPr>
          <a:xfrm>
            <a:off x="9503793" y="5117999"/>
            <a:ext cx="2424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Γενικεύσεις/Εφαρμογές</a:t>
            </a:r>
          </a:p>
        </p:txBody>
      </p:sp>
      <p:pic>
        <p:nvPicPr>
          <p:cNvPr id="12" name="Εικόνα 11">
            <a:hlinkClick r:id="rId3"/>
            <a:extLst>
              <a:ext uri="{FF2B5EF4-FFF2-40B4-BE49-F238E27FC236}">
                <a16:creationId xmlns:a16="http://schemas.microsoft.com/office/drawing/2014/main" id="{5BAF7CDF-728C-7414-BDA8-30E9D23ED0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28544" y="46257"/>
            <a:ext cx="798020" cy="1089740"/>
          </a:xfrm>
          <a:prstGeom prst="rect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  <p:extLst>
      <p:ext uri="{BB962C8B-B14F-4D97-AF65-F5344CB8AC3E}">
        <p14:creationId xmlns:p14="http://schemas.microsoft.com/office/powerpoint/2010/main" val="19419186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Ορθογώνιο 16">
            <a:extLst>
              <a:ext uri="{FF2B5EF4-FFF2-40B4-BE49-F238E27FC236}">
                <a16:creationId xmlns:a16="http://schemas.microsoft.com/office/drawing/2014/main" id="{D3D021BF-5D7E-E97E-18E2-866FB63243DE}"/>
              </a:ext>
            </a:extLst>
          </p:cNvPr>
          <p:cNvSpPr/>
          <p:nvPr/>
        </p:nvSpPr>
        <p:spPr>
          <a:xfrm>
            <a:off x="104514" y="5426577"/>
            <a:ext cx="11893781" cy="67555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6" name="Ορθογώνιο 15">
            <a:extLst>
              <a:ext uri="{FF2B5EF4-FFF2-40B4-BE49-F238E27FC236}">
                <a16:creationId xmlns:a16="http://schemas.microsoft.com/office/drawing/2014/main" id="{BE64DA86-FF24-E1BF-54FA-8680793D7271}"/>
              </a:ext>
            </a:extLst>
          </p:cNvPr>
          <p:cNvSpPr/>
          <p:nvPr/>
        </p:nvSpPr>
        <p:spPr>
          <a:xfrm>
            <a:off x="104514" y="3785786"/>
            <a:ext cx="11893781" cy="152115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5" name="Ορθογώνιο 14">
            <a:extLst>
              <a:ext uri="{FF2B5EF4-FFF2-40B4-BE49-F238E27FC236}">
                <a16:creationId xmlns:a16="http://schemas.microsoft.com/office/drawing/2014/main" id="{5F0FBE8D-0475-D4F1-88F0-2648F7199CF1}"/>
              </a:ext>
            </a:extLst>
          </p:cNvPr>
          <p:cNvSpPr/>
          <p:nvPr/>
        </p:nvSpPr>
        <p:spPr>
          <a:xfrm>
            <a:off x="104514" y="1854819"/>
            <a:ext cx="11893781" cy="181132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5D59CFA6-5C89-4413-E39E-CF6E4A9AE5D8}"/>
              </a:ext>
            </a:extLst>
          </p:cNvPr>
          <p:cNvSpPr/>
          <p:nvPr/>
        </p:nvSpPr>
        <p:spPr>
          <a:xfrm>
            <a:off x="0" y="0"/>
            <a:ext cx="12192000" cy="1182255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8BF9A90-05AA-71E5-5DDD-9500724BF6E8}"/>
              </a:ext>
            </a:extLst>
          </p:cNvPr>
          <p:cNvSpPr txBox="1"/>
          <p:nvPr/>
        </p:nvSpPr>
        <p:spPr>
          <a:xfrm>
            <a:off x="104514" y="1365847"/>
            <a:ext cx="636874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b="1" dirty="0"/>
              <a:t>Άρθρο 5, ΠΔ 39/2014 </a:t>
            </a:r>
            <a:r>
              <a:rPr lang="el-GR" dirty="0"/>
              <a:t>«Αξιολόγηση Φυσικής Α΄ τάξης Γυμνασίου»</a:t>
            </a:r>
          </a:p>
        </p:txBody>
      </p:sp>
      <p:pic>
        <p:nvPicPr>
          <p:cNvPr id="3" name="Εικόνα 2">
            <a:hlinkClick r:id="rId2"/>
            <a:extLst>
              <a:ext uri="{FF2B5EF4-FFF2-40B4-BE49-F238E27FC236}">
                <a16:creationId xmlns:a16="http://schemas.microsoft.com/office/drawing/2014/main" id="{EC337DFE-3996-7B44-429A-E3D7938C57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0227" y="46257"/>
            <a:ext cx="798020" cy="1089740"/>
          </a:xfrm>
          <a:prstGeom prst="rect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1C99CB5-7692-AF17-A02D-3FDEABDF7A48}"/>
              </a:ext>
            </a:extLst>
          </p:cNvPr>
          <p:cNvSpPr txBox="1"/>
          <p:nvPr/>
        </p:nvSpPr>
        <p:spPr>
          <a:xfrm>
            <a:off x="104514" y="1854819"/>
            <a:ext cx="11987785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dirty="0">
                <a:solidFill>
                  <a:srgbClr val="FF0000"/>
                </a:solidFill>
              </a:rPr>
              <a:t>Α ερώτημα: </a:t>
            </a:r>
            <a:r>
              <a:rPr lang="el-GR" b="1" dirty="0"/>
              <a:t>Περιγραφή της σύνθεσης</a:t>
            </a:r>
            <a:r>
              <a:rPr lang="el-GR" dirty="0"/>
              <a:t>, της λειτουργίας και της </a:t>
            </a:r>
            <a:r>
              <a:rPr lang="el-GR" b="1" dirty="0"/>
              <a:t>εξέλιξης</a:t>
            </a:r>
            <a:r>
              <a:rPr lang="el-GR" dirty="0"/>
              <a:t> ενός πειράματος, το οποίο περιλαμβάνεται/εικονίζεται στα φύλλα εργασίας και έχει πραγματοποιηθεί από τους μαθητές κατά τη διάρκεια της εκπαιδευτικής διαδικασίας, καθώς και περιγραφή του </a:t>
            </a:r>
            <a:r>
              <a:rPr lang="el-GR" b="1" dirty="0"/>
              <a:t>τρόπου βέλτιστης μέτρησης</a:t>
            </a:r>
            <a:r>
              <a:rPr lang="el-GR" dirty="0"/>
              <a:t> των φυσικών μεγεθών, τα οποία ενδεχομένως έχουν μετρηθεί στο πείραμα.</a:t>
            </a:r>
            <a:endParaRPr lang="en-US" dirty="0"/>
          </a:p>
          <a:p>
            <a:endParaRPr lang="el-GR" dirty="0"/>
          </a:p>
          <a:p>
            <a:r>
              <a:rPr lang="el-GR" dirty="0">
                <a:solidFill>
                  <a:srgbClr val="FF0000"/>
                </a:solidFill>
              </a:rPr>
              <a:t>Β ερώτημα: </a:t>
            </a:r>
            <a:r>
              <a:rPr lang="el-GR" dirty="0"/>
              <a:t>Καταγραφή </a:t>
            </a:r>
            <a:r>
              <a:rPr lang="el-GR" b="1" dirty="0"/>
              <a:t>συμπερασμάτων από το πείραμα του ερωτήματος Α</a:t>
            </a:r>
            <a:r>
              <a:rPr lang="el-GR" dirty="0"/>
              <a:t>.</a:t>
            </a:r>
            <a:endParaRPr lang="en-US" dirty="0"/>
          </a:p>
          <a:p>
            <a:endParaRPr lang="el-GR" dirty="0"/>
          </a:p>
          <a:p>
            <a:r>
              <a:rPr lang="el-GR" dirty="0">
                <a:solidFill>
                  <a:srgbClr val="FF0000"/>
                </a:solidFill>
              </a:rPr>
              <a:t>Γ ερώτημα: </a:t>
            </a:r>
            <a:r>
              <a:rPr lang="el-GR" b="1" dirty="0"/>
              <a:t>Αξιοποίηση τιμών μέτρησης</a:t>
            </a:r>
            <a:r>
              <a:rPr lang="el-GR" dirty="0"/>
              <a:t>, οι οποίες έχουν ληφθεί κατά τη διάρκεια ενός από τα προβλεπόμενα πειράματα στην τάξη και δίνονται σε πίνακα από τον εκπαιδευτικό </a:t>
            </a:r>
            <a:r>
              <a:rPr lang="el-GR" b="1" dirty="0"/>
              <a:t>για τη σύνθεση διαγράμματος </a:t>
            </a:r>
            <a:r>
              <a:rPr lang="el-GR" dirty="0"/>
              <a:t>(όπως αυτό το οποίο περιλαμβάνεται στο αντίστοιχο φύλλο εργασίας του μαθήματος).</a:t>
            </a:r>
            <a:endParaRPr lang="en-US" dirty="0"/>
          </a:p>
          <a:p>
            <a:endParaRPr lang="el-GR" dirty="0"/>
          </a:p>
          <a:p>
            <a:r>
              <a:rPr lang="el-GR" dirty="0">
                <a:solidFill>
                  <a:srgbClr val="FF0000"/>
                </a:solidFill>
              </a:rPr>
              <a:t>Δ ερώτημα: </a:t>
            </a:r>
            <a:r>
              <a:rPr lang="el-GR" dirty="0"/>
              <a:t>Καταγραφή </a:t>
            </a:r>
            <a:r>
              <a:rPr lang="el-GR" b="1" dirty="0"/>
              <a:t>συμπερασμάτων</a:t>
            </a:r>
            <a:r>
              <a:rPr lang="el-GR" dirty="0"/>
              <a:t> </a:t>
            </a:r>
            <a:r>
              <a:rPr lang="el-GR" b="1" dirty="0"/>
              <a:t>από το πείραμα του ερωτήματος Γ</a:t>
            </a:r>
            <a:r>
              <a:rPr lang="el-GR" dirty="0"/>
              <a:t>.</a:t>
            </a:r>
            <a:endParaRPr lang="en-US" dirty="0"/>
          </a:p>
          <a:p>
            <a:endParaRPr lang="el-GR" dirty="0"/>
          </a:p>
          <a:p>
            <a:r>
              <a:rPr lang="el-GR" dirty="0">
                <a:solidFill>
                  <a:srgbClr val="7030A0"/>
                </a:solidFill>
              </a:rPr>
              <a:t>Ε έως Θ ερωτήματα: </a:t>
            </a:r>
            <a:r>
              <a:rPr lang="el-GR" dirty="0"/>
              <a:t>Απάντηση σε </a:t>
            </a:r>
            <a:r>
              <a:rPr lang="el-GR" b="1" dirty="0"/>
              <a:t>δύο από πέντε ερωτήματα</a:t>
            </a:r>
            <a:r>
              <a:rPr lang="el-GR" dirty="0"/>
              <a:t>, τα οποία αφορούν σε </a:t>
            </a:r>
            <a:r>
              <a:rPr lang="el-GR" b="1" dirty="0"/>
              <a:t>εφαρμογές, γενικεύσεις ή ερμηνείες </a:t>
            </a:r>
            <a:r>
              <a:rPr lang="el-GR" dirty="0"/>
              <a:t>συμπερασμάτων από τα φύλλα εργασίας που έχουν διδαχθεί οι μαθητές.</a:t>
            </a:r>
          </a:p>
        </p:txBody>
      </p:sp>
      <p:sp>
        <p:nvSpPr>
          <p:cNvPr id="6" name="Κουμπί ενέργειας: Έγγραφο 5">
            <a:hlinkClick r:id="rId4" action="ppaction://hlinkfile"/>
            <a:extLst>
              <a:ext uri="{FF2B5EF4-FFF2-40B4-BE49-F238E27FC236}">
                <a16:creationId xmlns:a16="http://schemas.microsoft.com/office/drawing/2014/main" id="{2E7E172E-6FFD-6033-272F-F698A602C004}"/>
              </a:ext>
            </a:extLst>
          </p:cNvPr>
          <p:cNvSpPr/>
          <p:nvPr/>
        </p:nvSpPr>
        <p:spPr>
          <a:xfrm>
            <a:off x="5708591" y="6204247"/>
            <a:ext cx="521293" cy="570453"/>
          </a:xfrm>
          <a:prstGeom prst="actionButtonDocumen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567288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5D59CFA6-5C89-4413-E39E-CF6E4A9AE5D8}"/>
              </a:ext>
            </a:extLst>
          </p:cNvPr>
          <p:cNvSpPr/>
          <p:nvPr/>
        </p:nvSpPr>
        <p:spPr>
          <a:xfrm>
            <a:off x="0" y="0"/>
            <a:ext cx="12192000" cy="1182255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10" name="Εικόνα 9">
            <a:extLst>
              <a:ext uri="{FF2B5EF4-FFF2-40B4-BE49-F238E27FC236}">
                <a16:creationId xmlns:a16="http://schemas.microsoft.com/office/drawing/2014/main" id="{A2B798A9-B47F-66B0-F68C-F2963E0389E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29" y="1200329"/>
            <a:ext cx="4876131" cy="5657671"/>
          </a:xfrm>
          <a:prstGeom prst="rect">
            <a:avLst/>
          </a:prstGeom>
        </p:spPr>
      </p:pic>
      <p:pic>
        <p:nvPicPr>
          <p:cNvPr id="11" name="Εικόνα 10">
            <a:hlinkClick r:id="rId3"/>
            <a:extLst>
              <a:ext uri="{FF2B5EF4-FFF2-40B4-BE49-F238E27FC236}">
                <a16:creationId xmlns:a16="http://schemas.microsoft.com/office/drawing/2014/main" id="{F13DE1C1-00B6-6A4F-6039-A71EC8A7DD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22346" y="34584"/>
            <a:ext cx="827016" cy="1102689"/>
          </a:xfrm>
          <a:prstGeom prst="rect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3" name="Εικόνα 12">
            <a:extLst>
              <a:ext uri="{FF2B5EF4-FFF2-40B4-BE49-F238E27FC236}">
                <a16:creationId xmlns:a16="http://schemas.microsoft.com/office/drawing/2014/main" id="{1B9BAE63-C566-33E2-4E4F-DC854B27CF3A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6260" y="1171857"/>
            <a:ext cx="5476190" cy="225714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2DED14A-1F61-2439-9CFD-917F461C3FB6}"/>
              </a:ext>
            </a:extLst>
          </p:cNvPr>
          <p:cNvSpPr txBox="1"/>
          <p:nvPr/>
        </p:nvSpPr>
        <p:spPr>
          <a:xfrm>
            <a:off x="5127477" y="4115376"/>
            <a:ext cx="38704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 </a:t>
            </a:r>
            <a:r>
              <a:rPr lang="el-GR" dirty="0"/>
              <a:t>γλώσσα και τα σύμβολα της Φυσικής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FE2C8A6-2DCB-2915-8825-F62F1A038EC0}"/>
              </a:ext>
            </a:extLst>
          </p:cNvPr>
          <p:cNvSpPr txBox="1"/>
          <p:nvPr/>
        </p:nvSpPr>
        <p:spPr>
          <a:xfrm>
            <a:off x="5127477" y="3679855"/>
            <a:ext cx="64447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 </a:t>
            </a:r>
            <a:r>
              <a:rPr lang="el-GR" dirty="0"/>
              <a:t>φυσική σημασία των μεγεθών (ταχύτητα, θέση, μετατόπιση </a:t>
            </a:r>
            <a:r>
              <a:rPr lang="el-GR" dirty="0" err="1"/>
              <a:t>κτλ</a:t>
            </a:r>
            <a:r>
              <a:rPr lang="el-GR" dirty="0"/>
              <a:t>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00C4931-FAEC-66E5-6783-43C690673C87}"/>
              </a:ext>
            </a:extLst>
          </p:cNvPr>
          <p:cNvSpPr txBox="1"/>
          <p:nvPr/>
        </p:nvSpPr>
        <p:spPr>
          <a:xfrm>
            <a:off x="5127476" y="4600857"/>
            <a:ext cx="63461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 </a:t>
            </a:r>
            <a:r>
              <a:rPr lang="el-GR" dirty="0"/>
              <a:t>σχεδίαση σχημάτων π.χ. (σώματος που κινείται, δυνάμεων </a:t>
            </a:r>
            <a:r>
              <a:rPr lang="el-GR" dirty="0" err="1"/>
              <a:t>κτλ</a:t>
            </a:r>
            <a:r>
              <a:rPr lang="el-GR" dirty="0"/>
              <a:t>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9600416-60ED-0318-8EF9-970273726D15}"/>
              </a:ext>
            </a:extLst>
          </p:cNvPr>
          <p:cNvSpPr txBox="1"/>
          <p:nvPr/>
        </p:nvSpPr>
        <p:spPr>
          <a:xfrm>
            <a:off x="5127476" y="5152527"/>
            <a:ext cx="59222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Οι τύποι. Προσοχή στους πολύπλοκους μαθηματικούς υπολογισμούς.</a:t>
            </a:r>
          </a:p>
        </p:txBody>
      </p:sp>
    </p:spTree>
    <p:extLst>
      <p:ext uri="{BB962C8B-B14F-4D97-AF65-F5344CB8AC3E}">
        <p14:creationId xmlns:p14="http://schemas.microsoft.com/office/powerpoint/2010/main" val="37153439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7D45C8D-609F-069B-5978-4C10BAD2AA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EBA4E6E1-1192-866E-CB28-7BC21C3A9201}"/>
              </a:ext>
            </a:extLst>
          </p:cNvPr>
          <p:cNvSpPr/>
          <p:nvPr/>
        </p:nvSpPr>
        <p:spPr>
          <a:xfrm>
            <a:off x="0" y="0"/>
            <a:ext cx="12192000" cy="1182255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10" name="Εικόνα 9">
            <a:extLst>
              <a:ext uri="{FF2B5EF4-FFF2-40B4-BE49-F238E27FC236}">
                <a16:creationId xmlns:a16="http://schemas.microsoft.com/office/drawing/2014/main" id="{C34DC09C-8E7E-3F89-0DEB-D5E20C2BAED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29" y="1200329"/>
            <a:ext cx="4876131" cy="5657671"/>
          </a:xfrm>
          <a:prstGeom prst="rect">
            <a:avLst/>
          </a:prstGeom>
        </p:spPr>
      </p:pic>
      <p:pic>
        <p:nvPicPr>
          <p:cNvPr id="13" name="Εικόνα 12">
            <a:extLst>
              <a:ext uri="{FF2B5EF4-FFF2-40B4-BE49-F238E27FC236}">
                <a16:creationId xmlns:a16="http://schemas.microsoft.com/office/drawing/2014/main" id="{2C4DBCAB-0ECD-CD81-4E6C-AA6F0AB4813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6260" y="1171857"/>
            <a:ext cx="5476190" cy="225714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8A71EDC-627E-851C-13D0-7060AC71903F}"/>
              </a:ext>
            </a:extLst>
          </p:cNvPr>
          <p:cNvSpPr txBox="1"/>
          <p:nvPr/>
        </p:nvSpPr>
        <p:spPr>
          <a:xfrm>
            <a:off x="5211031" y="5095410"/>
            <a:ext cx="6751178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1600" dirty="0"/>
              <a:t>Θέμα 2</a:t>
            </a:r>
          </a:p>
          <a:p>
            <a:r>
              <a:rPr lang="el-GR" sz="1600" dirty="0"/>
              <a:t>Ένα σώμα μάζας </a:t>
            </a:r>
            <a:r>
              <a:rPr lang="el-GR" sz="1600" b="1" dirty="0"/>
              <a:t>m=200g </a:t>
            </a:r>
            <a:r>
              <a:rPr lang="el-GR" sz="1600" dirty="0"/>
              <a:t>βρίσκεται επάνω σε οριζόντιο επίπεδο. Δίνεται ότι η επιτάχυνση της βαρύτητας είναι </a:t>
            </a:r>
            <a:r>
              <a:rPr lang="el-GR" sz="1600" b="1" dirty="0"/>
              <a:t>g = 10 m/s</a:t>
            </a:r>
            <a:r>
              <a:rPr lang="el-GR" sz="1600" b="1" baseline="30000" dirty="0"/>
              <a:t>2</a:t>
            </a:r>
            <a:r>
              <a:rPr lang="el-GR" sz="1600" dirty="0"/>
              <a:t>. Αν το σώμα ισορροπεί επάνω στο οριζόντιο επίπεδο:</a:t>
            </a:r>
          </a:p>
          <a:p>
            <a:r>
              <a:rPr lang="el-GR" sz="1600" dirty="0"/>
              <a:t>α. να σχεδιαστούν το βάρος και η κάθετη δύναμη από το επίπεδο.</a:t>
            </a:r>
          </a:p>
          <a:p>
            <a:r>
              <a:rPr lang="el-GR" sz="1600" dirty="0"/>
              <a:t>β. να υπολογιστεί το μέτρο των δύο δυνάμεων.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4B5896E-75F6-B1F5-F55D-69F86A935999}"/>
              </a:ext>
            </a:extLst>
          </p:cNvPr>
          <p:cNvSpPr txBox="1"/>
          <p:nvPr/>
        </p:nvSpPr>
        <p:spPr>
          <a:xfrm>
            <a:off x="5211030" y="3338876"/>
            <a:ext cx="6751177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1600" dirty="0"/>
              <a:t>Θέμα 1</a:t>
            </a:r>
          </a:p>
          <a:p>
            <a:r>
              <a:rPr lang="el-GR" sz="1600" dirty="0"/>
              <a:t>α. Ποια μεγέθη ονομάζονται μονόμετρα και ποια διανυσματικά;</a:t>
            </a:r>
          </a:p>
          <a:p>
            <a:r>
              <a:rPr lang="el-GR" sz="1600" dirty="0"/>
              <a:t>β. Ποια από τα παρακάτω είναι μονόμετρα και ποια διανυσματικά μεγέθη:</a:t>
            </a:r>
          </a:p>
          <a:p>
            <a:pPr algn="ctr"/>
            <a:r>
              <a:rPr lang="el-GR" sz="1600" b="1" dirty="0"/>
              <a:t>Θέση, Μετατόπιση, Μήκος διαδρομής, Χρονικό διάστημα, </a:t>
            </a:r>
          </a:p>
          <a:p>
            <a:r>
              <a:rPr lang="el-GR" sz="1600" dirty="0"/>
              <a:t>γ. Να γράψετε το σύμβολο καθενός από τα παραπάνω φυσικά μεγέθη και τη μονάδα μέτρησής τους.</a:t>
            </a:r>
          </a:p>
          <a:p>
            <a:endParaRPr lang="el-GR" sz="1600" dirty="0"/>
          </a:p>
        </p:txBody>
      </p:sp>
      <p:pic>
        <p:nvPicPr>
          <p:cNvPr id="16" name="Εικόνα 15">
            <a:hlinkClick r:id="rId4"/>
            <a:extLst>
              <a:ext uri="{FF2B5EF4-FFF2-40B4-BE49-F238E27FC236}">
                <a16:creationId xmlns:a16="http://schemas.microsoft.com/office/drawing/2014/main" id="{9290D252-0DBC-34E2-C6C4-8C8094B739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22346" y="34584"/>
            <a:ext cx="827016" cy="1102689"/>
          </a:xfrm>
          <a:prstGeom prst="rect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  <p:extLst>
      <p:ext uri="{BB962C8B-B14F-4D97-AF65-F5344CB8AC3E}">
        <p14:creationId xmlns:p14="http://schemas.microsoft.com/office/powerpoint/2010/main" val="2632483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989</TotalTime>
  <Words>589</Words>
  <Application>Microsoft Office PowerPoint</Application>
  <PresentationFormat>Ευρεία οθόνη</PresentationFormat>
  <Paragraphs>58</Paragraphs>
  <Slides>13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Θέμα του Office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Nikos Papadimitropoulos</dc:creator>
  <cp:lastModifiedBy>ΝΙΚΟΛΑΟΣ ΠΑΠΑΔΗΜΗΤΡΟΠΟΥΛΟΣ</cp:lastModifiedBy>
  <cp:revision>22</cp:revision>
  <dcterms:created xsi:type="dcterms:W3CDTF">2023-09-21T06:45:27Z</dcterms:created>
  <dcterms:modified xsi:type="dcterms:W3CDTF">2025-05-12T21:36:34Z</dcterms:modified>
</cp:coreProperties>
</file>