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0C0081B-DFE7-B81A-CDCC-530C104EBC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0C317411-013E-1DCC-126D-C51D2020C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5DC36D5-80E2-516C-B327-1CEDD4395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AA96256-2827-83F1-9BF3-523083CD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ABCC7678-ECB0-C38E-CA7A-8848BB516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8047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98C4CEE-2A7B-D18F-7846-DC573C33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EE6D9515-39C1-DE0B-CDB4-7651CE2C20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00BCD9BB-81F2-F8E5-991F-4ECCEDFD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FDA41148-FDE8-BCC9-4DB0-EAF58E8EF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AEF24E2E-96C8-3CA9-CF73-B3ED8EF74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41215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20E25D4E-8B0D-979E-70D0-0973F9494C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2DC5A3E9-E977-7DE3-9D48-8206B9256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137FC0BC-DECB-D93B-9CCB-D371ADA0E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18BA56C2-2A16-7307-6D2C-5504D8B8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73BDE7C9-29F0-8140-0B81-FDCD326D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5706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5E26A66-4197-A905-517D-A6008F3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494A41A-5D9F-605E-F4F9-7A38B94F4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45D094F-D789-A15C-D9FA-0BC3B9935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87D291C-28C7-54D7-B560-0E2DA6D72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C362166-4B9C-6EA6-855A-AE0D96B5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77888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62CF05D-17E1-63E9-879D-DA20B92B1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E1B653C-2F61-596D-69CA-98BEFC6D3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1B7B792-F01A-57B7-9750-7D1156BA6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9D1AEADB-B77A-EF7D-4687-15498BD5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C3B8BB9-BC53-DEFB-7116-C3451FAAA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50366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6C1C42E-3F8A-D5A0-BD69-35F2D40BB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6BD3AFE-18E2-3796-7B7F-428D0D0BE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33D95D9-28C8-A1E3-5848-EEFACEC7D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2482D28C-1824-4288-8CFD-2BB6BAC9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E176EBBC-66F3-7362-FF07-640486C9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241509CB-C8E9-3EAD-4A8A-545346F8F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8017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CD59EA4-1A69-0132-2300-7140C6248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BD898401-C41F-29BA-B13F-B0315F24B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5E69958-1DA1-C56F-9C78-CED6C9051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82277FA3-C52C-A87F-13A0-6E48E016D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90E8FF24-5C6C-1D20-BCE8-30481B23C3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2BD35F1F-1E82-FB4B-1146-E941763B6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3917E152-6DBA-31A0-7E44-71D32A35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CC299550-9510-85D8-7FA4-6C60A4873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38360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116755A-2447-2D41-E755-CEC11B1F1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F4660601-5129-FA69-2221-A68402F7F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CA9C2D6F-47C1-B675-03A0-F2551F62D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2BD718BF-5929-6D08-ED2A-4892387FD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201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5E2897CB-4057-F479-8FCE-9747321A1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FE74A1F2-D959-9AE5-2C59-E7FE81663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82F1BE2A-1C89-E491-FC15-E1CCB8946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9772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79E42B6-7BD8-1918-F3BE-657D08B50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4944B28-E3F7-C0EA-EAC7-044C77324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CFA12107-7E42-F6EA-B30F-7857EFB51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75E427F9-14CC-7AEF-1594-3E3FE817C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0825A05F-2C19-ED56-47B7-F0ED693D1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BCB4F5B1-42D8-F7B7-60B2-BACBE0ACE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28397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059336E-9F54-703C-0D7C-7092A800B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740851D8-302B-FC57-5529-F309F7486D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7098FEED-505A-1298-6C18-E8E9FF907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A6923257-CADE-13F1-F24C-314FDCE9B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713DD028-5BFD-C9F4-FFC7-BB701A38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B542ED65-DD1F-EE03-E6C9-49B65748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0517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04441EAA-2BD0-E1DB-0DB2-3414BD097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0BF9E7C8-2E00-80E0-8D79-038018120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36669BFF-E5CE-CAFA-9743-CD0EFC544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0F1C7-E098-4B23-A892-B4ACFDE61E2D}" type="datetimeFigureOut">
              <a:rPr lang="el-GR" smtClean="0"/>
              <a:t>28/2/2024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49F50BC-6E46-2C63-0A7A-2530003935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F80C709-700F-7508-4971-675C2EA4A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E85EB-0D5A-4A24-A84A-AF9D6440F88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944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RJX5EHZ5zNI" TargetMode="External"/><Relationship Id="rId3" Type="http://schemas.openxmlformats.org/officeDocument/2006/relationships/hyperlink" Target="https://youtube.com/clip/Ugkxc5lXNRTW6EH1S4-1rLQlBha3AupT4WNE?si=lZcVG-QajVoNmUVA" TargetMode="External"/><Relationship Id="rId7" Type="http://schemas.openxmlformats.org/officeDocument/2006/relationships/hyperlink" Target="http://photodentro.edu.gr/v/item/ds/8521/613" TargetMode="External"/><Relationship Id="rId2" Type="http://schemas.openxmlformats.org/officeDocument/2006/relationships/hyperlink" Target="http://photodentro.edu.gr/v/item/ds/8521/130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hotodentro.edu.gr/v/item/ds/8521/611" TargetMode="External"/><Relationship Id="rId5" Type="http://schemas.openxmlformats.org/officeDocument/2006/relationships/image" Target="../media/image8.png"/><Relationship Id="rId10" Type="http://schemas.openxmlformats.org/officeDocument/2006/relationships/hyperlink" Target="https://www.youtube.com/watch?v=kkrAl1671q0" TargetMode="External"/><Relationship Id="rId4" Type="http://schemas.openxmlformats.org/officeDocument/2006/relationships/image" Target="../media/image14.png"/><Relationship Id="rId9" Type="http://schemas.openxmlformats.org/officeDocument/2006/relationships/hyperlink" Target="https://javalab.org/en/reproduction_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>
            <a:extLst>
              <a:ext uri="{FF2B5EF4-FFF2-40B4-BE49-F238E27FC236}">
                <a16:creationId xmlns:a16="http://schemas.microsoft.com/office/drawing/2014/main" id="{C710872F-7ED4-F2FE-384D-AA806F07ACB1}"/>
              </a:ext>
            </a:extLst>
          </p:cNvPr>
          <p:cNvSpPr/>
          <p:nvPr/>
        </p:nvSpPr>
        <p:spPr>
          <a:xfrm>
            <a:off x="4003632" y="722076"/>
            <a:ext cx="40398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Βιολογία</a:t>
            </a:r>
          </a:p>
          <a:p>
            <a:pPr algn="ctr"/>
            <a:r>
              <a:rPr lang="el-GR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 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&amp;</a:t>
            </a:r>
            <a:r>
              <a:rPr lang="el-GR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27</a:t>
            </a:r>
            <a:r>
              <a:rPr lang="el-GR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/2/24</a:t>
            </a:r>
          </a:p>
        </p:txBody>
      </p:sp>
      <p:pic>
        <p:nvPicPr>
          <p:cNvPr id="1026" name="Picture 2" descr="Γονίδιο FoxO, ενεργά βλαστοκύτταρα και αθανασία">
            <a:extLst>
              <a:ext uri="{FF2B5EF4-FFF2-40B4-BE49-F238E27FC236}">
                <a16:creationId xmlns:a16="http://schemas.microsoft.com/office/drawing/2014/main" id="{E143A9C2-6D10-39E2-AAE2-5FB72387D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04" y="2709957"/>
            <a:ext cx="3480937" cy="26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939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F9521BE3-673A-3ABE-C42E-9F8AD81C3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12" y="129999"/>
            <a:ext cx="8529262" cy="5438659"/>
          </a:xfrm>
          <a:prstGeom prst="rect">
            <a:avLst/>
          </a:prstGeom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5F4A0047-B2E6-F538-E556-B3D0E1DF2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051" y="655782"/>
            <a:ext cx="3274949" cy="427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6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5AF34C61-CC0B-15FD-BD9F-70274F5E5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03" y="152295"/>
            <a:ext cx="5304247" cy="4429046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5821FA51-043B-2324-666A-A1291CC04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6999"/>
            <a:ext cx="5819122" cy="4364342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6F5B28CB-19FD-931B-8B99-08B4152B5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964" y="4581341"/>
            <a:ext cx="3478068" cy="23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8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>
            <a:extLst>
              <a:ext uri="{FF2B5EF4-FFF2-40B4-BE49-F238E27FC236}">
                <a16:creationId xmlns:a16="http://schemas.microsoft.com/office/drawing/2014/main" id="{43580F2B-B5C9-4157-FA5D-10A6D515B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AAD7CD"/>
              </a:clrFrom>
              <a:clrTo>
                <a:srgbClr val="AAD7C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9395" y="1023247"/>
            <a:ext cx="6191424" cy="348267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C8EAAF-DC2C-96FA-0CE9-1B3E80459C90}"/>
              </a:ext>
            </a:extLst>
          </p:cNvPr>
          <p:cNvSpPr txBox="1"/>
          <p:nvPr/>
        </p:nvSpPr>
        <p:spPr>
          <a:xfrm>
            <a:off x="278786" y="102636"/>
            <a:ext cx="5817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/>
              <a:t>Προσδοκώμενα μαθησιακά αποτελέσματα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BE3546-D6AC-F8E8-F0CA-B38BC77EBF05}"/>
              </a:ext>
            </a:extLst>
          </p:cNvPr>
          <p:cNvSpPr txBox="1"/>
          <p:nvPr/>
        </p:nvSpPr>
        <p:spPr>
          <a:xfrm>
            <a:off x="5519267" y="2679328"/>
            <a:ext cx="2944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b="1" dirty="0"/>
              <a:t>Δραστηριότητες</a:t>
            </a:r>
          </a:p>
        </p:txBody>
      </p:sp>
      <p:sp>
        <p:nvSpPr>
          <p:cNvPr id="5" name="Βέλος: Αριστερό 4">
            <a:extLst>
              <a:ext uri="{FF2B5EF4-FFF2-40B4-BE49-F238E27FC236}">
                <a16:creationId xmlns:a16="http://schemas.microsoft.com/office/drawing/2014/main" id="{61E33369-3FAA-8882-2FFE-E25A186278A8}"/>
              </a:ext>
            </a:extLst>
          </p:cNvPr>
          <p:cNvSpPr/>
          <p:nvPr/>
        </p:nvSpPr>
        <p:spPr>
          <a:xfrm rot="10800000">
            <a:off x="4593531" y="2844224"/>
            <a:ext cx="578498" cy="261257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Βέλος: Αριστερό 5">
            <a:extLst>
              <a:ext uri="{FF2B5EF4-FFF2-40B4-BE49-F238E27FC236}">
                <a16:creationId xmlns:a16="http://schemas.microsoft.com/office/drawing/2014/main" id="{001D5AE4-CC9C-06B4-A139-C3B81291952E}"/>
              </a:ext>
            </a:extLst>
          </p:cNvPr>
          <p:cNvSpPr/>
          <p:nvPr/>
        </p:nvSpPr>
        <p:spPr>
          <a:xfrm rot="10800000">
            <a:off x="8696709" y="2892403"/>
            <a:ext cx="578498" cy="261257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875B7F-877D-1BB7-DF92-3A2A2D4B53AC}"/>
              </a:ext>
            </a:extLst>
          </p:cNvPr>
          <p:cNvSpPr txBox="1"/>
          <p:nvPr/>
        </p:nvSpPr>
        <p:spPr>
          <a:xfrm>
            <a:off x="9444520" y="2764585"/>
            <a:ext cx="2200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b="1" dirty="0"/>
              <a:t>Αξιολόγηση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C8BB1E64-40C2-CA6A-A27E-635C7B302B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0817" y="3262319"/>
            <a:ext cx="850935" cy="1519771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B64D7E33-54D5-BF11-F8FE-D97FF576A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382" y="3347657"/>
            <a:ext cx="2545043" cy="1355368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131DD51C-6CAE-9277-64A3-409D65D4F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3735" y="5012842"/>
            <a:ext cx="2409543" cy="1355368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E23171DB-AA75-439D-FD9A-D3CB46ACCC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8677" y="211042"/>
            <a:ext cx="1511395" cy="2062424"/>
          </a:xfrm>
          <a:prstGeom prst="rect">
            <a:avLst/>
          </a:prstGeom>
        </p:spPr>
      </p:pic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6A2AFFE1-5175-3E4D-77A1-077E8897B0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8330" y="211040"/>
            <a:ext cx="1510565" cy="2062425"/>
          </a:xfrm>
          <a:prstGeom prst="rect">
            <a:avLst/>
          </a:prstGeom>
        </p:spPr>
      </p:pic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537F2FBF-5E81-4688-22C6-194B0A8C82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57" y="173728"/>
            <a:ext cx="2820239" cy="21370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6C2500D-1960-E682-E164-1AF4F6F289BD}"/>
              </a:ext>
            </a:extLst>
          </p:cNvPr>
          <p:cNvSpPr txBox="1"/>
          <p:nvPr/>
        </p:nvSpPr>
        <p:spPr>
          <a:xfrm>
            <a:off x="489444" y="4536364"/>
            <a:ext cx="41622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/>
              <a:t>Να είστε σε θέση να: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διακρίνετε ……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αναφέρετε …..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περιγράφετε …….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μετράτε ……….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υπολογίζετε ………</a:t>
            </a:r>
          </a:p>
        </p:txBody>
      </p:sp>
    </p:spTree>
    <p:extLst>
      <p:ext uri="{BB962C8B-B14F-4D97-AF65-F5344CB8AC3E}">
        <p14:creationId xmlns:p14="http://schemas.microsoft.com/office/powerpoint/2010/main" val="2894643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Ορθογώνιο 14">
            <a:extLst>
              <a:ext uri="{FF2B5EF4-FFF2-40B4-BE49-F238E27FC236}">
                <a16:creationId xmlns:a16="http://schemas.microsoft.com/office/drawing/2014/main" id="{D030C34C-4FE1-B3D7-F36E-7B2712F7F41D}"/>
              </a:ext>
            </a:extLst>
          </p:cNvPr>
          <p:cNvSpPr/>
          <p:nvPr/>
        </p:nvSpPr>
        <p:spPr>
          <a:xfrm>
            <a:off x="0" y="3326344"/>
            <a:ext cx="12192000" cy="3531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Ορθογώνιο 15">
            <a:extLst>
              <a:ext uri="{FF2B5EF4-FFF2-40B4-BE49-F238E27FC236}">
                <a16:creationId xmlns:a16="http://schemas.microsoft.com/office/drawing/2014/main" id="{D0F43B93-2339-D183-E353-29D9079AC8B7}"/>
              </a:ext>
            </a:extLst>
          </p:cNvPr>
          <p:cNvSpPr/>
          <p:nvPr/>
        </p:nvSpPr>
        <p:spPr>
          <a:xfrm>
            <a:off x="0" y="-10541"/>
            <a:ext cx="12192000" cy="33368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9B61E3-3EF6-D398-D932-ACA590EC1FBC}"/>
              </a:ext>
            </a:extLst>
          </p:cNvPr>
          <p:cNvSpPr txBox="1"/>
          <p:nvPr/>
        </p:nvSpPr>
        <p:spPr>
          <a:xfrm>
            <a:off x="1" y="-22183"/>
            <a:ext cx="1193246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b="1" dirty="0"/>
              <a:t>Προσδοκώμενα μαθησιακά αποτελέσματα </a:t>
            </a:r>
            <a:r>
              <a:rPr lang="el-GR" sz="2400" dirty="0"/>
              <a:t>(</a:t>
            </a:r>
            <a:r>
              <a:rPr lang="el-GR" sz="2400" b="1" i="1" dirty="0"/>
              <a:t>διάρκεια 2 ώρες</a:t>
            </a:r>
            <a:r>
              <a:rPr lang="el-GR" sz="2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Να είστε σε θέση να: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διακρίνετε την μονογονία από την αμφιγονία με βάση την ύπαρξη δύο φύλων.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διακρίνετε τα ζώα σε γονοχωριστικά και σε ερμαφρόδιτα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αναφέρετε τα πλεονεκτήματα της μονογονίας και της αμφιγονίας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διακρίνετε τα ζώα σε ωοτόκα, ζωοτόκα και ωοζωοτόκα.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περιγράφετε ποια ζώα αποκαλούνται θηλαστικά και να δίνετε παραδείγματα.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/>
              <a:t>να αναγνωρίζετε ότι υπάρχουν ζώα τον οποίων τα νεογνά είναι μορφολογικά διαφορετικά από τα ενήλικα άτομα και να δίνετε παραδείγματα.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D0E068-69E6-DEE8-B54A-556F3411CAC7}"/>
              </a:ext>
            </a:extLst>
          </p:cNvPr>
          <p:cNvSpPr txBox="1"/>
          <p:nvPr/>
        </p:nvSpPr>
        <p:spPr>
          <a:xfrm>
            <a:off x="480289" y="3941834"/>
            <a:ext cx="51261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photodentro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8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edu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gr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v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item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ds</a:t>
            </a:r>
            <a:r>
              <a:rPr lang="el-G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/8521/1305</a:t>
            </a:r>
            <a:r>
              <a:rPr lang="el-G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l-G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1AE459-4BD8-E9D7-BD0F-52B52E92427E}"/>
              </a:ext>
            </a:extLst>
          </p:cNvPr>
          <p:cNvSpPr txBox="1"/>
          <p:nvPr/>
        </p:nvSpPr>
        <p:spPr>
          <a:xfrm>
            <a:off x="4098899" y="3267936"/>
            <a:ext cx="3047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/>
              <a:t>Προτεινόμενο εποπτικό υλικό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BDB84-2669-B2F9-B316-E8C1B4D66AE9}"/>
              </a:ext>
            </a:extLst>
          </p:cNvPr>
          <p:cNvSpPr txBox="1"/>
          <p:nvPr/>
        </p:nvSpPr>
        <p:spPr>
          <a:xfrm>
            <a:off x="397163" y="363751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Αναπαραγωγή της Ύδρας (μονογονία)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CA4292-3F90-6AE9-EF59-6711B3E6AA06}"/>
              </a:ext>
            </a:extLst>
          </p:cNvPr>
          <p:cNvSpPr txBox="1"/>
          <p:nvPr/>
        </p:nvSpPr>
        <p:spPr>
          <a:xfrm>
            <a:off x="397163" y="4815955"/>
            <a:ext cx="51261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https://youtube.com/clip/Ugkxc5lXNRTW6EH1S4-1rLQlBha3AupT4WNE?si=lZcVG-QajVoNmUVA</a:t>
            </a:r>
            <a:r>
              <a:rPr lang="el-GR" dirty="0"/>
              <a:t> </a:t>
            </a:r>
            <a:r>
              <a:rPr lang="en-US" dirty="0"/>
              <a:t> </a:t>
            </a:r>
            <a:r>
              <a:rPr lang="el-GR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F84DEC-D979-992E-7011-1C4B3BA41C58}"/>
              </a:ext>
            </a:extLst>
          </p:cNvPr>
          <p:cNvSpPr txBox="1"/>
          <p:nvPr/>
        </p:nvSpPr>
        <p:spPr>
          <a:xfrm>
            <a:off x="385353" y="427649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Αναπαραγωγή ψαριών (αμφιγονία, γονοχωριστικά, εξωτερική γονιμοποίηση)</a:t>
            </a:r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834787D1-36A7-3C84-EDFA-9DD637F78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1486" y="5469974"/>
            <a:ext cx="906869" cy="821850"/>
          </a:xfrm>
          <a:prstGeom prst="rect">
            <a:avLst/>
          </a:prstGeom>
        </p:spPr>
      </p:pic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433F31AA-2976-F438-C08F-5F7171D5E87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626" y="5373671"/>
            <a:ext cx="509032" cy="9091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852006F-526A-D5F8-44E4-5D03983DC9B5}"/>
              </a:ext>
            </a:extLst>
          </p:cNvPr>
          <p:cNvSpPr txBox="1"/>
          <p:nvPr/>
        </p:nvSpPr>
        <p:spPr>
          <a:xfrm>
            <a:off x="1467023" y="553639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ή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DAB93C2-44AC-8BE5-1A58-FC6E17F768A5}"/>
              </a:ext>
            </a:extLst>
          </p:cNvPr>
          <p:cNvSpPr txBox="1"/>
          <p:nvPr/>
        </p:nvSpPr>
        <p:spPr>
          <a:xfrm>
            <a:off x="5848927" y="4174565"/>
            <a:ext cx="51261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http://photodentro.edu.gr/v/item/ds/8521/611</a:t>
            </a:r>
            <a:r>
              <a:rPr lang="el-GR" dirty="0"/>
              <a:t> </a:t>
            </a:r>
            <a:r>
              <a:rPr lang="en-US" dirty="0"/>
              <a:t> </a:t>
            </a:r>
            <a:endParaRPr lang="el-GR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7F4486-B4E0-896F-59C1-57E04C956380}"/>
              </a:ext>
            </a:extLst>
          </p:cNvPr>
          <p:cNvSpPr txBox="1"/>
          <p:nvPr/>
        </p:nvSpPr>
        <p:spPr>
          <a:xfrm>
            <a:off x="5701408" y="3611955"/>
            <a:ext cx="64192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Αναπαραγωγή εντόμων (αμφιγονία, γονοχωριστικά, εσωτερική γονιμοποίηση)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E412B7-9E79-78CC-C8CB-5D3A7D930793}"/>
              </a:ext>
            </a:extLst>
          </p:cNvPr>
          <p:cNvSpPr txBox="1"/>
          <p:nvPr/>
        </p:nvSpPr>
        <p:spPr>
          <a:xfrm>
            <a:off x="5689599" y="4492007"/>
            <a:ext cx="6100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1</a:t>
            </a:r>
            <a:r>
              <a:rPr lang="el-GR" baseline="30000" dirty="0"/>
              <a:t>ος</a:t>
            </a:r>
            <a:r>
              <a:rPr lang="el-GR" dirty="0"/>
              <a:t>  τρόπος αναπαραγωγής του σαλιγκαριού (μονογονία, ερμαφρόδιτο) : </a:t>
            </a:r>
            <a:r>
              <a:rPr lang="el-GR" dirty="0">
                <a:hlinkClick r:id="rId7"/>
              </a:rPr>
              <a:t>http://photodentro.edu.gr/v/item/ds/8521/613</a:t>
            </a:r>
            <a:r>
              <a:rPr lang="el-GR" dirty="0"/>
              <a:t>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20BF76-F8C2-CE90-CA88-B60834C09FBF}"/>
              </a:ext>
            </a:extLst>
          </p:cNvPr>
          <p:cNvSpPr txBox="1"/>
          <p:nvPr/>
        </p:nvSpPr>
        <p:spPr>
          <a:xfrm>
            <a:off x="5689599" y="5415337"/>
            <a:ext cx="6100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2</a:t>
            </a:r>
            <a:r>
              <a:rPr lang="el-GR" baseline="30000" dirty="0"/>
              <a:t>ος</a:t>
            </a:r>
            <a:r>
              <a:rPr lang="el-GR" dirty="0"/>
              <a:t> τρόπος αναπαραγωγής: </a:t>
            </a:r>
            <a:r>
              <a:rPr lang="el-GR" dirty="0">
                <a:hlinkClick r:id="rId8"/>
              </a:rPr>
              <a:t>https://www.youtube.com/watch?v=RJX5EHZ5zNI</a:t>
            </a:r>
            <a:r>
              <a:rPr lang="el-GR" dirty="0"/>
              <a:t>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01ABE2-1ADF-CB1D-CAD9-2232D4D0F46C}"/>
              </a:ext>
            </a:extLst>
          </p:cNvPr>
          <p:cNvSpPr txBox="1"/>
          <p:nvPr/>
        </p:nvSpPr>
        <p:spPr>
          <a:xfrm>
            <a:off x="5689599" y="6015855"/>
            <a:ext cx="6100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Πλεονεκτήματα μονογονίας-αμφιγονίας </a:t>
            </a:r>
            <a:r>
              <a:rPr lang="el-GR" dirty="0">
                <a:hlinkClick r:id="rId9"/>
              </a:rPr>
              <a:t>https://javalab.org/en/reproduction_en/</a:t>
            </a:r>
            <a:r>
              <a:rPr lang="el-GR" dirty="0"/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521753-047C-9610-9CA1-19B2080B0FCE}"/>
              </a:ext>
            </a:extLst>
          </p:cNvPr>
          <p:cNvSpPr txBox="1"/>
          <p:nvPr/>
        </p:nvSpPr>
        <p:spPr>
          <a:xfrm>
            <a:off x="379319" y="6497772"/>
            <a:ext cx="6102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>
                <a:hlinkClick r:id="rId10"/>
              </a:rPr>
              <a:t>https://www.youtube.com/watch?v=kkrAl1671q0</a:t>
            </a:r>
            <a:r>
              <a:rPr lang="en-US" dirty="0"/>
              <a:t> </a:t>
            </a:r>
            <a:endParaRPr lang="el-G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33CFF1-1EB7-ADA0-03A5-069276E2E28F}"/>
              </a:ext>
            </a:extLst>
          </p:cNvPr>
          <p:cNvSpPr txBox="1"/>
          <p:nvPr/>
        </p:nvSpPr>
        <p:spPr>
          <a:xfrm>
            <a:off x="397163" y="6245313"/>
            <a:ext cx="6102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Αναπαραγωγή της πεταλούδας (τραγούδι)</a:t>
            </a:r>
          </a:p>
        </p:txBody>
      </p:sp>
    </p:spTree>
    <p:extLst>
      <p:ext uri="{BB962C8B-B14F-4D97-AF65-F5344CB8AC3E}">
        <p14:creationId xmlns:p14="http://schemas.microsoft.com/office/powerpoint/2010/main" val="2368726743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259</Words>
  <Application>Microsoft Office PowerPoint</Application>
  <PresentationFormat>Ευρεία οθόνη</PresentationFormat>
  <Paragraphs>32</Paragraphs>
  <Slides>5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ΝΙΚΟΛΑΟΣ ΠΑΠΑΔΗΜΗΤΡΟΠΟΥΛΟΣ</dc:creator>
  <cp:lastModifiedBy>ΝΙΚΟΛΑΟΣ ΠΑΠΑΔΗΜΗΤΡΟΠΟΥΛΟΣ</cp:lastModifiedBy>
  <cp:revision>9</cp:revision>
  <dcterms:created xsi:type="dcterms:W3CDTF">2024-02-19T19:51:24Z</dcterms:created>
  <dcterms:modified xsi:type="dcterms:W3CDTF">2024-02-28T13:53:48Z</dcterms:modified>
</cp:coreProperties>
</file>