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3" r:id="rId2"/>
    <p:sldId id="256" r:id="rId3"/>
    <p:sldId id="258" r:id="rId4"/>
    <p:sldId id="270" r:id="rId5"/>
    <p:sldId id="271" r:id="rId6"/>
    <p:sldId id="261" r:id="rId7"/>
    <p:sldId id="312" r:id="rId8"/>
    <p:sldId id="310" r:id="rId9"/>
    <p:sldId id="311" r:id="rId10"/>
    <p:sldId id="266" r:id="rId11"/>
    <p:sldId id="296" r:id="rId12"/>
    <p:sldId id="298" r:id="rId13"/>
    <p:sldId id="314" r:id="rId14"/>
    <p:sldId id="299" r:id="rId15"/>
    <p:sldId id="294" r:id="rId16"/>
    <p:sldId id="300" r:id="rId17"/>
    <p:sldId id="309" r:id="rId18"/>
    <p:sldId id="313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6979-B0F3-4617-957F-C82F7CF6E1A7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FAF21-CCF9-45FE-8FEE-3D68C6D8E4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073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5AE28-96BB-2B92-4609-8695FF0A2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0FC4AAB-41E9-91F3-2F29-C5D3F3D65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5040761-885F-1EE6-19E5-0A4F85AF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617458A-9158-4E3C-04E6-574EDC20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265343-37E5-7C1E-8A69-35005B60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141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D746CF-8BED-72AB-059D-1577F601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4E625B7-A202-C171-A2F0-E47736690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C25221-5558-C558-3CAE-A6B2F803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5AFFA43-CA35-5C7D-4CEF-0499E8A5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2FE95FD-16B3-45D9-FC0F-1D2D12B3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47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589417B-535A-05FD-D50E-7D33B3058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23F80A7-6722-2E40-F01F-30A3FB096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E380AD-C68E-71E6-0EFA-116DA659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5E1F42-7A3D-8D0C-4B11-591553B6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C5FF14E-CC81-0DFF-1BB6-378B6347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34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6A107E-32B0-D6A6-EE5A-BFFAB398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7C1A1C-0FD7-0D80-E98F-073A5E90A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B175DC-5FD6-BA62-C237-6E4F11C4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E901426-299F-AF03-2BFE-BC89C301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EE1AB2D-7C77-08B3-5CAC-5477504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53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4F2DFB-AF29-1A95-7B91-05499EAC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F27329D-AD68-5598-F2C3-BD0217A84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197264-C566-750B-604B-5A3D815A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83A4CC-3A71-45F3-D0FF-12854986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D1FDD4-5D21-68AE-E03A-D98443C6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631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AF5D48-4D68-CEE1-138A-F278F3F8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A4F83A-09A0-8E82-27F9-8AA63B2DA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219781-DDEC-2955-35FE-C7F16A079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A12E7D-E88D-BC27-BEE8-7164A917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6F929F-BDF0-89D5-98D7-B8BC4395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E1699F9-2493-E41A-CC69-2264C4D5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39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BE9A90-70A2-41C8-8570-4C178156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FD34824-3871-779B-D1DB-968A6DE8F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8E6044B-F799-D7ED-2E9A-A64C9EE1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866B637-26B9-E44C-3B24-B15E79716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891AD6C-B094-3BA6-0FA0-85A85CAFD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99D0AFF-CBA2-CC71-0FBF-5309D36E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365772E-21C0-B6D8-2546-91549BDD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671B03F-86B3-37B2-2B17-44F8595D5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65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F25B41-8F9D-D816-F4A3-3EADC734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414FAE9-0ABA-D12D-4D46-15664E7F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517C26A-BCDC-1FEB-560C-E7ACA081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687002D-404D-AC99-7370-E968064F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044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C64CBB6-491D-B3AD-4B8C-ED6CA2AB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DF56259-7C54-94CA-DF94-3D17B8DA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10DAE3C-F6E0-22AD-429D-982493FC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17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702D3A-2CA5-05FC-C0FB-67549FE5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4F17A8-BC80-427E-34FA-438EB3A67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5A4B6B3-F53F-B5DB-BD85-5C0ACE8B3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5842BC-7E65-CD1D-272D-A47E043D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B0BE93-AF7C-4A4A-F9FB-AE0D8A48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74E221F-5800-580C-571D-FAFD3075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760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816EDC-DCCE-D43E-DD74-A1AD400C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7391AF3-5972-3355-6022-66EC3D41F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4D2A00D-95E1-CAF3-578B-6035E319B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5B6FE9-1FEB-CB21-0056-E078CA85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A01D87-D07C-523E-2849-90BAB782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0123B7F-8C52-58D6-8B0D-182BAD74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478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5EFE769-B177-F55A-AFA0-A1B2ACB0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479AAC-6484-9E99-7C3E-2DD43E1CF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F0CE918-84F9-EF87-D4F0-2C5ED09E4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C0426-F497-40AE-B273-E6DDFBF425FA}" type="datetimeFigureOut">
              <a:rPr lang="el-GR" smtClean="0"/>
              <a:t>1/7/2025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43C344-5FC8-A7F2-2B48-586CF4489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F703B3-1A41-8AEF-E144-5E529A995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7FD7E-AF0C-460C-8661-6BB590EF8A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956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isikesepistimes.gr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98FC8-C68D-A7D0-BCED-890C1634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A13D3D-407B-3843-4E69-EBE49F638D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1279" y="4466986"/>
            <a:ext cx="2557946" cy="1919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D5B56-FC53-25FB-DA23-88A8E9EB8BE6}"/>
              </a:ext>
            </a:extLst>
          </p:cNvPr>
          <p:cNvSpPr txBox="1"/>
          <p:nvPr/>
        </p:nvSpPr>
        <p:spPr>
          <a:xfrm>
            <a:off x="1502874" y="1491003"/>
            <a:ext cx="86188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chemeClr val="accent5">
                    <a:lumMod val="50000"/>
                  </a:schemeClr>
                </a:solidFill>
              </a:rPr>
              <a:t>Αξιοποίηση αισθητήρων εκπαιδευτικής ρομποτικής </a:t>
            </a:r>
            <a:r>
              <a:rPr lang="el-GR" sz="2800" b="1" dirty="0" err="1">
                <a:solidFill>
                  <a:schemeClr val="accent5">
                    <a:lumMod val="50000"/>
                  </a:schemeClr>
                </a:solidFill>
              </a:rPr>
              <a:t>Arduino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el-GR" sz="2800" b="1" dirty="0" err="1">
                <a:solidFill>
                  <a:schemeClr val="accent5">
                    <a:lumMod val="50000"/>
                  </a:schemeClr>
                </a:solidFill>
              </a:rPr>
              <a:t>Ard:icon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l-GR" sz="2800" b="1" dirty="0">
                <a:solidFill>
                  <a:schemeClr val="accent5">
                    <a:lumMod val="50000"/>
                  </a:schemeClr>
                </a:solidFill>
              </a:rPr>
              <a:t>για τη διδασκαλία των</a:t>
            </a:r>
          </a:p>
          <a:p>
            <a:pPr algn="ctr"/>
            <a:r>
              <a:rPr lang="el-GR" sz="2800" b="1" dirty="0">
                <a:solidFill>
                  <a:schemeClr val="accent5">
                    <a:lumMod val="50000"/>
                  </a:schemeClr>
                </a:solidFill>
              </a:rPr>
              <a:t>Φυσικών Επιστημών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08600F-4BE2-17D3-7471-8AD9D404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87" y="4188755"/>
            <a:ext cx="3711921" cy="24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49" y="1428790"/>
            <a:ext cx="2415532" cy="1814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134798" y="336753"/>
            <a:ext cx="11065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Εργαστηριακών Οργάνων για τη διδασκαλία των Φυσικών Επιστημών</a:t>
            </a:r>
            <a:endParaRPr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9695B22-478C-EAA7-56E2-F185ACDA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367" y="1334887"/>
            <a:ext cx="3392032" cy="190801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0CDA3C-BD35-7161-1C25-B2DA1162FF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2657" y="1354455"/>
            <a:ext cx="3582671" cy="196278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4C5040-09C1-5FD6-AD29-6FB304A11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93" y="988350"/>
            <a:ext cx="3830351" cy="25524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94" y="951864"/>
            <a:ext cx="10746105" cy="430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EC674B1C-3F2F-6C7D-5A10-CAF1BC54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554" y="693542"/>
            <a:ext cx="6742760" cy="44931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14" y="97790"/>
            <a:ext cx="6522085" cy="367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7124" y="3216910"/>
            <a:ext cx="712851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58A27-61E0-A296-E358-955411AC064C}"/>
              </a:ext>
            </a:extLst>
          </p:cNvPr>
          <p:cNvSpPr txBox="1"/>
          <p:nvPr/>
        </p:nvSpPr>
        <p:spPr>
          <a:xfrm>
            <a:off x="3048755" y="3277375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dirty="0">
                <a:effectLst/>
              </a:rPr>
              <a:t> </a:t>
            </a:r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A1D3FB2-99A7-C9D8-82B0-95A234F74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3997" y="-1072106"/>
            <a:ext cx="7550460" cy="503136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0676F43-5EAC-1DAC-8846-3C77F0734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776" y="1865819"/>
            <a:ext cx="8221996" cy="54788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C78F81-74E5-80CE-1338-C60973B83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90" y="387408"/>
            <a:ext cx="8731820" cy="63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C6955-F1E2-B651-C378-FDE2DF2FAED4}"/>
              </a:ext>
            </a:extLst>
          </p:cNvPr>
          <p:cNvSpPr txBox="1"/>
          <p:nvPr/>
        </p:nvSpPr>
        <p:spPr>
          <a:xfrm>
            <a:off x="8139697" y="315867"/>
            <a:ext cx="24721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ARDUINO</a:t>
            </a:r>
          </a:p>
          <a:p>
            <a:r>
              <a:rPr lang="en-US" sz="4400" b="1" dirty="0" err="1"/>
              <a:t>Ard:icon</a:t>
            </a:r>
            <a:endParaRPr lang="el-GR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9F147-EA52-52D5-0691-041D4A1FEC0E}"/>
              </a:ext>
            </a:extLst>
          </p:cNvPr>
          <p:cNvSpPr txBox="1"/>
          <p:nvPr/>
        </p:nvSpPr>
        <p:spPr>
          <a:xfrm>
            <a:off x="8245033" y="3961144"/>
            <a:ext cx="1977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LCD-I2C</a:t>
            </a:r>
            <a:endParaRPr lang="el-GR" sz="4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36B70-AD7B-B48A-165F-CD39F2D894A6}"/>
              </a:ext>
            </a:extLst>
          </p:cNvPr>
          <p:cNvSpPr txBox="1"/>
          <p:nvPr/>
        </p:nvSpPr>
        <p:spPr>
          <a:xfrm>
            <a:off x="6211433" y="3272787"/>
            <a:ext cx="803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9V</a:t>
            </a:r>
            <a:endParaRPr lang="el-GR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74CF0-DEA7-A42B-47D4-281727EB153A}"/>
              </a:ext>
            </a:extLst>
          </p:cNvPr>
          <p:cNvSpPr txBox="1"/>
          <p:nvPr/>
        </p:nvSpPr>
        <p:spPr>
          <a:xfrm>
            <a:off x="3708068" y="5095583"/>
            <a:ext cx="366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/>
              <a:t>Αισθητήρας</a:t>
            </a:r>
          </a:p>
          <a:p>
            <a:r>
              <a:rPr lang="el-GR" sz="4400" b="1" dirty="0"/>
              <a:t>Θερμοκρασίας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AC880237-6CF4-13F1-7215-5090CF552EB1}"/>
              </a:ext>
            </a:extLst>
          </p:cNvPr>
          <p:cNvSpPr/>
          <p:nvPr/>
        </p:nvSpPr>
        <p:spPr>
          <a:xfrm rot="11888997">
            <a:off x="3935006" y="4844584"/>
            <a:ext cx="1156629" cy="283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871D78A0-1C4E-887B-806E-60F6D771A0DA}"/>
              </a:ext>
            </a:extLst>
          </p:cNvPr>
          <p:cNvSpPr/>
          <p:nvPr/>
        </p:nvSpPr>
        <p:spPr>
          <a:xfrm rot="5014316">
            <a:off x="8939038" y="5086579"/>
            <a:ext cx="1156629" cy="283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78D5D0B9-1ED0-08AF-06CE-199FDA6D21E6}"/>
              </a:ext>
            </a:extLst>
          </p:cNvPr>
          <p:cNvSpPr/>
          <p:nvPr/>
        </p:nvSpPr>
        <p:spPr>
          <a:xfrm rot="9870380">
            <a:off x="7208734" y="1114187"/>
            <a:ext cx="1156629" cy="283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9D10BB02-8143-3D97-2376-A17138E199AC}"/>
              </a:ext>
            </a:extLst>
          </p:cNvPr>
          <p:cNvSpPr/>
          <p:nvPr/>
        </p:nvSpPr>
        <p:spPr>
          <a:xfrm rot="9781019">
            <a:off x="5038625" y="3804689"/>
            <a:ext cx="1156629" cy="283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772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142B55-2D7C-120C-1539-F6357125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9327" cy="30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1EB371-AEC4-AC49-525D-834D39A3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39" y="3089496"/>
            <a:ext cx="4885853" cy="35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6D3D08EA-2D8D-429C-0B6A-0B6D74627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6" y="3665254"/>
            <a:ext cx="5996490" cy="2916615"/>
          </a:xfrm>
          <a:prstGeom prst="rect">
            <a:avLst/>
          </a:prstGeom>
          <a:noFill/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477F63EA-9313-FB4C-FD11-B251EC624B95}"/>
              </a:ext>
            </a:extLst>
          </p:cNvPr>
          <p:cNvSpPr/>
          <p:nvPr/>
        </p:nvSpPr>
        <p:spPr>
          <a:xfrm>
            <a:off x="6610112" y="129256"/>
            <a:ext cx="3865830" cy="13308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Εργαστηριακά Όργανα</a:t>
            </a:r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1C89E597-48EB-6D78-A6D6-A11F19D14D15}"/>
              </a:ext>
            </a:extLst>
          </p:cNvPr>
          <p:cNvSpPr/>
          <p:nvPr/>
        </p:nvSpPr>
        <p:spPr>
          <a:xfrm rot="5236756">
            <a:off x="5183650" y="-188752"/>
            <a:ext cx="362139" cy="21009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D89CACA7-C8F5-1B2C-7C63-89238B85F443}"/>
              </a:ext>
            </a:extLst>
          </p:cNvPr>
          <p:cNvSpPr/>
          <p:nvPr/>
        </p:nvSpPr>
        <p:spPr>
          <a:xfrm rot="2207848">
            <a:off x="6072961" y="1278626"/>
            <a:ext cx="362139" cy="21009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2432656B-45D6-D61D-8151-3786C0ED1389}"/>
              </a:ext>
            </a:extLst>
          </p:cNvPr>
          <p:cNvSpPr/>
          <p:nvPr/>
        </p:nvSpPr>
        <p:spPr>
          <a:xfrm rot="21257133">
            <a:off x="8770341" y="1583044"/>
            <a:ext cx="362139" cy="14921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AE97E-CC03-DBF3-D32A-6720934FB49B}"/>
              </a:ext>
            </a:extLst>
          </p:cNvPr>
          <p:cNvSpPr txBox="1"/>
          <p:nvPr/>
        </p:nvSpPr>
        <p:spPr>
          <a:xfrm>
            <a:off x="4105003" y="276131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Εργ</a:t>
            </a:r>
            <a:r>
              <a:rPr lang="el-GR" dirty="0"/>
              <a:t> Φυσικών Επιστημών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CBDC4-3A5D-A1CE-CC07-19C459CF5D9F}"/>
              </a:ext>
            </a:extLst>
          </p:cNvPr>
          <p:cNvSpPr txBox="1"/>
          <p:nvPr/>
        </p:nvSpPr>
        <p:spPr>
          <a:xfrm>
            <a:off x="5341164" y="1953768"/>
            <a:ext cx="73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Πεδίο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F5BA8-CE2F-7647-CDFD-1E00040B7491}"/>
              </a:ext>
            </a:extLst>
          </p:cNvPr>
          <p:cNvSpPr txBox="1"/>
          <p:nvPr/>
        </p:nvSpPr>
        <p:spPr>
          <a:xfrm>
            <a:off x="9175549" y="2184766"/>
            <a:ext cx="24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Ομίλους - Παρουσιάσεις</a:t>
            </a:r>
          </a:p>
        </p:txBody>
      </p:sp>
    </p:spTree>
    <p:extLst>
      <p:ext uri="{BB962C8B-B14F-4D97-AF65-F5344CB8AC3E}">
        <p14:creationId xmlns:p14="http://schemas.microsoft.com/office/powerpoint/2010/main" val="34497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/>
          <p:nvPr/>
        </p:nvSpPr>
        <p:spPr>
          <a:xfrm>
            <a:off x="249913" y="394249"/>
            <a:ext cx="50574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Προγραμματισμός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6393" y="767300"/>
            <a:ext cx="5345694" cy="401293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1"/>
          <p:cNvSpPr txBox="1"/>
          <p:nvPr/>
        </p:nvSpPr>
        <p:spPr>
          <a:xfrm>
            <a:off x="8634619" y="1252352"/>
            <a:ext cx="19896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Arduino IDE</a:t>
            </a:r>
            <a:endParaRPr sz="18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27740A-B3D1-73E8-02D4-93782C54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5" y="895569"/>
            <a:ext cx="5222629" cy="294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92327E-5BA5-2B5F-7D23-8BF150C2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464"/>
            <a:ext cx="12192000" cy="4654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2060B1-523A-D851-630D-08D99998A5AD}"/>
              </a:ext>
            </a:extLst>
          </p:cNvPr>
          <p:cNvSpPr txBox="1"/>
          <p:nvPr/>
        </p:nvSpPr>
        <p:spPr>
          <a:xfrm>
            <a:off x="4180438" y="87799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https://fisikesepistimes.gr</a:t>
            </a:r>
            <a:r>
              <a:rPr lang="en-US" sz="2400" dirty="0"/>
              <a:t> </a:t>
            </a:r>
            <a:endParaRPr lang="el-GR" sz="2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A950F80-0DE5-51CE-A214-7C6929441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89" y="1811425"/>
            <a:ext cx="3820240" cy="239186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27A7621-AB5C-0B95-997D-DBBC86D8C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4" y="4203286"/>
            <a:ext cx="3638165" cy="26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80E515-8C57-C924-A281-37B2E1E9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" y="500371"/>
            <a:ext cx="11619047" cy="4942857"/>
          </a:xfrm>
          <a:prstGeom prst="rect">
            <a:avLst/>
          </a:prstGeom>
        </p:spPr>
      </p:pic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7C21C528-D6C1-2A93-3675-2A5AD52340B3}"/>
              </a:ext>
            </a:extLst>
          </p:cNvPr>
          <p:cNvGrpSpPr/>
          <p:nvPr/>
        </p:nvGrpSpPr>
        <p:grpSpPr>
          <a:xfrm>
            <a:off x="1220724" y="1554480"/>
            <a:ext cx="9719451" cy="4711457"/>
            <a:chOff x="1220724" y="1554480"/>
            <a:chExt cx="9719451" cy="4711457"/>
          </a:xfrm>
        </p:grpSpPr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D26AD447-F30F-6E5D-16A0-FFE75D82E2BC}"/>
                </a:ext>
              </a:extLst>
            </p:cNvPr>
            <p:cNvGrpSpPr/>
            <p:nvPr/>
          </p:nvGrpSpPr>
          <p:grpSpPr>
            <a:xfrm>
              <a:off x="1220724" y="1554480"/>
              <a:ext cx="9719451" cy="4711457"/>
              <a:chOff x="1220724" y="1554480"/>
              <a:chExt cx="9719451" cy="4711457"/>
            </a:xfrm>
          </p:grpSpPr>
          <p:sp>
            <p:nvSpPr>
              <p:cNvPr id="4" name="Ορθογώνιο 3">
                <a:extLst>
                  <a:ext uri="{FF2B5EF4-FFF2-40B4-BE49-F238E27FC236}">
                    <a16:creationId xmlns:a16="http://schemas.microsoft.com/office/drawing/2014/main" id="{7BD94B9D-CDFA-BF5A-CC7B-3BBAFEC9A7C5}"/>
                  </a:ext>
                </a:extLst>
              </p:cNvPr>
              <p:cNvSpPr/>
              <p:nvPr/>
            </p:nvSpPr>
            <p:spPr>
              <a:xfrm>
                <a:off x="1289304" y="1554480"/>
                <a:ext cx="2414016" cy="48463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" name="Ορθογώνιο 4">
                <a:extLst>
                  <a:ext uri="{FF2B5EF4-FFF2-40B4-BE49-F238E27FC236}">
                    <a16:creationId xmlns:a16="http://schemas.microsoft.com/office/drawing/2014/main" id="{5E150806-9C5C-4E95-E1EE-42A169D486A3}"/>
                  </a:ext>
                </a:extLst>
              </p:cNvPr>
              <p:cNvSpPr/>
              <p:nvPr/>
            </p:nvSpPr>
            <p:spPr>
              <a:xfrm>
                <a:off x="1289304" y="2145791"/>
                <a:ext cx="2551176" cy="94742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6" name="Ορθογώνιο 5">
                <a:extLst>
                  <a:ext uri="{FF2B5EF4-FFF2-40B4-BE49-F238E27FC236}">
                    <a16:creationId xmlns:a16="http://schemas.microsoft.com/office/drawing/2014/main" id="{7C6FDE2C-4E49-F00E-2FEC-B31137E48F02}"/>
                  </a:ext>
                </a:extLst>
              </p:cNvPr>
              <p:cNvSpPr/>
              <p:nvPr/>
            </p:nvSpPr>
            <p:spPr>
              <a:xfrm>
                <a:off x="1220724" y="3199901"/>
                <a:ext cx="1595628" cy="965217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7" name="Ορθογώνιο 6">
                <a:extLst>
                  <a:ext uri="{FF2B5EF4-FFF2-40B4-BE49-F238E27FC236}">
                    <a16:creationId xmlns:a16="http://schemas.microsoft.com/office/drawing/2014/main" id="{27135B76-78D1-78AC-907E-937563A6C2D1}"/>
                  </a:ext>
                </a:extLst>
              </p:cNvPr>
              <p:cNvSpPr/>
              <p:nvPr/>
            </p:nvSpPr>
            <p:spPr>
              <a:xfrm>
                <a:off x="1220724" y="4271797"/>
                <a:ext cx="4027932" cy="1155693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8" name="Βέλος: Δεξιό 7">
                <a:extLst>
                  <a:ext uri="{FF2B5EF4-FFF2-40B4-BE49-F238E27FC236}">
                    <a16:creationId xmlns:a16="http://schemas.microsoft.com/office/drawing/2014/main" id="{D3804016-78A2-AD3A-8CA2-728DF30A4227}"/>
                  </a:ext>
                </a:extLst>
              </p:cNvPr>
              <p:cNvSpPr/>
              <p:nvPr/>
            </p:nvSpPr>
            <p:spPr>
              <a:xfrm rot="10800000">
                <a:off x="3840480" y="1688342"/>
                <a:ext cx="1124712" cy="216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B7B88A-C87B-512C-F831-DCCD567BF7AE}"/>
                  </a:ext>
                </a:extLst>
              </p:cNvPr>
              <p:cNvSpPr txBox="1"/>
              <p:nvPr/>
            </p:nvSpPr>
            <p:spPr>
              <a:xfrm>
                <a:off x="5029200" y="1612130"/>
                <a:ext cx="1363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Βιβλιοθήκες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DA8677-ACD7-8A28-C7EB-B3951FE66559}"/>
                  </a:ext>
                </a:extLst>
              </p:cNvPr>
              <p:cNvSpPr txBox="1"/>
              <p:nvPr/>
            </p:nvSpPr>
            <p:spPr>
              <a:xfrm>
                <a:off x="5029200" y="2434839"/>
                <a:ext cx="2730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Αρχικές ρυθμίσεις θυρών</a:t>
                </a:r>
              </a:p>
            </p:txBody>
          </p:sp>
          <p:sp>
            <p:nvSpPr>
              <p:cNvPr id="11" name="Βέλος: Δεξιό 10">
                <a:extLst>
                  <a:ext uri="{FF2B5EF4-FFF2-40B4-BE49-F238E27FC236}">
                    <a16:creationId xmlns:a16="http://schemas.microsoft.com/office/drawing/2014/main" id="{67D44B88-774D-659F-BF0D-A8750ED892BD}"/>
                  </a:ext>
                </a:extLst>
              </p:cNvPr>
              <p:cNvSpPr/>
              <p:nvPr/>
            </p:nvSpPr>
            <p:spPr>
              <a:xfrm rot="10800000">
                <a:off x="3904488" y="2511051"/>
                <a:ext cx="1124712" cy="216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2" name="Βέλος: Δεξιό 11">
                <a:extLst>
                  <a:ext uri="{FF2B5EF4-FFF2-40B4-BE49-F238E27FC236}">
                    <a16:creationId xmlns:a16="http://schemas.microsoft.com/office/drawing/2014/main" id="{47847712-C9CB-14FB-2848-772B0955AF8E}"/>
                  </a:ext>
                </a:extLst>
              </p:cNvPr>
              <p:cNvSpPr/>
              <p:nvPr/>
            </p:nvSpPr>
            <p:spPr>
              <a:xfrm rot="10800000">
                <a:off x="4843272" y="3699022"/>
                <a:ext cx="1124712" cy="216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772F26-7D12-EB48-5060-B520D6FAB36F}"/>
                  </a:ext>
                </a:extLst>
              </p:cNvPr>
              <p:cNvSpPr txBox="1"/>
              <p:nvPr/>
            </p:nvSpPr>
            <p:spPr>
              <a:xfrm>
                <a:off x="6320064" y="5896605"/>
                <a:ext cx="4620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Εντολές που εκτελούνται επαναλαμβανόμενα</a:t>
                </a:r>
              </a:p>
            </p:txBody>
          </p:sp>
          <p:sp>
            <p:nvSpPr>
              <p:cNvPr id="14" name="Βέλος: Δεξιό 13">
                <a:extLst>
                  <a:ext uri="{FF2B5EF4-FFF2-40B4-BE49-F238E27FC236}">
                    <a16:creationId xmlns:a16="http://schemas.microsoft.com/office/drawing/2014/main" id="{41C02F54-AB17-19B9-D8F0-BC43D1B08171}"/>
                  </a:ext>
                </a:extLst>
              </p:cNvPr>
              <p:cNvSpPr/>
              <p:nvPr/>
            </p:nvSpPr>
            <p:spPr>
              <a:xfrm rot="12195264">
                <a:off x="5270869" y="5716291"/>
                <a:ext cx="1124712" cy="216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3F85BC-990E-6059-CEC5-9FF4795B0B87}"/>
                </a:ext>
              </a:extLst>
            </p:cNvPr>
            <p:cNvSpPr txBox="1"/>
            <p:nvPr/>
          </p:nvSpPr>
          <p:spPr>
            <a:xfrm>
              <a:off x="6095999" y="3622810"/>
              <a:ext cx="4294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/>
                <a:t>Εντολές που εκτελούνται κατά την Έναρξη.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3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A8A4A-E5A6-EDF8-1911-D389E1370812}"/>
              </a:ext>
            </a:extLst>
          </p:cNvPr>
          <p:cNvSpPr txBox="1"/>
          <p:nvPr/>
        </p:nvSpPr>
        <p:spPr>
          <a:xfrm>
            <a:off x="3127248" y="164592"/>
            <a:ext cx="6187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/>
              <a:t>Πρέπει να μάθω προγραμματισμό;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ABB914-1282-98AA-D191-E65402B52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53" y="1018702"/>
            <a:ext cx="7119824" cy="17528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90F34E-5F58-6ECC-E5B4-2CB0644E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3" y="764652"/>
            <a:ext cx="2090547" cy="20069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6F9F865-59B6-9B4F-FA12-B939C343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39" y="2690316"/>
            <a:ext cx="6485714" cy="4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867EF1-752D-4301-6178-C161C3741A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836" y="-328944"/>
            <a:ext cx="8256761" cy="8256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5138C-1FA7-C540-3F69-FFB65D48EB8C}"/>
              </a:ext>
            </a:extLst>
          </p:cNvPr>
          <p:cNvSpPr txBox="1"/>
          <p:nvPr/>
        </p:nvSpPr>
        <p:spPr>
          <a:xfrm>
            <a:off x="7212563" y="88618"/>
            <a:ext cx="4469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</a:t>
            </a:r>
            <a:r>
              <a:rPr lang="el-GR" sz="2800" b="1" dirty="0"/>
              <a:t>…</a:t>
            </a:r>
            <a:r>
              <a:rPr lang="en-US" sz="2800" b="1" dirty="0"/>
              <a:t> Programming Set for Secondary Education STEM</a:t>
            </a:r>
            <a:endParaRPr lang="el-GR" sz="2800" b="1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47083B9-37A9-2EE7-CAD2-6D21EBE9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109" y="1492898"/>
            <a:ext cx="7576291" cy="5053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2D37B-B73D-9330-B65F-490AAC641165}"/>
              </a:ext>
            </a:extLst>
          </p:cNvPr>
          <p:cNvSpPr txBox="1"/>
          <p:nvPr/>
        </p:nvSpPr>
        <p:spPr>
          <a:xfrm>
            <a:off x="7427167" y="1492898"/>
            <a:ext cx="311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Γυμνάσια, Δημοτικά, ΕΚ - ΕΠΑΛ</a:t>
            </a:r>
          </a:p>
        </p:txBody>
      </p:sp>
    </p:spTree>
    <p:extLst>
      <p:ext uri="{BB962C8B-B14F-4D97-AF65-F5344CB8AC3E}">
        <p14:creationId xmlns:p14="http://schemas.microsoft.com/office/powerpoint/2010/main" val="57434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3646578" y="198735"/>
            <a:ext cx="4898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l-GR" sz="54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μικροελεγκτής</a:t>
            </a:r>
            <a:endParaRPr sz="54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428153" y="1081322"/>
            <a:ext cx="109601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Ένας </a:t>
            </a:r>
            <a:r>
              <a:rPr lang="el-G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μικροελεγκτής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είναι μια </a:t>
            </a:r>
            <a:r>
              <a:rPr lang="el-G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προγραμματιζόμενη ηλεκτρονική πλακέτα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που μπορεί να </a:t>
            </a:r>
            <a:r>
              <a:rPr lang="el-G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ελέγχει μια συγκεκριμένη λειτουργία σε ένα μεγαλύτερο σύστημα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χωρίς την ανάγκη ύπαρξης κάποιου λειτουργικού συστήματος (OS).</a:t>
            </a:r>
            <a:endParaRPr dirty="0"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078" y="1963867"/>
            <a:ext cx="7469460" cy="469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5DA3F62A-FAD9-4032-7FB6-F86812C8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4723" y="638605"/>
            <a:ext cx="5255207" cy="5249111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CC71B2-E309-66B4-FE09-680802E3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119" y="-673532"/>
            <a:ext cx="6742760" cy="449314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29EC24-A221-0E88-E5E3-657C768D1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27" y="779087"/>
            <a:ext cx="6407451" cy="12619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404C277-988F-B14C-8704-AAB6275C7B5C}"/>
              </a:ext>
            </a:extLst>
          </p:cNvPr>
          <p:cNvSpPr/>
          <p:nvPr/>
        </p:nvSpPr>
        <p:spPr>
          <a:xfrm>
            <a:off x="5975287" y="3604522"/>
            <a:ext cx="2272420" cy="2426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EB7FBD2-8201-167D-BFD1-A75CF46509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107" y="2578006"/>
            <a:ext cx="5791859" cy="3861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F8231-8018-EA14-C85E-8D91AA49AD07}"/>
              </a:ext>
            </a:extLst>
          </p:cNvPr>
          <p:cNvSpPr txBox="1"/>
          <p:nvPr/>
        </p:nvSpPr>
        <p:spPr>
          <a:xfrm>
            <a:off x="5843943" y="5448882"/>
            <a:ext cx="605676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Κατάλληλος μετατροπέας για την σύνδεση και άλλων αισθητήρων του εμπορίου,</a:t>
            </a:r>
            <a:r>
              <a:rPr lang="en-US" dirty="0"/>
              <a:t> </a:t>
            </a:r>
            <a:r>
              <a:rPr lang="el-GR" dirty="0"/>
              <a:t>πέρα από αυτούς που βρίσκονται στο κουτί. </a:t>
            </a:r>
          </a:p>
        </p:txBody>
      </p:sp>
    </p:spTree>
    <p:extLst>
      <p:ext uri="{BB962C8B-B14F-4D97-AF65-F5344CB8AC3E}">
        <p14:creationId xmlns:p14="http://schemas.microsoft.com/office/powerpoint/2010/main" val="232542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A55E8-BE0F-933A-2A94-27F7E135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4DD900-8873-4EE3-F40C-8468C91C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119" y="-673532"/>
            <a:ext cx="6742760" cy="449314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30EC476-C2BC-8C9E-24FC-90D683CC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27" y="779087"/>
            <a:ext cx="6407451" cy="12619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F54DC34-1E6E-5A69-E68D-121284B196B2}"/>
              </a:ext>
            </a:extLst>
          </p:cNvPr>
          <p:cNvSpPr/>
          <p:nvPr/>
        </p:nvSpPr>
        <p:spPr>
          <a:xfrm>
            <a:off x="5975287" y="3604522"/>
            <a:ext cx="2272420" cy="2426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AF25DE-6BC0-F0C3-7961-C534EA6136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107" y="2578006"/>
            <a:ext cx="5791859" cy="3861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952CE-E18B-3B14-5B01-487F72AE8BF8}"/>
              </a:ext>
            </a:extLst>
          </p:cNvPr>
          <p:cNvSpPr txBox="1"/>
          <p:nvPr/>
        </p:nvSpPr>
        <p:spPr>
          <a:xfrm>
            <a:off x="5843943" y="5448882"/>
            <a:ext cx="605676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Κατάλληλος μετατροπέας για την σύνδεση και άλλων αισθητήρων του εμπορίου,</a:t>
            </a:r>
            <a:r>
              <a:rPr lang="en-US" dirty="0"/>
              <a:t> </a:t>
            </a:r>
            <a:r>
              <a:rPr lang="el-GR" dirty="0"/>
              <a:t>πέρα από αυτούς που βρίσκονται στο κουτί.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FB7FA92-77E2-AD68-C8D3-691159B28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877" y="2109457"/>
            <a:ext cx="6509835" cy="31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28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527F915-621F-A5D2-39EB-BA6FCE32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4" y="728640"/>
            <a:ext cx="7187807" cy="481625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7CA63EF-7E82-7F13-B599-D505F6A90B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379513" y="1232972"/>
            <a:ext cx="5708599" cy="3807592"/>
          </a:xfrm>
          <a:prstGeom prst="rect">
            <a:avLst/>
          </a:prstGeom>
        </p:spPr>
      </p:pic>
      <p:pic>
        <p:nvPicPr>
          <p:cNvPr id="3" name="Google Shape;119;p18">
            <a:extLst>
              <a:ext uri="{FF2B5EF4-FFF2-40B4-BE49-F238E27FC236}">
                <a16:creationId xmlns:a16="http://schemas.microsoft.com/office/drawing/2014/main" id="{EE09D3EF-6ED8-15D4-729D-174B9CF74C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4996" y="1781348"/>
            <a:ext cx="5447004" cy="346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70E2AA-EA27-9838-4988-7B988064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7680" y="-387318"/>
            <a:ext cx="11095136" cy="7396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4EE4F-A366-EB5E-A31B-96AC0B49DAE1}"/>
              </a:ext>
            </a:extLst>
          </p:cNvPr>
          <p:cNvSpPr txBox="1"/>
          <p:nvPr/>
        </p:nvSpPr>
        <p:spPr>
          <a:xfrm>
            <a:off x="1294197" y="973541"/>
            <a:ext cx="4407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Ψηφιακές Θύρες (Είσοδος / Έξοδος)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D719AA-112D-5FA4-435E-977A4E5E3D52}"/>
              </a:ext>
            </a:extLst>
          </p:cNvPr>
          <p:cNvSpPr txBox="1"/>
          <p:nvPr/>
        </p:nvSpPr>
        <p:spPr>
          <a:xfrm>
            <a:off x="717794" y="5284294"/>
            <a:ext cx="4303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Ψηφιακές Θύρες (Μόνο Είσοδος)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54FF1-A4B9-7AF4-080F-B9D018C8B0AF}"/>
              </a:ext>
            </a:extLst>
          </p:cNvPr>
          <p:cNvSpPr txBox="1"/>
          <p:nvPr/>
        </p:nvSpPr>
        <p:spPr>
          <a:xfrm>
            <a:off x="4889241" y="5161183"/>
            <a:ext cx="1206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Θύρα Οθόνης</a:t>
            </a:r>
          </a:p>
        </p:txBody>
      </p:sp>
      <p:pic>
        <p:nvPicPr>
          <p:cNvPr id="7" name="Google Shape;119;p18">
            <a:extLst>
              <a:ext uri="{FF2B5EF4-FFF2-40B4-BE49-F238E27FC236}">
                <a16:creationId xmlns:a16="http://schemas.microsoft.com/office/drawing/2014/main" id="{B967A7D1-FC88-0751-C9C9-247E7407C6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996" y="1781348"/>
            <a:ext cx="5447004" cy="346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40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F2E46A-77E2-2D93-E8BE-6A1DC974F1E2}"/>
              </a:ext>
            </a:extLst>
          </p:cNvPr>
          <p:cNvSpPr txBox="1"/>
          <p:nvPr/>
        </p:nvSpPr>
        <p:spPr>
          <a:xfrm>
            <a:off x="4123944" y="6476"/>
            <a:ext cx="6364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Τροφοδοσία/προγραμματισμός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083910-76A0-B3E0-D867-8CD8DB9F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9B9B9">
                  <a:alpha val="73333"/>
                </a:srgbClr>
              </a:clrFrom>
              <a:clrTo>
                <a:srgbClr val="B9B9B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9867" y="920589"/>
            <a:ext cx="6931753" cy="356646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208F539-2C42-FE5F-C436-4D465020890F}"/>
              </a:ext>
            </a:extLst>
          </p:cNvPr>
          <p:cNvSpPr/>
          <p:nvPr/>
        </p:nvSpPr>
        <p:spPr>
          <a:xfrm>
            <a:off x="5467546" y="652807"/>
            <a:ext cx="4542387" cy="19112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C1376BD-3937-8562-89EF-BCCCF9BE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8690" y="1289610"/>
            <a:ext cx="9928700" cy="66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E2691AD-3D83-2604-FE0A-3365236C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27" y="4541468"/>
            <a:ext cx="2181580" cy="218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0C7DF7CE-2DAC-DD89-CAA8-53DE4C0A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78" y="4676420"/>
            <a:ext cx="2879974" cy="218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5992283-912C-F2DF-92F7-DBEEAFFC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49" y="4928667"/>
            <a:ext cx="4196040" cy="18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037F88A-118B-1506-185C-554FB0689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128" y="-528448"/>
            <a:ext cx="9585645" cy="6387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51B68-1E4D-4E8C-D5F0-BADE225F275E}"/>
              </a:ext>
            </a:extLst>
          </p:cNvPr>
          <p:cNvSpPr txBox="1"/>
          <p:nvPr/>
        </p:nvSpPr>
        <p:spPr>
          <a:xfrm>
            <a:off x="5202936" y="137385"/>
            <a:ext cx="262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Τροφοδοσία</a:t>
            </a: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BD72F6CC-5681-7D60-2E8D-28BDED48F1BE}"/>
              </a:ext>
            </a:extLst>
          </p:cNvPr>
          <p:cNvSpPr/>
          <p:nvPr/>
        </p:nvSpPr>
        <p:spPr>
          <a:xfrm>
            <a:off x="2505456" y="2665322"/>
            <a:ext cx="1399032" cy="4206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32099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174</Words>
  <Application>Microsoft Office PowerPoint</Application>
  <PresentationFormat>Ευρεία οθόνη</PresentationFormat>
  <Paragraphs>34</Paragraphs>
  <Slides>18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ΝΙΚΟΛΑΟΣ ΠΑΠΑΔΗΜΗΤΡΟΠΟΥΛΟΣ</dc:creator>
  <cp:lastModifiedBy>ΝΙΚΟΛΑΟΣ ΠΑΠΑΔΗΜΗΤΡΟΠΟΥΛΟΣ</cp:lastModifiedBy>
  <cp:revision>13</cp:revision>
  <dcterms:created xsi:type="dcterms:W3CDTF">2025-03-30T21:18:14Z</dcterms:created>
  <dcterms:modified xsi:type="dcterms:W3CDTF">2025-07-01T21:35:32Z</dcterms:modified>
</cp:coreProperties>
</file>