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7" d="100"/>
          <a:sy n="107" d="100"/>
        </p:scale>
        <p:origin x="2304" y="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cbi.nlm.nih.gov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409" y="1011045"/>
            <a:ext cx="3277394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19" y="1112969"/>
            <a:ext cx="2952974" cy="416601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br>
              <a:rPr lang="el-GR" sz="3700">
                <a:solidFill>
                  <a:srgbClr val="FFFFFF"/>
                </a:solidFill>
              </a:rPr>
            </a:br>
            <a:br>
              <a:rPr lang="el-GR" sz="3700">
                <a:solidFill>
                  <a:srgbClr val="FFFFFF"/>
                </a:solidFill>
              </a:rPr>
            </a:br>
            <a:r>
              <a:rPr lang="el-GR" sz="3700">
                <a:solidFill>
                  <a:srgbClr val="FFFFFF"/>
                </a:solidFill>
              </a:rPr>
              <a:t>Εισαγωγή στο </a:t>
            </a:r>
            <a:r>
              <a:rPr lang="en" sz="3700">
                <a:solidFill>
                  <a:srgbClr val="FFFFFF"/>
                </a:solidFill>
              </a:rPr>
              <a:t>NCBI </a:t>
            </a:r>
            <a:r>
              <a:rPr lang="el-GR" sz="3700">
                <a:solidFill>
                  <a:srgbClr val="FFFFFF"/>
                </a:solidFill>
              </a:rPr>
              <a:t>και οι Δυνατότητές του στη Διδασκαλία της Βιολογίας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0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71133" y="-1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20880"/>
            <a:ext cx="3943349" cy="4889350"/>
          </a:xfrm>
        </p:spPr>
        <p:txBody>
          <a:bodyPr anchor="t"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l-GR" dirty="0"/>
          </a:p>
          <a:p>
            <a:pPr marL="0" indent="0">
              <a:lnSpc>
                <a:spcPct val="90000"/>
              </a:lnSpc>
              <a:buNone/>
            </a:pPr>
            <a:endParaRPr lang="el-GR" dirty="0"/>
          </a:p>
          <a:p>
            <a:pPr marL="0" indent="0">
              <a:lnSpc>
                <a:spcPct val="90000"/>
              </a:lnSpc>
              <a:buNone/>
            </a:pPr>
            <a:endParaRPr lang="el-GR" dirty="0"/>
          </a:p>
          <a:p>
            <a:pPr marL="0" indent="0">
              <a:lnSpc>
                <a:spcPct val="90000"/>
              </a:lnSpc>
              <a:buNone/>
            </a:pPr>
            <a:endParaRPr lang="el-GR" dirty="0"/>
          </a:p>
          <a:p>
            <a:pPr marL="0" indent="0">
              <a:lnSpc>
                <a:spcPct val="90000"/>
              </a:lnSpc>
              <a:buNone/>
            </a:pPr>
            <a:endParaRPr lang="el-GR" dirty="0"/>
          </a:p>
          <a:p>
            <a:pPr marL="0" indent="0">
              <a:lnSpc>
                <a:spcPct val="90000"/>
              </a:lnSpc>
              <a:buNone/>
            </a:pPr>
            <a:endParaRPr lang="el-GR" dirty="0"/>
          </a:p>
          <a:p>
            <a:pPr marL="0" indent="0">
              <a:lnSpc>
                <a:spcPct val="90000"/>
              </a:lnSpc>
              <a:buNone/>
            </a:pPr>
            <a:endParaRPr lang="el-GR" dirty="0"/>
          </a:p>
          <a:p>
            <a:pPr marL="0" indent="0">
              <a:lnSpc>
                <a:spcPct val="90000"/>
              </a:lnSpc>
              <a:buNone/>
            </a:pPr>
            <a:r>
              <a:rPr dirty="0"/>
              <a:t>https://</a:t>
            </a:r>
            <a:r>
              <a:rPr dirty="0" err="1"/>
              <a:t>www.ncbi.nlm.nih.gov</a:t>
            </a:r>
            <a:endParaRPr lang="el-GR" dirty="0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563731" y="5717905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99729" y="6258755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l-GR" sz="2800">
                <a:solidFill>
                  <a:srgbClr val="FFFFFF"/>
                </a:solidFill>
              </a:rPr>
              <a:t>Συμπεράσματα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r>
              <a:t>- Το NCBI είναι εργαλείο-κλειδί για STEM διδασκαλία</a:t>
            </a:r>
          </a:p>
          <a:p>
            <a:r>
              <a:t>- Ενισχύει την επιστημονική παιδεία και έρευνα στην τάξη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409" y="1011045"/>
            <a:ext cx="3277394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Τίτλος 1">
            <a:extLst>
              <a:ext uri="{FF2B5EF4-FFF2-40B4-BE49-F238E27FC236}">
                <a16:creationId xmlns:a16="http://schemas.microsoft.com/office/drawing/2014/main" id="{5A631C90-C163-1683-8F84-314044F34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619" y="1112969"/>
            <a:ext cx="2952974" cy="4166010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Ας το δο</a:t>
            </a:r>
            <a:r>
              <a:rPr lang="en-US">
                <a:solidFill>
                  <a:srgbClr val="FFFFFF"/>
                </a:solidFill>
              </a:rPr>
              <a:t>ύ</a:t>
            </a:r>
            <a:r>
              <a:rPr lang="el-GR">
                <a:solidFill>
                  <a:srgbClr val="FFFFFF"/>
                </a:solidFill>
              </a:rPr>
              <a:t>με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0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71133" y="-1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111EB1AD-5855-C8E6-779F-0354F3E5E7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0" y="820880"/>
            <a:ext cx="3943349" cy="4889350"/>
          </a:xfrm>
        </p:spPr>
        <p:txBody>
          <a:bodyPr anchor="t">
            <a:normAutofit/>
          </a:bodyPr>
          <a:lstStyle/>
          <a:p>
            <a:r>
              <a:rPr lang="en" dirty="0">
                <a:hlinkClick r:id="rId2"/>
              </a:rPr>
              <a:t>https://www.ncbi.nlm.nih.gov</a:t>
            </a:r>
            <a:endParaRPr lang="en" dirty="0"/>
          </a:p>
          <a:p>
            <a:endParaRPr lang="en" dirty="0"/>
          </a:p>
          <a:p>
            <a:endParaRPr lang="el-GR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563731" y="5717905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99729" y="6258755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423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409" y="1011045"/>
            <a:ext cx="3277394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19" y="1112969"/>
            <a:ext cx="2952974" cy="4166010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Τι είναι το </a:t>
            </a:r>
            <a:r>
              <a:rPr lang="en">
                <a:solidFill>
                  <a:srgbClr val="FFFFFF"/>
                </a:solidFill>
              </a:rPr>
              <a:t>NCBI;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0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71133" y="-1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20880"/>
            <a:ext cx="3943349" cy="488935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t>- Δημιουργήθηκε το 1988 από το NIH (ΗΠΑ)</a:t>
            </a:r>
            <a:endParaRPr lang="el-GR"/>
          </a:p>
          <a:p>
            <a:pPr>
              <a:lnSpc>
                <a:spcPct val="90000"/>
              </a:lnSpc>
            </a:pPr>
            <a:r>
              <a:t>- Παρέχει πρόσβαση σε επιστημονικές βάσεις δεδομένων και εργαλεία</a:t>
            </a:r>
            <a:endParaRPr lang="el-GR"/>
          </a:p>
          <a:p>
            <a:pPr>
              <a:lnSpc>
                <a:spcPct val="90000"/>
              </a:lnSpc>
            </a:pPr>
            <a:r>
              <a:t>- Κομβικός ρόλος στο Human Genome Project</a:t>
            </a:r>
            <a:endParaRPr lang="el-GR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563731" y="5717905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99729" y="6258755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409" y="1011045"/>
            <a:ext cx="3277394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19" y="1112969"/>
            <a:ext cx="2952974" cy="4166010"/>
          </a:xfrm>
        </p:spPr>
        <p:txBody>
          <a:bodyPr>
            <a:normAutofit/>
          </a:bodyPr>
          <a:lstStyle/>
          <a:p>
            <a:r>
              <a:rPr lang="el-GR" sz="4100">
                <a:solidFill>
                  <a:srgbClr val="FFFFFF"/>
                </a:solidFill>
              </a:rPr>
              <a:t>Γιατί είναι χρήσιμο στην εκπαίδευση;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0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71133" y="-1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20880"/>
            <a:ext cx="3943349" cy="4889350"/>
          </a:xfrm>
        </p:spPr>
        <p:txBody>
          <a:bodyPr anchor="t">
            <a:normAutofit/>
          </a:bodyPr>
          <a:lstStyle/>
          <a:p>
            <a:r>
              <a:t>- Δωρεάν και προσβάσιμο</a:t>
            </a:r>
          </a:p>
          <a:p>
            <a:r>
              <a:t>- Ενίσχυση ερευνητικής σκέψης</a:t>
            </a:r>
          </a:p>
          <a:p>
            <a:r>
              <a:t>- Σύνδεση θεωρίας και πράξης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563731" y="5717905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99729" y="6258755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409" y="1011045"/>
            <a:ext cx="3277394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19" y="1112969"/>
            <a:ext cx="2952974" cy="4166010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Βασικά Εργαλεία του </a:t>
            </a:r>
            <a:r>
              <a:rPr lang="en">
                <a:solidFill>
                  <a:srgbClr val="FFFFFF"/>
                </a:solidFill>
              </a:rPr>
              <a:t>NCBI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0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71133" y="-1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20880"/>
            <a:ext cx="3943349" cy="488935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" sz="2700"/>
              <a:t>1. PubMed – </a:t>
            </a:r>
            <a:r>
              <a:rPr lang="el-GR" sz="2700"/>
              <a:t>άρθρα</a:t>
            </a:r>
          </a:p>
          <a:p>
            <a:pPr>
              <a:lnSpc>
                <a:spcPct val="90000"/>
              </a:lnSpc>
            </a:pPr>
            <a:r>
              <a:rPr lang="el-GR" sz="2700"/>
              <a:t>2. </a:t>
            </a:r>
            <a:r>
              <a:rPr lang="en" sz="2700"/>
              <a:t>Gene – </a:t>
            </a:r>
            <a:r>
              <a:rPr lang="el-GR" sz="2700"/>
              <a:t>γονίδια</a:t>
            </a:r>
          </a:p>
          <a:p>
            <a:pPr>
              <a:lnSpc>
                <a:spcPct val="90000"/>
              </a:lnSpc>
            </a:pPr>
            <a:r>
              <a:rPr lang="el-GR" sz="2700"/>
              <a:t>3. </a:t>
            </a:r>
            <a:r>
              <a:rPr lang="en" sz="2700"/>
              <a:t>Nucleotide/Protein – </a:t>
            </a:r>
            <a:r>
              <a:rPr lang="el-GR" sz="2700"/>
              <a:t>αλληλουχίες</a:t>
            </a:r>
          </a:p>
          <a:p>
            <a:pPr>
              <a:lnSpc>
                <a:spcPct val="90000"/>
              </a:lnSpc>
            </a:pPr>
            <a:r>
              <a:rPr lang="el-GR" sz="2700"/>
              <a:t>4. </a:t>
            </a:r>
            <a:r>
              <a:rPr lang="en" sz="2700"/>
              <a:t>BLAST – </a:t>
            </a:r>
            <a:r>
              <a:rPr lang="el-GR" sz="2700"/>
              <a:t>σύγκριση</a:t>
            </a:r>
          </a:p>
          <a:p>
            <a:pPr>
              <a:lnSpc>
                <a:spcPct val="90000"/>
              </a:lnSpc>
            </a:pPr>
            <a:r>
              <a:rPr lang="el-GR" sz="2700"/>
              <a:t>5. </a:t>
            </a:r>
            <a:r>
              <a:rPr lang="en" sz="2700"/>
              <a:t>Structure – </a:t>
            </a:r>
            <a:r>
              <a:rPr lang="el-GR" sz="2700"/>
              <a:t>δομές</a:t>
            </a:r>
          </a:p>
          <a:p>
            <a:pPr>
              <a:lnSpc>
                <a:spcPct val="90000"/>
              </a:lnSpc>
            </a:pPr>
            <a:r>
              <a:rPr lang="el-GR" sz="2700"/>
              <a:t>6. </a:t>
            </a:r>
            <a:r>
              <a:rPr lang="en" sz="2700"/>
              <a:t>Taxonomy – </a:t>
            </a:r>
            <a:r>
              <a:rPr lang="el-GR" sz="2700"/>
              <a:t>ταξινόμηση</a:t>
            </a:r>
          </a:p>
          <a:p>
            <a:pPr>
              <a:lnSpc>
                <a:spcPct val="90000"/>
              </a:lnSpc>
            </a:pPr>
            <a:r>
              <a:rPr lang="el-GR" sz="2700"/>
              <a:t>7. </a:t>
            </a:r>
            <a:r>
              <a:rPr lang="en" sz="2700"/>
              <a:t>Genome Data Viewer – </a:t>
            </a:r>
            <a:r>
              <a:rPr lang="el-GR" sz="2700"/>
              <a:t>εξερεύνηση γονιδιώματος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563731" y="5717905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99729" y="6258755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l-GR" sz="3400">
                <a:solidFill>
                  <a:srgbClr val="FFFFFF"/>
                </a:solidFill>
              </a:rPr>
              <a:t>Εφαρμογές στη Διδασκαλία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r>
              <a:t>- Αναζήτηση και μελέτη γονιδίων (π.χ. BRCA1)</a:t>
            </a:r>
          </a:p>
          <a:p>
            <a:r>
              <a:t>- BLAST: εύρεση ομοιοτήτων DNA</a:t>
            </a:r>
          </a:p>
          <a:p>
            <a:r>
              <a:t>- Παρακολούθηση γονιδιωμάτων με Genome Viewer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l-GR" sz="4100">
                <a:solidFill>
                  <a:srgbClr val="FFFFFF"/>
                </a:solidFill>
              </a:rPr>
              <a:t>Ο Κορονοϊός και το </a:t>
            </a:r>
            <a:r>
              <a:rPr lang="en" sz="4100">
                <a:solidFill>
                  <a:srgbClr val="FFFFFF"/>
                </a:solidFill>
              </a:rPr>
              <a:t>NCBI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r>
              <a:t>- Μελέτη SARS-CoV-2: Gene -&gt; spike</a:t>
            </a:r>
          </a:p>
          <a:p>
            <a:r>
              <a:t>- Ανάκτηση αλληλουχίας FASTA</a:t>
            </a:r>
          </a:p>
          <a:p>
            <a:r>
              <a:t>- Ανάλυση στο BLAST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Άσκηση: Πρωτεΐνη Ακίδα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r>
              <a:rPr dirty="0"/>
              <a:t>1. </a:t>
            </a:r>
            <a:r>
              <a:rPr dirty="0" err="1"/>
              <a:t>Είσοδος</a:t>
            </a:r>
            <a:r>
              <a:rPr dirty="0"/>
              <a:t> </a:t>
            </a:r>
            <a:r>
              <a:rPr dirty="0" err="1"/>
              <a:t>στο</a:t>
            </a:r>
            <a:r>
              <a:rPr dirty="0"/>
              <a:t> Gene: spike SARS-CoV-2</a:t>
            </a:r>
          </a:p>
          <a:p>
            <a:r>
              <a:rPr dirty="0"/>
              <a:t>2. </a:t>
            </a:r>
            <a:r>
              <a:rPr dirty="0" err="1"/>
              <a:t>Ε</a:t>
            </a:r>
            <a:r>
              <a:rPr dirty="0"/>
              <a:t>π</a:t>
            </a:r>
            <a:r>
              <a:rPr dirty="0" err="1"/>
              <a:t>ιλογή</a:t>
            </a:r>
            <a:r>
              <a:rPr dirty="0"/>
              <a:t> </a:t>
            </a:r>
            <a:r>
              <a:rPr dirty="0" err="1"/>
              <a:t>γονιδίου</a:t>
            </a:r>
            <a:r>
              <a:rPr dirty="0"/>
              <a:t> 'S'</a:t>
            </a:r>
          </a:p>
          <a:p>
            <a:r>
              <a:rPr dirty="0"/>
              <a:t>3. </a:t>
            </a:r>
            <a:r>
              <a:rPr dirty="0" err="1"/>
              <a:t>Ανάλυση</a:t>
            </a:r>
            <a:r>
              <a:rPr dirty="0"/>
              <a:t> α</a:t>
            </a:r>
            <a:r>
              <a:rPr dirty="0" err="1"/>
              <a:t>λληλουχί</a:t>
            </a:r>
            <a:r>
              <a:rPr dirty="0"/>
              <a:t>α</a:t>
            </a:r>
            <a:r>
              <a:rPr dirty="0" err="1"/>
              <a:t>ς</a:t>
            </a:r>
            <a:endParaRPr dirty="0"/>
          </a:p>
          <a:p>
            <a:r>
              <a:rPr dirty="0"/>
              <a:t>4. </a:t>
            </a:r>
            <a:r>
              <a:rPr dirty="0" err="1"/>
              <a:t>Χρήση</a:t>
            </a:r>
            <a:r>
              <a:rPr dirty="0"/>
              <a:t> BLAST </a:t>
            </a:r>
            <a:r>
              <a:rPr dirty="0" err="1"/>
              <a:t>γι</a:t>
            </a:r>
            <a:r>
              <a:rPr dirty="0"/>
              <a:t>α </a:t>
            </a:r>
            <a:r>
              <a:rPr dirty="0" err="1"/>
              <a:t>σύγκριση</a:t>
            </a: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l-GR" sz="3700">
                <a:solidFill>
                  <a:srgbClr val="FFFFFF"/>
                </a:solidFill>
              </a:rPr>
              <a:t>Το Ανθρώπινο Γονιδίωμα &amp; </a:t>
            </a:r>
            <a:r>
              <a:rPr lang="en" sz="3700">
                <a:solidFill>
                  <a:srgbClr val="FFFFFF"/>
                </a:solidFill>
              </a:rPr>
              <a:t>NCBI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r>
              <a:t>- Το NCBI συμμετείχε στο Human Genome Project</a:t>
            </a:r>
          </a:p>
          <a:p>
            <a:r>
              <a:t>- Χρήση Genome Data Viewer:</a:t>
            </a:r>
          </a:p>
          <a:p>
            <a:r>
              <a:t>  • θέσεις γονιδίων</a:t>
            </a:r>
          </a:p>
          <a:p>
            <a:r>
              <a:t>  • μεταλλάξεις</a:t>
            </a:r>
          </a:p>
          <a:p>
            <a:r>
              <a:t>- Εκπαιδευτικά σενάρια γενετικής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125454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125" y="1153572"/>
            <a:ext cx="2400300" cy="4461163"/>
          </a:xfrm>
        </p:spPr>
        <p:txBody>
          <a:bodyPr>
            <a:normAutofit/>
          </a:bodyPr>
          <a:lstStyle/>
          <a:p>
            <a:r>
              <a:rPr lang="el-GR" sz="3400">
                <a:solidFill>
                  <a:srgbClr val="FFFFFF"/>
                </a:solidFill>
              </a:rPr>
              <a:t>Πηγές &amp; Υποστήριξη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5662801" y="2455479"/>
            <a:ext cx="3062575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481" y="591344"/>
            <a:ext cx="5179868" cy="5585619"/>
          </a:xfrm>
        </p:spPr>
        <p:txBody>
          <a:bodyPr anchor="ctr">
            <a:normAutofit/>
          </a:bodyPr>
          <a:lstStyle/>
          <a:p>
            <a:r>
              <a:t>- https://www.ncbi.nlm.nih.gov/guide/</a:t>
            </a:r>
          </a:p>
          <a:p>
            <a:r>
              <a:t>- https://www.ncbi.nlm.nih.gov/genome/gdv/</a:t>
            </a:r>
          </a:p>
          <a:p>
            <a:r>
              <a:t>- https://blast.ncbi.nlm.nih.gov/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305</Words>
  <Application>Microsoft Macintosh PowerPoint</Application>
  <PresentationFormat>Προβολή στην οθόνη (4:3)</PresentationFormat>
  <Paragraphs>53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  Εισαγωγή στο NCBI και οι Δυνατότητές του στη Διδασκαλία της Βιολογίας</vt:lpstr>
      <vt:lpstr>Τι είναι το NCBI;</vt:lpstr>
      <vt:lpstr>Γιατί είναι χρήσιμο στην εκπαίδευση;</vt:lpstr>
      <vt:lpstr>Βασικά Εργαλεία του NCBI</vt:lpstr>
      <vt:lpstr>Εφαρμογές στη Διδασκαλία</vt:lpstr>
      <vt:lpstr>Ο Κορονοϊός και το NCBI</vt:lpstr>
      <vt:lpstr>Άσκηση: Πρωτεΐνη Ακίδα</vt:lpstr>
      <vt:lpstr>Το Ανθρώπινο Γονιδίωμα &amp; NCBI</vt:lpstr>
      <vt:lpstr>Πηγές &amp; Υποστήριξη</vt:lpstr>
      <vt:lpstr>Συμπεράσματα</vt:lpstr>
      <vt:lpstr>Ας το δούμε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Antonios Krimitzas</cp:lastModifiedBy>
  <cp:revision>4</cp:revision>
  <dcterms:created xsi:type="dcterms:W3CDTF">2013-01-27T09:14:16Z</dcterms:created>
  <dcterms:modified xsi:type="dcterms:W3CDTF">2025-04-03T05:05:19Z</dcterms:modified>
  <cp:category/>
</cp:coreProperties>
</file>