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64" r:id="rId15"/>
    <p:sldId id="265" r:id="rId16"/>
    <p:sldId id="270" r:id="rId17"/>
    <p:sldId id="282" r:id="rId18"/>
    <p:sldId id="271" r:id="rId19"/>
    <p:sldId id="279" r:id="rId20"/>
    <p:sldId id="280" r:id="rId21"/>
    <p:sldId id="281" r:id="rId22"/>
    <p:sldId id="272" r:id="rId23"/>
    <p:sldId id="273" r:id="rId24"/>
    <p:sldId id="274" r:id="rId25"/>
    <p:sldId id="275" r:id="rId26"/>
    <p:sldId id="283" r:id="rId27"/>
    <p:sldId id="276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457ED-5594-4463-8C27-8A22D243F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F5827D-3045-4092-8816-7DA4AE7B5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120346-FBAB-4386-A4C6-87A042F5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D18EEB-999C-485A-99BE-3FF913A3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1F55BD-09AB-435A-AD23-19D39E5E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0A557F-71ED-43C7-B30C-2852F318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8AA621-35BB-4EDE-A759-E13E8A30C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4535E5-F48B-42BD-AA82-5D4CFB87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ED238C-27B3-4810-BBD5-A0E417EE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E0A651-E041-4814-9EFC-22F5B7CE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66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035D4D1-6D0C-4BEF-A3FC-BDBCF7FE5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A9C27EE-C21A-45AB-BCAC-F2FCA50F9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50BEAB-B30F-48D6-83B1-4C4F06F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17FE4F-F4E7-4262-8B33-B803B620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DA6FE1-5CF0-4EA1-81EC-14D7F0D7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4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7DE461-EE7F-40E4-BC13-3D66E71B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8CB9AA-016F-4F13-A334-31A49628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7F6740-9FF0-49F1-B1E6-E73759BB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5944C8-82DB-48C3-AD88-6CC3383D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A1BFA5-D54F-434B-BAB5-A6513417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81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580CAC-3180-4A55-B5B7-E5B75E76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1E92D0-F5A2-41F1-A277-D416FB80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73AEA2-177D-41BE-A7DB-20FC272D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F6BCF8-7488-4A57-8583-5D9B4D0A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723CE3-F5A7-4196-BA17-75A7511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5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8631FA-6D39-4788-89FA-3FD5780B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7705BF-12EA-416D-8E60-721D65F8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318A7E4-BC7D-4328-AE23-82E3E0395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E8EF0E8-07FF-40FB-8244-54C280CC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5123A20-7575-47FB-89CF-425E4E1E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29FD93-BB06-4E32-9C9E-2E36BB4C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3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60D15A-66F5-4E3C-B54B-0D0F8B21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CC2E74-3578-4BBF-8FC1-EDA91D53F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BC0AC7-F919-4478-BAE9-E6A5633D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B50D531-498F-4475-8557-5C0F4EEE7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1DC06DF-044C-43E9-93E4-EE97AE57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E9FBCB8-EF26-4927-9AEC-4DF58748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BEC186C-F1FF-4FF5-9D06-372CF1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444971C-D8CC-4E50-BB89-98D6F8B8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90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BDA00F-3554-4D6F-BAB0-B0AC5562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D6DB150-8AEB-4AEA-98BE-45D042E4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6E9CE8-3C2D-41D0-8826-DC0A4518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284ECE6-9084-47CB-BEDA-CFA624EB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3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434C843-2AB6-49E5-BC1E-957440EE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9F7ABA7-C7BD-417C-89DD-5D01F902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BE6277-BF3D-4AEF-8134-0CB72C91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8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F23CE-EA1F-433C-B89B-1C43F681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21C070-0A6E-4317-8FF4-0050F693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72DDEC8-11CA-4A00-8EFE-86BA5CA47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F85F8D-91F8-4A83-B40C-4E737659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D99D4DB-34C0-430C-AF6F-D382D00C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C543DB3-3761-4277-ABEF-C213AB9F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77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AAF345-7A28-4940-ACF3-54E8A943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E256B46-A2F8-4E75-86D0-BBED57685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59FA12-3AEF-422F-8978-58F92B15F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D889A6-BBAD-4152-9443-F41AFB1E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ADCCF4-8361-464A-9B78-6A4D1EBA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D1F1A5E-D1D5-43F0-B426-09C9703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04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1C49BB5-17A5-4EE5-ABD4-308F249A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E33E1E-680B-42F3-A92C-AE85FCBD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8E31E4-5785-4633-8C3F-15A616B8B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9D71-8DF6-4A76-A648-00D7EBE1322E}" type="datetimeFigureOut">
              <a:rPr lang="el-GR" smtClean="0"/>
              <a:t>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831F1E-047C-49EF-B004-D7E3C3A9D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D1BDA1-EEBB-4387-A68A-D5AA372C2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F7BC-4230-428D-9750-607A0BA39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51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sikesepistimes.g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cs.google.com/forms/d/e/1FAIpQLSfhrR0xLJz7mYhwJ3hHvXUBk3eVOMPymAYkEP3XsWwWoxTvKw/viewfor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inedu.gov.gr/axiologisi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gov.gr/axiologisi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819B14-AB2E-071A-D80F-EC156F09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4" y="162370"/>
            <a:ext cx="5896256" cy="343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6F40FC5-82C2-B51A-38C7-5A3F4414B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4" y="3591370"/>
            <a:ext cx="5896256" cy="3007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D6802A-22BB-0C76-BAFD-68A706BE4460}"/>
              </a:ext>
            </a:extLst>
          </p:cNvPr>
          <p:cNvSpPr txBox="1"/>
          <p:nvPr/>
        </p:nvSpPr>
        <p:spPr>
          <a:xfrm>
            <a:off x="1783935" y="956197"/>
            <a:ext cx="2950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https://fisikesepistimes.gr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84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11D36C-7E61-400C-A277-057E6ADB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60" y="-30157"/>
            <a:ext cx="5307740" cy="6960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l-GR" baseline="30000" dirty="0">
                <a:solidFill>
                  <a:schemeClr val="accent6">
                    <a:lumMod val="50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231529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DF83BB-521D-41DA-8E5C-C4F1BBB3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33" y="347540"/>
            <a:ext cx="5698067" cy="6643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l-GR" baseline="30000" dirty="0">
                <a:solidFill>
                  <a:schemeClr val="accent6">
                    <a:lumMod val="50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84162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Ανάρτηση από τον Σύμβουλο Εκπαίδευσης 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4326AD2-B53E-45D4-9CC2-052A702B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7596" y="394339"/>
            <a:ext cx="5614404" cy="61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B6B0-E432-4899-A915-70C61D2AFD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7DFF0-6CCA-4345-A49E-159A0981810A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8115-762B-4922-A8CA-20DA442F22B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D5852-3D00-4545-BC34-9B732CF47EB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13541-1554-4C07-A184-CA7DB99207C5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51D0-232E-4E6E-9ED5-E2F6CF63091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607C1-1658-4FF9-B976-19380834CB16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73031-F485-4515-8BBE-B846495F8146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AD2C5EDF-209C-42E9-9D2B-EB6D3FEC9DE3}"/>
              </a:ext>
            </a:extLst>
          </p:cNvPr>
          <p:cNvGrpSpPr/>
          <p:nvPr/>
        </p:nvGrpSpPr>
        <p:grpSpPr>
          <a:xfrm>
            <a:off x="6675438" y="334712"/>
            <a:ext cx="5516562" cy="5450927"/>
            <a:chOff x="0" y="0"/>
            <a:chExt cx="8696325" cy="7810500"/>
          </a:xfrm>
        </p:grpSpPr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47279F9A-6A02-4846-B4B1-2D403E3D6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658727" cy="7772400"/>
            </a:xfrm>
            <a:prstGeom prst="rect">
              <a:avLst/>
            </a:prstGeom>
          </p:spPr>
        </p:pic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019A5B9C-6ED5-475E-BBC5-FB7BDF212E1C}"/>
                </a:ext>
              </a:extLst>
            </p:cNvPr>
            <p:cNvSpPr/>
            <p:nvPr/>
          </p:nvSpPr>
          <p:spPr>
            <a:xfrm>
              <a:off x="7124701" y="76200"/>
              <a:ext cx="1276350" cy="13144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 dirty="0"/>
            </a:p>
          </p:txBody>
        </p:sp>
        <p:sp>
          <p:nvSpPr>
            <p:cNvPr id="17" name="Ορθογώνιο 16">
              <a:extLst>
                <a:ext uri="{FF2B5EF4-FFF2-40B4-BE49-F238E27FC236}">
                  <a16:creationId xmlns:a16="http://schemas.microsoft.com/office/drawing/2014/main" id="{110FB1E3-0C8E-4E7C-9129-364B86702FE7}"/>
                </a:ext>
              </a:extLst>
            </p:cNvPr>
            <p:cNvSpPr/>
            <p:nvPr/>
          </p:nvSpPr>
          <p:spPr>
            <a:xfrm>
              <a:off x="6915151" y="2219325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731166EC-0E93-4AFF-A342-D2DBF19B12B8}"/>
                </a:ext>
              </a:extLst>
            </p:cNvPr>
            <p:cNvSpPr/>
            <p:nvPr/>
          </p:nvSpPr>
          <p:spPr>
            <a:xfrm>
              <a:off x="3105151" y="1857375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DF8A8BD6-DF52-4479-8E3A-3A6941784D6F}"/>
                </a:ext>
              </a:extLst>
            </p:cNvPr>
            <p:cNvSpPr/>
            <p:nvPr/>
          </p:nvSpPr>
          <p:spPr>
            <a:xfrm>
              <a:off x="3305175" y="3228975"/>
              <a:ext cx="2838449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20" name="Ορθογώνιο 19">
              <a:extLst>
                <a:ext uri="{FF2B5EF4-FFF2-40B4-BE49-F238E27FC236}">
                  <a16:creationId xmlns:a16="http://schemas.microsoft.com/office/drawing/2014/main" id="{9311132F-44AC-4E5B-855B-F651570F6503}"/>
                </a:ext>
              </a:extLst>
            </p:cNvPr>
            <p:cNvSpPr/>
            <p:nvPr/>
          </p:nvSpPr>
          <p:spPr>
            <a:xfrm>
              <a:off x="6867525" y="5600700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21" name="Ορθογώνιο 20">
              <a:extLst>
                <a:ext uri="{FF2B5EF4-FFF2-40B4-BE49-F238E27FC236}">
                  <a16:creationId xmlns:a16="http://schemas.microsoft.com/office/drawing/2014/main" id="{C0406341-EB0C-42ED-A812-584E160E0EFD}"/>
                </a:ext>
              </a:extLst>
            </p:cNvPr>
            <p:cNvSpPr/>
            <p:nvPr/>
          </p:nvSpPr>
          <p:spPr>
            <a:xfrm>
              <a:off x="3057525" y="6257925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  <p:sp>
          <p:nvSpPr>
            <p:cNvPr id="22" name="Ορθογώνιο 21">
              <a:extLst>
                <a:ext uri="{FF2B5EF4-FFF2-40B4-BE49-F238E27FC236}">
                  <a16:creationId xmlns:a16="http://schemas.microsoft.com/office/drawing/2014/main" id="{DD40ABA2-0980-404E-A21A-FBA964AD4CE9}"/>
                </a:ext>
              </a:extLst>
            </p:cNvPr>
            <p:cNvSpPr/>
            <p:nvPr/>
          </p:nvSpPr>
          <p:spPr>
            <a:xfrm>
              <a:off x="3095625" y="7524750"/>
              <a:ext cx="1781174" cy="28575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l-GR" sz="1100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6C2A8C-6AB8-408D-96DE-CF029DCE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38" y="5853110"/>
            <a:ext cx="3290690" cy="1004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C37FD-E7D4-D0BC-B13A-B288BFD40E9D}"/>
              </a:ext>
            </a:extLst>
          </p:cNvPr>
          <p:cNvSpPr txBox="1"/>
          <p:nvPr/>
        </p:nvSpPr>
        <p:spPr>
          <a:xfrm>
            <a:off x="6609446" y="5978182"/>
            <a:ext cx="4325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εξαιρετικό, πολύ καλό, ικανοποιητικό, μη ικανοποιητικό</a:t>
            </a:r>
          </a:p>
        </p:txBody>
      </p:sp>
    </p:spTree>
    <p:extLst>
      <p:ext uri="{BB962C8B-B14F-4D97-AF65-F5344CB8AC3E}">
        <p14:creationId xmlns:p14="http://schemas.microsoft.com/office/powerpoint/2010/main" val="170050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7287B3A-6C57-4CC6-BF6E-06D2709F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3" y="304289"/>
            <a:ext cx="9787467" cy="6553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9F186-A14F-4C92-A6A3-CD9E54860972}"/>
              </a:ext>
            </a:extLst>
          </p:cNvPr>
          <p:cNvSpPr txBox="1"/>
          <p:nvPr/>
        </p:nvSpPr>
        <p:spPr>
          <a:xfrm>
            <a:off x="0" y="3338562"/>
            <a:ext cx="288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/2</a:t>
            </a:r>
            <a:r>
              <a:rPr lang="el-GR" b="1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85410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AFDA3D-EB58-4E03-BD42-291FB932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4" y="400111"/>
            <a:ext cx="9711266" cy="645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9F186-A14F-4C92-A6A3-CD9E54860972}"/>
              </a:ext>
            </a:extLst>
          </p:cNvPr>
          <p:cNvSpPr txBox="1"/>
          <p:nvPr/>
        </p:nvSpPr>
        <p:spPr>
          <a:xfrm>
            <a:off x="0" y="3338562"/>
            <a:ext cx="288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/2</a:t>
            </a:r>
            <a:r>
              <a:rPr lang="el-GR" b="1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55329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30601" y="0"/>
            <a:ext cx="452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Συνάντηση και διαδικασίες αξιολόγησης</a:t>
            </a:r>
            <a:r>
              <a:rPr lang="en-US" sz="2000" b="1" dirty="0"/>
              <a:t> 4823/21</a:t>
            </a:r>
            <a:endParaRPr lang="el-GR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459D7A-78CA-51E4-DBD8-AAACD585DB1E}"/>
              </a:ext>
            </a:extLst>
          </p:cNvPr>
          <p:cNvSpPr txBox="1"/>
          <p:nvPr/>
        </p:nvSpPr>
        <p:spPr>
          <a:xfrm>
            <a:off x="160175" y="1075782"/>
            <a:ext cx="11727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Στην περίπτωση που το έργο ενός εκπαιδευτικού αξιολογηθεί ως «μη ικανοποιητικό» κατά την αξιολόγησή του σε ένα από τα πεδία Α1, Α2 ή Β, κατά περίπτωση, ο συγκεκριμένος εκπαιδευτικός παρακολουθεί επιμορφωτικό πρόγραμμα, το οποίο εκπονείται από το Ινστιτούτο Εκπαιδευτικής Πολιτικής (</a:t>
            </a:r>
            <a:r>
              <a:rPr lang="el-GR" dirty="0" err="1"/>
              <a:t>Ι.Ε.Π</a:t>
            </a:r>
            <a:r>
              <a:rPr lang="el-GR" dirty="0"/>
              <a:t>.).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AD1B2A-DDA2-8FA7-A2D2-4C1986D2D5AF}"/>
              </a:ext>
            </a:extLst>
          </p:cNvPr>
          <p:cNvSpPr txBox="1"/>
          <p:nvPr/>
        </p:nvSpPr>
        <p:spPr>
          <a:xfrm>
            <a:off x="160175" y="3700279"/>
            <a:ext cx="11727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Στην περίπτωση που το έργο ενός </a:t>
            </a:r>
            <a:r>
              <a:rPr lang="el-GR" b="1" dirty="0"/>
              <a:t>δόκιμου</a:t>
            </a:r>
            <a:r>
              <a:rPr lang="el-GR" dirty="0"/>
              <a:t> εκπαιδευτικού αξιολογηθεί ως «μη ικανοποιητικό», έστω και σε ένα από τα πεδία Α1, Α2 ή Β, δεν μονιμοποιείται αλλά μπορεί να επαναλάβει τη διαδικασία τα αμέσως επόμενα δύο (2) έτη.</a:t>
            </a:r>
          </a:p>
        </p:txBody>
      </p:sp>
    </p:spTree>
    <p:extLst>
      <p:ext uri="{BB962C8B-B14F-4D97-AF65-F5344CB8AC3E}">
        <p14:creationId xmlns:p14="http://schemas.microsoft.com/office/powerpoint/2010/main" val="321832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46513-FD98-2FDD-EC53-C39A014205B2}"/>
              </a:ext>
            </a:extLst>
          </p:cNvPr>
          <p:cNvSpPr txBox="1"/>
          <p:nvPr/>
        </p:nvSpPr>
        <p:spPr>
          <a:xfrm>
            <a:off x="2526443" y="1390461"/>
            <a:ext cx="626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Παραδείγματα μαθημάτων – φύλλων εργασίας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9CC1FA-3368-8430-6072-DC29055D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36" y="2207725"/>
            <a:ext cx="3066271" cy="20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78937BA-80FC-7466-BE43-9ACA88BB1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82538"/>
            <a:ext cx="4640523" cy="663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EFBFDB-E6E4-914D-BD2E-15E03382BE0B}"/>
              </a:ext>
            </a:extLst>
          </p:cNvPr>
          <p:cNvSpPr/>
          <p:nvPr/>
        </p:nvSpPr>
        <p:spPr>
          <a:xfrm>
            <a:off x="5922236" y="837488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Διδακτικοί στόχοι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637444AD-C179-795E-3D0A-8CFDF421062A}"/>
              </a:ext>
            </a:extLst>
          </p:cNvPr>
          <p:cNvCxnSpPr>
            <a:stCxn id="5" idx="1"/>
          </p:cNvCxnSpPr>
          <p:nvPr/>
        </p:nvCxnSpPr>
        <p:spPr>
          <a:xfrm flipH="1">
            <a:off x="4204531" y="1012677"/>
            <a:ext cx="1717705" cy="1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6E40996-DE2D-9084-7859-7461FFEB058F}"/>
              </a:ext>
            </a:extLst>
          </p:cNvPr>
          <p:cNvSpPr/>
          <p:nvPr/>
        </p:nvSpPr>
        <p:spPr>
          <a:xfrm>
            <a:off x="5922236" y="142572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Παρατήρηση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3E5A1F03-9A66-9236-EB71-C9B506C58AD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204531" y="1600913"/>
            <a:ext cx="1717705" cy="5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3DED238-3CB6-4BEA-2006-9F96671BFA33}"/>
              </a:ext>
            </a:extLst>
          </p:cNvPr>
          <p:cNvSpPr/>
          <p:nvPr/>
        </p:nvSpPr>
        <p:spPr>
          <a:xfrm>
            <a:off x="5922236" y="1991172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Ερώτημα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4E1613A9-E544-B96F-AC9C-98081070EF5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05247" y="2166361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C035B8F-5195-D0FF-E8F0-EFEB4D3FAA8A}"/>
              </a:ext>
            </a:extLst>
          </p:cNvPr>
          <p:cNvSpPr/>
          <p:nvPr/>
        </p:nvSpPr>
        <p:spPr>
          <a:xfrm>
            <a:off x="5922236" y="303233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4138F71-D395-B225-B0E6-0A46EB19BEA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469450" y="3207522"/>
            <a:ext cx="1452786" cy="174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407BEDE5-93A6-96AA-C269-85D3695B5EA0}"/>
              </a:ext>
            </a:extLst>
          </p:cNvPr>
          <p:cNvSpPr/>
          <p:nvPr/>
        </p:nvSpPr>
        <p:spPr>
          <a:xfrm>
            <a:off x="5922236" y="4906710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</a:p>
        </p:txBody>
      </p: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C8E0BC68-A4E9-B5D5-24E9-B2C0A380B36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204531" y="5081899"/>
            <a:ext cx="1717705" cy="6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576A0E4B-EA74-6014-7122-EF52D267FA4D}"/>
              </a:ext>
            </a:extLst>
          </p:cNvPr>
          <p:cNvSpPr/>
          <p:nvPr/>
        </p:nvSpPr>
        <p:spPr>
          <a:xfrm>
            <a:off x="5919389" y="607748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Εφαρμογή</a:t>
            </a:r>
          </a:p>
        </p:txBody>
      </p: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A54F2EBD-8BFD-5E68-D20C-0377798A7141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4469450" y="6252672"/>
            <a:ext cx="1449939" cy="7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AEA287-ABBB-1784-562D-F4CB3343C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0" y="72639"/>
            <a:ext cx="4411734" cy="671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8B4AE5F-3D1F-4614-6B22-472C4740AD15}"/>
              </a:ext>
            </a:extLst>
          </p:cNvPr>
          <p:cNvSpPr/>
          <p:nvPr/>
        </p:nvSpPr>
        <p:spPr>
          <a:xfrm>
            <a:off x="5922236" y="486399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Διδακτικοί στόχοι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34F5E0AB-6929-4235-58BB-5921ADF4EE27}"/>
              </a:ext>
            </a:extLst>
          </p:cNvPr>
          <p:cNvCxnSpPr>
            <a:stCxn id="6" idx="1"/>
          </p:cNvCxnSpPr>
          <p:nvPr/>
        </p:nvCxnSpPr>
        <p:spPr>
          <a:xfrm flipH="1">
            <a:off x="4204531" y="661588"/>
            <a:ext cx="1717705" cy="1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D9BFAAC-1FAD-1EE1-015B-5827B0D65DEC}"/>
              </a:ext>
            </a:extLst>
          </p:cNvPr>
          <p:cNvSpPr/>
          <p:nvPr/>
        </p:nvSpPr>
        <p:spPr>
          <a:xfrm>
            <a:off x="5922236" y="142572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Παρατήρηση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6ED7E51D-AFEC-77ED-3837-E0AF9BAD5E1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204531" y="1600913"/>
            <a:ext cx="1717705" cy="5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5C9BAD8-44C7-DA21-7AB1-06F7B59281DB}"/>
              </a:ext>
            </a:extLst>
          </p:cNvPr>
          <p:cNvSpPr/>
          <p:nvPr/>
        </p:nvSpPr>
        <p:spPr>
          <a:xfrm>
            <a:off x="5922236" y="399017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Ερωτήματα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DC215EA3-AAF7-4D29-36F5-12DA87DFF60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405247" y="4165362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6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361267" y="287866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8A12F68-DE41-4D16-A5CB-34382C3A6493}"/>
              </a:ext>
            </a:extLst>
          </p:cNvPr>
          <p:cNvSpPr/>
          <p:nvPr/>
        </p:nvSpPr>
        <p:spPr>
          <a:xfrm>
            <a:off x="296333" y="3389780"/>
            <a:ext cx="611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Γενική και ειδική διδακτική του γνωστικού αντικειμένου (Α1).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17721-BE9E-43EF-A473-D5CB26ACA0F2}"/>
              </a:ext>
            </a:extLst>
          </p:cNvPr>
          <p:cNvSpPr txBox="1"/>
          <p:nvPr/>
        </p:nvSpPr>
        <p:spPr>
          <a:xfrm>
            <a:off x="296333" y="2813310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Σύμβουλος Εκπαίδευσης ειδικότητας: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E985BF6-34BF-4669-BC88-D69BA3FCB23A}"/>
              </a:ext>
            </a:extLst>
          </p:cNvPr>
          <p:cNvSpPr/>
          <p:nvPr/>
        </p:nvSpPr>
        <p:spPr>
          <a:xfrm>
            <a:off x="296333" y="860130"/>
            <a:ext cx="8373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Α1) γενική και ειδική διδακτική του γνωστικού αντικειμένου </a:t>
            </a:r>
          </a:p>
          <a:p>
            <a:r>
              <a:rPr lang="el-GR" dirty="0"/>
              <a:t>Α2) παιδαγωγικό κλίμα και διαχείριση της τάξης </a:t>
            </a:r>
          </a:p>
          <a:p>
            <a:endParaRPr lang="el-GR" dirty="0"/>
          </a:p>
          <a:p>
            <a:r>
              <a:rPr lang="el-GR" dirty="0"/>
              <a:t>Β) υπηρεσιακή συνέπεια και επάρκεια του εκπαιδευτικού.</a:t>
            </a:r>
          </a:p>
        </p:txBody>
      </p:sp>
    </p:spTree>
    <p:extLst>
      <p:ext uri="{BB962C8B-B14F-4D97-AF65-F5344CB8AC3E}">
        <p14:creationId xmlns:p14="http://schemas.microsoft.com/office/powerpoint/2010/main" val="3379150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0B3D9A-5D12-CF39-7BE4-0549A4997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0" y="102636"/>
            <a:ext cx="4228797" cy="665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03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BCA4624-301C-A882-8793-6744EE9B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89067"/>
            <a:ext cx="4404051" cy="6625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071F3D3-A38C-562B-E923-ED8EB48C9ED4}"/>
              </a:ext>
            </a:extLst>
          </p:cNvPr>
          <p:cNvSpPr/>
          <p:nvPr/>
        </p:nvSpPr>
        <p:spPr>
          <a:xfrm>
            <a:off x="5584520" y="2145171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9AE5EAAC-E64A-5E56-4967-181E952BA7A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067531" y="2320360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8ADDBDB-08D4-AD83-C873-09F4F1689E8B}"/>
              </a:ext>
            </a:extLst>
          </p:cNvPr>
          <p:cNvSpPr/>
          <p:nvPr/>
        </p:nvSpPr>
        <p:spPr>
          <a:xfrm>
            <a:off x="5659165" y="290343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Συμπέρασμα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31C094EC-44E6-E485-4390-7693F2CA6BF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310743" y="3056547"/>
            <a:ext cx="1348422" cy="2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37AF84D-715A-C5B1-AC7F-6DD9156E8E36}"/>
              </a:ext>
            </a:extLst>
          </p:cNvPr>
          <p:cNvSpPr/>
          <p:nvPr/>
        </p:nvSpPr>
        <p:spPr>
          <a:xfrm>
            <a:off x="5659165" y="4945528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Εφαρμογή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042E077F-ED40-858A-71DC-2AD2BFAF461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412765" y="5120717"/>
            <a:ext cx="1246400" cy="77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82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2A0A35-D1C5-017C-0E80-163F8F087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6" y="100498"/>
            <a:ext cx="4288434" cy="6657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EFBFDB-E6E4-914D-BD2E-15E03382BE0B}"/>
              </a:ext>
            </a:extLst>
          </p:cNvPr>
          <p:cNvSpPr/>
          <p:nvPr/>
        </p:nvSpPr>
        <p:spPr>
          <a:xfrm>
            <a:off x="5922236" y="837488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Διδακτικοί στόχοι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637444AD-C179-795E-3D0A-8CFDF421062A}"/>
              </a:ext>
            </a:extLst>
          </p:cNvPr>
          <p:cNvCxnSpPr>
            <a:stCxn id="5" idx="1"/>
          </p:cNvCxnSpPr>
          <p:nvPr/>
        </p:nvCxnSpPr>
        <p:spPr>
          <a:xfrm flipH="1">
            <a:off x="4204531" y="1012677"/>
            <a:ext cx="1717705" cy="1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6E40996-DE2D-9084-7859-7461FFEB058F}"/>
              </a:ext>
            </a:extLst>
          </p:cNvPr>
          <p:cNvSpPr/>
          <p:nvPr/>
        </p:nvSpPr>
        <p:spPr>
          <a:xfrm>
            <a:off x="5922236" y="1425724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Παρατήρηση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3E5A1F03-9A66-9236-EB71-C9B506C58AD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204531" y="1600913"/>
            <a:ext cx="1717705" cy="55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3DED238-3CB6-4BEA-2006-9F96671BFA33}"/>
              </a:ext>
            </a:extLst>
          </p:cNvPr>
          <p:cNvSpPr/>
          <p:nvPr/>
        </p:nvSpPr>
        <p:spPr>
          <a:xfrm>
            <a:off x="5913692" y="2963255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Ερωτήματα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4E1613A9-E544-B96F-AC9C-98081070EF5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396703" y="3138444"/>
            <a:ext cx="1516989" cy="6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C035B8F-5195-D0FF-E8F0-EFEB4D3FAA8A}"/>
              </a:ext>
            </a:extLst>
          </p:cNvPr>
          <p:cNvSpPr/>
          <p:nvPr/>
        </p:nvSpPr>
        <p:spPr>
          <a:xfrm>
            <a:off x="5899449" y="473152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4138F71-D395-B225-B0E6-0A46EB19BEA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446663" y="4906712"/>
            <a:ext cx="1452786" cy="174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1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970CC9-B743-30DD-0910-15B68F8E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" y="128067"/>
            <a:ext cx="4322315" cy="659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0C035B8F-5195-D0FF-E8F0-EFEB4D3FAA8A}"/>
              </a:ext>
            </a:extLst>
          </p:cNvPr>
          <p:cNvSpPr/>
          <p:nvPr/>
        </p:nvSpPr>
        <p:spPr>
          <a:xfrm>
            <a:off x="5560466" y="2940377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4138F71-D395-B225-B0E6-0A46EB19BEA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380370" y="3115566"/>
            <a:ext cx="1180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EFA3764-AC09-663A-B9DB-73EDD6647FD9}"/>
              </a:ext>
            </a:extLst>
          </p:cNvPr>
          <p:cNvSpPr/>
          <p:nvPr/>
        </p:nvSpPr>
        <p:spPr>
          <a:xfrm>
            <a:off x="9273739" y="2394246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970B54E2-0A93-8FA5-E8DE-31AD5EA770B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999432" y="846034"/>
            <a:ext cx="5274307" cy="172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65D9176D-15B6-DAAB-FD18-23CD16A331D7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854153" y="1598064"/>
            <a:ext cx="5419586" cy="971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F12E8D49-FC6C-AAE6-ED20-A242BA56146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54153" y="2569435"/>
            <a:ext cx="5419586" cy="37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C7B47FC6-2A00-FB8B-7AC4-99512A139F9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54153" y="2569435"/>
            <a:ext cx="5419586" cy="324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1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58DA0C-01DF-0C45-D8AF-AEAAFDB16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2" y="117504"/>
            <a:ext cx="4713247" cy="662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C166C42-6DD5-F66A-9B7D-4E7BDC7B44B7}"/>
              </a:ext>
            </a:extLst>
          </p:cNvPr>
          <p:cNvSpPr/>
          <p:nvPr/>
        </p:nvSpPr>
        <p:spPr>
          <a:xfrm>
            <a:off x="6850881" y="1410680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Πειραματισμός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83CB667C-F0A2-E75E-9311-8C147B51FEB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520725" y="1585869"/>
            <a:ext cx="2330156" cy="30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7408664-9FC2-CF98-E6FD-60D895461332}"/>
              </a:ext>
            </a:extLst>
          </p:cNvPr>
          <p:cNvSpPr/>
          <p:nvPr/>
        </p:nvSpPr>
        <p:spPr>
          <a:xfrm>
            <a:off x="6850881" y="2522433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D25C7C77-FF48-8089-FA5A-EC8BD9A7D81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520725" y="2697622"/>
            <a:ext cx="2330156" cy="73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D9A13E6-E08F-6192-8958-8DDA686C0ABA}"/>
              </a:ext>
            </a:extLst>
          </p:cNvPr>
          <p:cNvSpPr/>
          <p:nvPr/>
        </p:nvSpPr>
        <p:spPr>
          <a:xfrm>
            <a:off x="6850881" y="5187296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Σύνοψη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BBC1F715-8E84-D0AC-1084-B4FC8FB99B0A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777099" y="5272131"/>
            <a:ext cx="2073782" cy="9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0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DF3477F-C8BD-370A-65D1-F901F6FB4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" y="76599"/>
            <a:ext cx="4232505" cy="670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D9A13E6-E08F-6192-8958-8DDA686C0ABA}"/>
              </a:ext>
            </a:extLst>
          </p:cNvPr>
          <p:cNvSpPr/>
          <p:nvPr/>
        </p:nvSpPr>
        <p:spPr>
          <a:xfrm>
            <a:off x="6665978" y="2401367"/>
            <a:ext cx="2221906" cy="35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Εφαρμογή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BBC1F715-8E84-D0AC-1084-B4FC8FB99B0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136164" y="2576556"/>
            <a:ext cx="2529814" cy="17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40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38D854-5EC4-3838-58B7-8B46A5A27C91}"/>
              </a:ext>
            </a:extLst>
          </p:cNvPr>
          <p:cNvSpPr/>
          <p:nvPr/>
        </p:nvSpPr>
        <p:spPr>
          <a:xfrm>
            <a:off x="2477407" y="2379506"/>
            <a:ext cx="70319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Οργάνωση διδασκαλιών</a:t>
            </a:r>
          </a:p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Επικοινωνία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535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23200-F263-944A-CD3D-45D45E449AB6}"/>
              </a:ext>
            </a:extLst>
          </p:cNvPr>
          <p:cNvSpPr txBox="1"/>
          <p:nvPr/>
        </p:nvSpPr>
        <p:spPr>
          <a:xfrm>
            <a:off x="183838" y="85458"/>
            <a:ext cx="149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Google Forms</a:t>
            </a:r>
            <a:endParaRPr lang="el-GR" b="1" dirty="0"/>
          </a:p>
        </p:txBody>
      </p:sp>
      <p:sp>
        <p:nvSpPr>
          <p:cNvPr id="3" name="Κουμπί ενέργειας: Μετάβαση προς τα εμπρός ή Επόμενο 2">
            <a:hlinkClick r:id="rId2" highlightClick="1"/>
            <a:extLst>
              <a:ext uri="{FF2B5EF4-FFF2-40B4-BE49-F238E27FC236}">
                <a16:creationId xmlns:a16="http://schemas.microsoft.com/office/drawing/2014/main" id="{FD6B7F16-AD8F-A041-5C2A-B51C63DB1EFB}"/>
              </a:ext>
            </a:extLst>
          </p:cNvPr>
          <p:cNvSpPr/>
          <p:nvPr/>
        </p:nvSpPr>
        <p:spPr>
          <a:xfrm>
            <a:off x="468287" y="454790"/>
            <a:ext cx="834349" cy="505249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A861F51-045E-FC98-395D-4A3753C77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6" y="-1"/>
            <a:ext cx="4786634" cy="6858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F91EA79-7D00-A76A-F203-2203D9C6F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18" y="-1"/>
            <a:ext cx="4759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1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F40BEA-3679-485D-A71E-AE21148EEC94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0C7E17-CC9A-4627-93A7-91BCC7D82ADE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63BC05-4B71-4AFD-BDEC-E5D78C6EC2A3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69799-5641-4DB5-AD32-1147EDFF0268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60FE5D-93E1-452A-81FB-20D7B3FCC8EC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00369E-DCDF-4FFF-A202-5E88E038DB03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54E64F-4EEF-4372-B7BE-5B4A4CC286EE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B238D-8EA0-4129-AB54-E943C274B57D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25864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CB34C-34EF-43B2-84C8-2BBC7A5900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9F7DF-8207-4DB0-9DCA-B32BC004C2ED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5BE93-87A3-44DC-B66A-646627F01C69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D6E9A-1BB0-4252-8D98-CD7F79D4FCB0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90E260-4952-4681-A397-12EAB249BA60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26F3E-7D26-4942-93E4-6D982F33A412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91DD9-6E6E-4945-A14D-85E099453221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D8084-C5A8-4A44-8E4A-9EE845FABA62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216D9-A88B-AF51-CD1F-291F8E5FBD0E}"/>
              </a:ext>
            </a:extLst>
          </p:cNvPr>
          <p:cNvSpPr txBox="1"/>
          <p:nvPr/>
        </p:nvSpPr>
        <p:spPr>
          <a:xfrm>
            <a:off x="7832419" y="816241"/>
            <a:ext cx="380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https://www.minedu.gov.gr/axiologisi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061565D-620A-1A7A-02A2-FD5593376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71" y="1195924"/>
            <a:ext cx="5554496" cy="53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7A686939-FA73-4FF3-8EA7-F2792164A889}"/>
              </a:ext>
            </a:extLst>
          </p:cNvPr>
          <p:cNvSpPr/>
          <p:nvPr/>
        </p:nvSpPr>
        <p:spPr>
          <a:xfrm>
            <a:off x="7609477" y="766956"/>
            <a:ext cx="41825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Καταχωρίζει</a:t>
            </a:r>
            <a:r>
              <a:rPr lang="el-GR" b="1" dirty="0"/>
              <a:t>:</a:t>
            </a:r>
            <a:r>
              <a:rPr lang="el-GR" dirty="0"/>
              <a:t> </a:t>
            </a:r>
          </a:p>
          <a:p>
            <a:r>
              <a:rPr lang="el-GR" dirty="0"/>
              <a:t>Έκθεση </a:t>
            </a:r>
            <a:r>
              <a:rPr lang="el-GR" dirty="0" err="1"/>
              <a:t>αυτοαξιολόγησης</a:t>
            </a:r>
            <a:r>
              <a:rPr lang="el-GR" dirty="0"/>
              <a:t> σχετικά με το παιδαγωγικό ή διδακτικό έργο του.</a:t>
            </a:r>
          </a:p>
          <a:p>
            <a:endParaRPr lang="el-GR" dirty="0"/>
          </a:p>
          <a:p>
            <a:r>
              <a:rPr lang="el-GR" dirty="0"/>
              <a:t>Η έκθεση </a:t>
            </a:r>
            <a:r>
              <a:rPr lang="el-GR" dirty="0" err="1"/>
              <a:t>αυτοαξιολόγησης</a:t>
            </a:r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</a:rPr>
              <a:t>δύναται</a:t>
            </a:r>
            <a:r>
              <a:rPr lang="el-GR" dirty="0"/>
              <a:t> να </a:t>
            </a:r>
            <a:r>
              <a:rPr lang="el-GR" dirty="0" err="1"/>
              <a:t>επικαιροποιηθεί</a:t>
            </a:r>
            <a:r>
              <a:rPr lang="el-GR" dirty="0"/>
              <a:t> ή συμπληρωθεί με την έγγραφη έκθεση παρατηρήσεων, ακόμη και αν δεν διαφωνεί με την αξιολογική κρίση του </a:t>
            </a:r>
            <a:r>
              <a:rPr lang="el-GR" dirty="0" err="1"/>
              <a:t>αξιολογητή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CB34C-34EF-43B2-84C8-2BBC7A5900B6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9F7DF-8207-4DB0-9DCA-B32BC004C2ED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5BE93-87A3-44DC-B66A-646627F01C69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D6E9A-1BB0-4252-8D98-CD7F79D4FCB0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90E260-4952-4681-A397-12EAB249BA60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26F3E-7D26-4942-93E4-6D982F33A412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91DD9-6E6E-4945-A14D-85E099453221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D8084-C5A8-4A44-8E4A-9EE845FABA62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216D9-A88B-AF51-CD1F-291F8E5FBD0E}"/>
              </a:ext>
            </a:extLst>
          </p:cNvPr>
          <p:cNvSpPr txBox="1"/>
          <p:nvPr/>
        </p:nvSpPr>
        <p:spPr>
          <a:xfrm>
            <a:off x="7798236" y="3436145"/>
            <a:ext cx="380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https://www.minedu.gov.gr/axiologisi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80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7A686939-FA73-4FF3-8EA7-F2792164A889}"/>
              </a:ext>
            </a:extLst>
          </p:cNvPr>
          <p:cNvSpPr/>
          <p:nvPr/>
        </p:nvSpPr>
        <p:spPr>
          <a:xfrm>
            <a:off x="7660357" y="1140869"/>
            <a:ext cx="41825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Δύναται: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επιμορφωτική εμπειρία ως </a:t>
            </a:r>
            <a:r>
              <a:rPr lang="el-GR" dirty="0" err="1"/>
              <a:t>επιμορφωτή</a:t>
            </a:r>
            <a:r>
              <a:rPr lang="el-GR" dirty="0"/>
              <a:t> και </a:t>
            </a:r>
            <a:r>
              <a:rPr lang="el-GR" dirty="0" err="1"/>
              <a:t>επιμορφούμενου</a:t>
            </a:r>
            <a:r>
              <a:rPr lang="el-G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σχετικό με την παιδαγωγική και τη διδακτική συγγραφικό έργο του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διδακτικό έργο του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τη συμμετοχή του σε ευρωπαϊκά και ερευνητικά προγράμματα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καθώς και κάθε είδους δράσεις που συμβάλλουν στην ποιοτική αναβάθμιση του ρόλου του στην εκπαιδευτική και διδακτική διαδικασία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FE9F9-B071-4CAA-AA88-81C1495D7117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79850D-7149-48F6-B714-20357DA3D589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6FC20C-9DAC-47CA-91EF-F543947F3CFB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Ανάρτηση από τον εκπαιδευτικό στην πλατφόρμα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77BC6-2C40-47D3-8EBD-0251FB7455C0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9D148-AA94-40B2-81A3-4E544BF44F9D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72D5D9-ED83-4657-8883-57EF26F6B816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521E7-1856-44B2-A16B-9F237642BD94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CA8C28-16B9-47AF-BB38-72C1AB9B8A28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31108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B58A142-8C8E-4AC5-AD1F-1C569045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42" y="667326"/>
            <a:ext cx="4353748" cy="5072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1DDE3D-003D-49DE-BB06-41A8B1CB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714" y="938466"/>
            <a:ext cx="3478106" cy="4800193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E3394CE-DD20-477B-8473-596C9BDAD0FE}"/>
              </a:ext>
            </a:extLst>
          </p:cNvPr>
          <p:cNvSpPr/>
          <p:nvPr/>
        </p:nvSpPr>
        <p:spPr>
          <a:xfrm>
            <a:off x="7848600" y="6102290"/>
            <a:ext cx="387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εκπαιδευτικός έχει τη δυνατότητα να προτείνει μαθήματα και τάξεις.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16B41-8266-4A6B-8ECD-EFD946B72A1C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26F68-93A3-4D8A-A723-D61F093DCF7E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Πρακτικό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6F693-A1E4-42B8-96FF-98466CC875B3}"/>
              </a:ext>
            </a:extLst>
          </p:cNvPr>
          <p:cNvSpPr txBox="1"/>
          <p:nvPr/>
        </p:nvSpPr>
        <p:spPr>
          <a:xfrm>
            <a:off x="267231" y="1984769"/>
            <a:ext cx="474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5D127F-A6D7-4B35-BB26-94EA8AD1FED6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E5E81F-112A-47AD-9EBC-50FB88E76F27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A0B594-F932-4FF2-83E8-59F690B04B01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474D4D-425F-4B6C-932E-AD5024E41E31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E242F-1610-450C-A99E-2CF861B1ACDE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369304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F933D66-95B2-427C-BAEF-CDB09464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863" y="755710"/>
            <a:ext cx="3343624" cy="4582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B1A312-F571-44F9-B455-F3DDF3AB0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019" y="678878"/>
            <a:ext cx="3722262" cy="4910071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882822D-6BDF-4BA7-B425-BDF8431AA662}"/>
              </a:ext>
            </a:extLst>
          </p:cNvPr>
          <p:cNvSpPr/>
          <p:nvPr/>
        </p:nvSpPr>
        <p:spPr>
          <a:xfrm>
            <a:off x="7848600" y="6102290"/>
            <a:ext cx="387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εκπαιδευτικός έχει τη δυνατότητα να προτείνει μαθήματα και τάξεις.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25238-0A18-4510-AF53-89812C477467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EEC75-676E-4946-9DE8-ECC88AF0FE17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Πρακτικό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8ADB6-51F9-4A17-9AFC-7E1213980184}"/>
              </a:ext>
            </a:extLst>
          </p:cNvPr>
          <p:cNvSpPr txBox="1"/>
          <p:nvPr/>
        </p:nvSpPr>
        <p:spPr>
          <a:xfrm>
            <a:off x="267231" y="1984769"/>
            <a:ext cx="41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2DB053-3735-401F-A3A2-50E966D9455C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CF952-4A52-4829-A7FA-80A5EF7CE5E4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81F2C0-7695-49C5-91D0-8AF8E247C3B0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F17A5D-1AB9-4904-BEDD-5C72F199EAE7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F3C01-1661-439E-9602-C8B71E6F1705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311884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CD468FC-9ECD-4874-AD9A-EDDAB5F4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067" y="755710"/>
            <a:ext cx="4623685" cy="5915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77EFE-C844-4795-A7D2-821C621D67CB}"/>
              </a:ext>
            </a:extLst>
          </p:cNvPr>
          <p:cNvSpPr txBox="1"/>
          <p:nvPr/>
        </p:nvSpPr>
        <p:spPr>
          <a:xfrm>
            <a:off x="3556001" y="355600"/>
            <a:ext cx="452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Συνάντηση και διαδικασίες αξιολόγησης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462016D-A034-467C-BCDE-BE100169168F}"/>
              </a:ext>
            </a:extLst>
          </p:cNvPr>
          <p:cNvSpPr/>
          <p:nvPr/>
        </p:nvSpPr>
        <p:spPr>
          <a:xfrm>
            <a:off x="7848600" y="6102290"/>
            <a:ext cx="387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εκπαιδευτικός έχει τη δυνατότητα να προτείνει μαθήματα και τάξεις.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E1B47B-6830-4F7D-8152-769CA26A09F7}"/>
              </a:ext>
            </a:extLst>
          </p:cNvPr>
          <p:cNvSpPr txBox="1"/>
          <p:nvPr/>
        </p:nvSpPr>
        <p:spPr>
          <a:xfrm>
            <a:off x="267231" y="1384080"/>
            <a:ext cx="29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Προκαταρκτική Συνάντηση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05DF-D3C8-4ACA-8EF7-D72EA2F4CA86}"/>
              </a:ext>
            </a:extLst>
          </p:cNvPr>
          <p:cNvSpPr txBox="1"/>
          <p:nvPr/>
        </p:nvSpPr>
        <p:spPr>
          <a:xfrm>
            <a:off x="267231" y="2690844"/>
            <a:ext cx="13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Πρακτικό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A60AB8-762B-48E6-A98D-DC1DB9F0602D}"/>
              </a:ext>
            </a:extLst>
          </p:cNvPr>
          <p:cNvSpPr txBox="1"/>
          <p:nvPr/>
        </p:nvSpPr>
        <p:spPr>
          <a:xfrm>
            <a:off x="267231" y="1984769"/>
            <a:ext cx="51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εκπαιδευτικό στην πλατφόρμα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51FE53-5E90-4876-B1A1-33D63AA5A99E}"/>
              </a:ext>
            </a:extLst>
          </p:cNvPr>
          <p:cNvSpPr txBox="1"/>
          <p:nvPr/>
        </p:nvSpPr>
        <p:spPr>
          <a:xfrm>
            <a:off x="267231" y="3330096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574134-6D48-4A26-B70C-F65188DB3722}"/>
              </a:ext>
            </a:extLst>
          </p:cNvPr>
          <p:cNvSpPr txBox="1"/>
          <p:nvPr/>
        </p:nvSpPr>
        <p:spPr>
          <a:xfrm>
            <a:off x="267230" y="5467697"/>
            <a:ext cx="709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Ανάρτηση από τον Σύμβουλο Εκπαίδευσης </a:t>
            </a:r>
          </a:p>
          <a:p>
            <a:r>
              <a:rPr lang="el-GR" dirty="0"/>
              <a:t>Πρακτικού Παρακολουθήσεων, Εκθέσεων και της τελικής Έκθεσης Αξιολόγησης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D5405A-E333-4880-9B4D-40C176A25250}"/>
              </a:ext>
            </a:extLst>
          </p:cNvPr>
          <p:cNvSpPr txBox="1"/>
          <p:nvPr/>
        </p:nvSpPr>
        <p:spPr>
          <a:xfrm>
            <a:off x="794266" y="3620811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1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302878-7B52-4423-B314-E95ACE08E545}"/>
              </a:ext>
            </a:extLst>
          </p:cNvPr>
          <p:cNvSpPr txBox="1"/>
          <p:nvPr/>
        </p:nvSpPr>
        <p:spPr>
          <a:xfrm>
            <a:off x="794266" y="4735444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Έκθεση Παρατηρήσεων 2</a:t>
            </a:r>
            <a:r>
              <a:rPr lang="el-GR" baseline="30000" dirty="0"/>
              <a:t>ης </a:t>
            </a:r>
            <a:r>
              <a:rPr lang="el-GR" dirty="0"/>
              <a:t>διδασκαλίας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E7563-516D-446D-813C-1C7C6EA73517}"/>
              </a:ext>
            </a:extLst>
          </p:cNvPr>
          <p:cNvSpPr txBox="1"/>
          <p:nvPr/>
        </p:nvSpPr>
        <p:spPr>
          <a:xfrm>
            <a:off x="267231" y="4372523"/>
            <a:ext cx="35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2</a:t>
            </a:r>
            <a:r>
              <a:rPr lang="el-GR" baseline="30000" dirty="0"/>
              <a:t>η</a:t>
            </a:r>
            <a:r>
              <a:rPr lang="el-GR" dirty="0"/>
              <a:t> παρακολούθηση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177590589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807</Words>
  <Application>Microsoft Office PowerPoint</Application>
  <PresentationFormat>Ευρεία οθόνη</PresentationFormat>
  <Paragraphs>167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Nikos Papadimitropoulos</cp:lastModifiedBy>
  <cp:revision>31</cp:revision>
  <dcterms:created xsi:type="dcterms:W3CDTF">2023-11-07T08:15:08Z</dcterms:created>
  <dcterms:modified xsi:type="dcterms:W3CDTF">2023-11-09T08:28:53Z</dcterms:modified>
</cp:coreProperties>
</file>