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7" r:id="rId4"/>
    <p:sldId id="258" r:id="rId5"/>
    <p:sldId id="277" r:id="rId6"/>
    <p:sldId id="259" r:id="rId7"/>
    <p:sldId id="260" r:id="rId8"/>
    <p:sldId id="261" r:id="rId9"/>
    <p:sldId id="262" r:id="rId10"/>
    <p:sldId id="266" r:id="rId11"/>
    <p:sldId id="267" r:id="rId12"/>
    <p:sldId id="268" r:id="rId13"/>
    <p:sldId id="269" r:id="rId14"/>
    <p:sldId id="264" r:id="rId15"/>
    <p:sldId id="265" r:id="rId16"/>
    <p:sldId id="270" r:id="rId17"/>
    <p:sldId id="282" r:id="rId18"/>
    <p:sldId id="271" r:id="rId19"/>
    <p:sldId id="279" r:id="rId20"/>
    <p:sldId id="280" r:id="rId21"/>
    <p:sldId id="281" r:id="rId22"/>
    <p:sldId id="272" r:id="rId23"/>
    <p:sldId id="273" r:id="rId24"/>
    <p:sldId id="274" r:id="rId25"/>
    <p:sldId id="275" r:id="rId26"/>
    <p:sldId id="283" r:id="rId27"/>
    <p:sldId id="276" r:id="rId2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F457ED-5594-4463-8C27-8A22D243F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8F5827D-3045-4092-8816-7DA4AE7B5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4120346-FBAB-4386-A4C6-87A042F5C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FD18EEB-999C-485A-99BE-3FF913A3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61F55BD-09AB-435A-AD23-19D39E5EC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7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0A557F-71ED-43C7-B30C-2852F3188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D8AA621-35BB-4EDE-A759-E13E8A30C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94535E5-F48B-42BD-AA82-5D4CFB874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DED238C-27B3-4810-BBD5-A0E417EE0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8E0A651-E041-4814-9EFC-22F5B7CE5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5667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035D4D1-6D0C-4BEF-A3FC-BDBCF7FE5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A9C27EE-C21A-45AB-BCAC-F2FCA50F9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A50BEAB-B30F-48D6-83B1-4C4F06F89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D17FE4F-F4E7-4262-8B33-B803B6206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ADA6FE1-5CF0-4EA1-81EC-14D7F0D75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844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27DE461-EE7F-40E4-BC13-3D66E71B4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78CB9AA-016F-4F13-A334-31A496286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7F6740-9FF0-49F1-B1E6-E73759BB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25944C8-82DB-48C3-AD88-6CC3383D6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A1BFA5-D54F-434B-BAB5-A6513417B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81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580CAC-3180-4A55-B5B7-E5B75E767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11E92D0-F5A2-41F1-A277-D416FB803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673AEA2-177D-41BE-A7DB-20FC272D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2F6BCF8-7488-4A57-8583-5D9B4D0AD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6723CE3-F5A7-4196-BA17-75A7511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157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8631FA-6D39-4788-89FA-3FD5780B4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E7705BF-12EA-416D-8E60-721D65F8AD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318A7E4-BC7D-4328-AE23-82E3E0395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E8EF0E8-07FF-40FB-8244-54C280CCE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5123A20-7575-47FB-89CF-425E4E1E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529FD93-BB06-4E32-9C9E-2E36BB4C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833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60D15A-66F5-4E3C-B54B-0D0F8B212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6CC2E74-3578-4BBF-8FC1-EDA91D53F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5BC0AC7-F919-4478-BAE9-E6A5633D3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B50D531-498F-4475-8557-5C0F4EEE7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1DC06DF-044C-43E9-93E4-EE97AE575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E9FBCB8-EF26-4927-9AEC-4DF587482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BEC186C-F1FF-4FF5-9D06-372CF12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444971C-D8CC-4E50-BB89-98D6F8B8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590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BDA00F-3554-4D6F-BAB0-B0AC5562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D6DB150-8AEB-4AEA-98BE-45D042E4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6E9CE8-3C2D-41D0-8826-DC0A4518C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284ECE6-9084-47CB-BEDA-CFA624EB2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093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434C843-2AB6-49E5-BC1E-957440EEB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9F7ABA7-C7BD-417C-89DD-5D01F902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CBE6277-BF3D-4AEF-8134-0CB72C917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682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2F23CE-EA1F-433C-B89B-1C43F681F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21C070-0A6E-4317-8FF4-0050F693E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72DDEC8-11CA-4A00-8EFE-86BA5CA47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EF85F8D-91F8-4A83-B40C-4E737659A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D99D4DB-34C0-430C-AF6F-D382D00C7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C543DB3-3761-4277-ABEF-C213AB9F0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277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AAF345-7A28-4940-ACF3-54E8A9432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1E256B46-A2F8-4E75-86D0-BBED57685C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B59FA12-3AEF-422F-8978-58F92B15FB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AD889A6-BBAD-4152-9443-F41AFB1E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9ADCCF4-8361-464A-9B78-6A4D1EBAA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D1F1A5E-D1D5-43F0-B426-09C9703C3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704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11C49BB5-17A5-4EE5-ABD4-308F249A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1E33E1E-680B-42F3-A92C-AE85FCBD0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68E31E4-5785-4633-8C3F-15A616B8B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19D71-8DF6-4A76-A648-00D7EBE1322E}" type="datetimeFigureOut">
              <a:rPr lang="el-GR" smtClean="0"/>
              <a:t>9/11/2023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7831F1E-047C-49EF-B004-D7E3C3A9D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1D1BDA1-EEBB-4387-A68A-D5AA372C2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151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isikesepistimes.gr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docs.google.com/forms/d/e/1FAIpQLSfhrR0xLJz7mYhwJ3hHvXUBk3eVOMPymAYkEP3XsWwWoxTvKw/viewfor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minedu.gov.gr/axiologisi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edu.gov.gr/axiologisi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1819B14-AB2E-071A-D80F-EC156F096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44" y="162370"/>
            <a:ext cx="5896256" cy="343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16F40FC5-82C2-B51A-38C7-5A3F4414B3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44" y="3591370"/>
            <a:ext cx="5896256" cy="30074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D6802A-22BB-0C76-BAFD-68A706BE4460}"/>
              </a:ext>
            </a:extLst>
          </p:cNvPr>
          <p:cNvSpPr txBox="1"/>
          <p:nvPr/>
        </p:nvSpPr>
        <p:spPr>
          <a:xfrm>
            <a:off x="1783935" y="956197"/>
            <a:ext cx="29504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https://fisikesepistimes.gr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5849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6211D36C-7E61-400C-A277-057E6ADB8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260" y="-30157"/>
            <a:ext cx="5307740" cy="69608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l-GR" baseline="30000" dirty="0">
                <a:solidFill>
                  <a:schemeClr val="accent6">
                    <a:lumMod val="50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231529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8DF83BB-521D-41DA-8E5C-C4F1BBB30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933" y="347540"/>
            <a:ext cx="5698067" cy="66439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l-GR" baseline="30000" dirty="0">
                <a:solidFill>
                  <a:schemeClr val="accent6">
                    <a:lumMod val="50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841625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Ανάρτηση από τον Σύμβουλο Εκπαίδευσης </a:t>
            </a:r>
          </a:p>
          <a:p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74326AD2-B53E-45D4-9CC2-052A702BA1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7596" y="394339"/>
            <a:ext cx="5614404" cy="611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20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grpSp>
        <p:nvGrpSpPr>
          <p:cNvPr id="14" name="Ομάδα 13">
            <a:extLst>
              <a:ext uri="{FF2B5EF4-FFF2-40B4-BE49-F238E27FC236}">
                <a16:creationId xmlns:a16="http://schemas.microsoft.com/office/drawing/2014/main" id="{AD2C5EDF-209C-42E9-9D2B-EB6D3FEC9DE3}"/>
              </a:ext>
            </a:extLst>
          </p:cNvPr>
          <p:cNvGrpSpPr/>
          <p:nvPr/>
        </p:nvGrpSpPr>
        <p:grpSpPr>
          <a:xfrm>
            <a:off x="6675438" y="334712"/>
            <a:ext cx="5516562" cy="5450927"/>
            <a:chOff x="0" y="0"/>
            <a:chExt cx="8696325" cy="7810500"/>
          </a:xfrm>
        </p:grpSpPr>
        <p:pic>
          <p:nvPicPr>
            <p:cNvPr id="15" name="Εικόνα 14">
              <a:extLst>
                <a:ext uri="{FF2B5EF4-FFF2-40B4-BE49-F238E27FC236}">
                  <a16:creationId xmlns:a16="http://schemas.microsoft.com/office/drawing/2014/main" id="{47279F9A-6A02-4846-B4B1-2D403E3D6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658727" cy="7772400"/>
            </a:xfrm>
            <a:prstGeom prst="rect">
              <a:avLst/>
            </a:prstGeom>
          </p:spPr>
        </p:pic>
        <p:sp>
          <p:nvSpPr>
            <p:cNvPr id="16" name="Ορθογώνιο 15">
              <a:extLst>
                <a:ext uri="{FF2B5EF4-FFF2-40B4-BE49-F238E27FC236}">
                  <a16:creationId xmlns:a16="http://schemas.microsoft.com/office/drawing/2014/main" id="{019A5B9C-6ED5-475E-BBC5-FB7BDF212E1C}"/>
                </a:ext>
              </a:extLst>
            </p:cNvPr>
            <p:cNvSpPr/>
            <p:nvPr/>
          </p:nvSpPr>
          <p:spPr>
            <a:xfrm>
              <a:off x="7124701" y="76200"/>
              <a:ext cx="1276350" cy="13144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 dirty="0"/>
            </a:p>
          </p:txBody>
        </p:sp>
        <p:sp>
          <p:nvSpPr>
            <p:cNvPr id="17" name="Ορθογώνιο 16">
              <a:extLst>
                <a:ext uri="{FF2B5EF4-FFF2-40B4-BE49-F238E27FC236}">
                  <a16:creationId xmlns:a16="http://schemas.microsoft.com/office/drawing/2014/main" id="{110FB1E3-0C8E-4E7C-9129-364B86702FE7}"/>
                </a:ext>
              </a:extLst>
            </p:cNvPr>
            <p:cNvSpPr/>
            <p:nvPr/>
          </p:nvSpPr>
          <p:spPr>
            <a:xfrm>
              <a:off x="6915151" y="2219325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18" name="Ορθογώνιο 17">
              <a:extLst>
                <a:ext uri="{FF2B5EF4-FFF2-40B4-BE49-F238E27FC236}">
                  <a16:creationId xmlns:a16="http://schemas.microsoft.com/office/drawing/2014/main" id="{731166EC-0E93-4AFF-A342-D2DBF19B12B8}"/>
                </a:ext>
              </a:extLst>
            </p:cNvPr>
            <p:cNvSpPr/>
            <p:nvPr/>
          </p:nvSpPr>
          <p:spPr>
            <a:xfrm>
              <a:off x="3105151" y="1857375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19" name="Ορθογώνιο 18">
              <a:extLst>
                <a:ext uri="{FF2B5EF4-FFF2-40B4-BE49-F238E27FC236}">
                  <a16:creationId xmlns:a16="http://schemas.microsoft.com/office/drawing/2014/main" id="{DF8A8BD6-DF52-4479-8E3A-3A6941784D6F}"/>
                </a:ext>
              </a:extLst>
            </p:cNvPr>
            <p:cNvSpPr/>
            <p:nvPr/>
          </p:nvSpPr>
          <p:spPr>
            <a:xfrm>
              <a:off x="3305175" y="3228975"/>
              <a:ext cx="2838449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20" name="Ορθογώνιο 19">
              <a:extLst>
                <a:ext uri="{FF2B5EF4-FFF2-40B4-BE49-F238E27FC236}">
                  <a16:creationId xmlns:a16="http://schemas.microsoft.com/office/drawing/2014/main" id="{9311132F-44AC-4E5B-855B-F651570F6503}"/>
                </a:ext>
              </a:extLst>
            </p:cNvPr>
            <p:cNvSpPr/>
            <p:nvPr/>
          </p:nvSpPr>
          <p:spPr>
            <a:xfrm>
              <a:off x="6867525" y="5600700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21" name="Ορθογώνιο 20">
              <a:extLst>
                <a:ext uri="{FF2B5EF4-FFF2-40B4-BE49-F238E27FC236}">
                  <a16:creationId xmlns:a16="http://schemas.microsoft.com/office/drawing/2014/main" id="{C0406341-EB0C-42ED-A812-584E160E0EFD}"/>
                </a:ext>
              </a:extLst>
            </p:cNvPr>
            <p:cNvSpPr/>
            <p:nvPr/>
          </p:nvSpPr>
          <p:spPr>
            <a:xfrm>
              <a:off x="3057525" y="6257925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22" name="Ορθογώνιο 21">
              <a:extLst>
                <a:ext uri="{FF2B5EF4-FFF2-40B4-BE49-F238E27FC236}">
                  <a16:creationId xmlns:a16="http://schemas.microsoft.com/office/drawing/2014/main" id="{DD40ABA2-0980-404E-A21A-FBA964AD4CE9}"/>
                </a:ext>
              </a:extLst>
            </p:cNvPr>
            <p:cNvSpPr/>
            <p:nvPr/>
          </p:nvSpPr>
          <p:spPr>
            <a:xfrm>
              <a:off x="3095625" y="7524750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</p:grp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56C2A8C-6AB8-408D-96DE-CF029DCE0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438" y="5853110"/>
            <a:ext cx="3290690" cy="10048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0C37FD-E7D4-D0BC-B13A-B288BFD40E9D}"/>
              </a:ext>
            </a:extLst>
          </p:cNvPr>
          <p:cNvSpPr txBox="1"/>
          <p:nvPr/>
        </p:nvSpPr>
        <p:spPr>
          <a:xfrm>
            <a:off x="6609446" y="5978182"/>
            <a:ext cx="43252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εξαιρετικό, πολύ καλό, ικανοποιητικό, μη ικανοποιητικό</a:t>
            </a:r>
          </a:p>
        </p:txBody>
      </p:sp>
    </p:spTree>
    <p:extLst>
      <p:ext uri="{BB962C8B-B14F-4D97-AF65-F5344CB8AC3E}">
        <p14:creationId xmlns:p14="http://schemas.microsoft.com/office/powerpoint/2010/main" val="1700504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27287B3A-6C57-4CC6-BF6E-06D2709F2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533" y="304289"/>
            <a:ext cx="9787467" cy="65537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09F186-A14F-4C92-A6A3-CD9E54860972}"/>
              </a:ext>
            </a:extLst>
          </p:cNvPr>
          <p:cNvSpPr txBox="1"/>
          <p:nvPr/>
        </p:nvSpPr>
        <p:spPr>
          <a:xfrm>
            <a:off x="0" y="3338562"/>
            <a:ext cx="2882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/2</a:t>
            </a:r>
            <a:r>
              <a:rPr lang="el-GR" b="1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854100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75AFDA3D-EB58-4E03-BD42-291FB932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734" y="400111"/>
            <a:ext cx="9711266" cy="64578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09F186-A14F-4C92-A6A3-CD9E54860972}"/>
              </a:ext>
            </a:extLst>
          </p:cNvPr>
          <p:cNvSpPr txBox="1"/>
          <p:nvPr/>
        </p:nvSpPr>
        <p:spPr>
          <a:xfrm>
            <a:off x="0" y="3338562"/>
            <a:ext cx="2882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/2</a:t>
            </a:r>
            <a:r>
              <a:rPr lang="el-GR" b="1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553290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Συνάντηση και διαδικασίες αξιολόγησης</a:t>
            </a:r>
            <a:r>
              <a:rPr lang="en-US" sz="2000" b="1" dirty="0"/>
              <a:t> 4823/21</a:t>
            </a:r>
            <a:endParaRPr lang="el-GR" sz="20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459D7A-78CA-51E4-DBD8-AAACD585DB1E}"/>
              </a:ext>
            </a:extLst>
          </p:cNvPr>
          <p:cNvSpPr txBox="1"/>
          <p:nvPr/>
        </p:nvSpPr>
        <p:spPr>
          <a:xfrm>
            <a:off x="160175" y="1075782"/>
            <a:ext cx="117270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Στην περίπτωση που το έργο ενός εκπαιδευτικού αξιολογηθεί ως «μη ικανοποιητικό» κατά την αξιολόγησή του σε ένα από τα πεδία Α1, Α2 ή Β, κατά περίπτωση, ο συγκεκριμένος εκπαιδευτικός παρακολουθεί επιμορφωτικό πρόγραμμα, το οποίο εκπονείται από το Ινστιτούτο Εκπαιδευτικής Πολιτικής (</a:t>
            </a:r>
            <a:r>
              <a:rPr lang="el-GR" dirty="0" err="1"/>
              <a:t>Ι.Ε.Π</a:t>
            </a:r>
            <a:r>
              <a:rPr lang="el-GR" dirty="0"/>
              <a:t>.).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AD1B2A-DDA2-8FA7-A2D2-4C1986D2D5AF}"/>
              </a:ext>
            </a:extLst>
          </p:cNvPr>
          <p:cNvSpPr txBox="1"/>
          <p:nvPr/>
        </p:nvSpPr>
        <p:spPr>
          <a:xfrm>
            <a:off x="160175" y="3700279"/>
            <a:ext cx="11727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Στην περίπτωση που το έργο ενός </a:t>
            </a:r>
            <a:r>
              <a:rPr lang="el-GR" b="1" dirty="0"/>
              <a:t>δόκιμου</a:t>
            </a:r>
            <a:r>
              <a:rPr lang="el-GR" dirty="0"/>
              <a:t> εκπαιδευτικού αξιολογηθεί ως «μη ικανοποιητικό», έστω και σε ένα από τα πεδία Α1, Α2 ή Β, δεν μονιμοποιείται αλλά μπορεί να επαναλάβει τη διαδικασία τα αμέσως επόμενα δύο (2) έτη.</a:t>
            </a:r>
          </a:p>
        </p:txBody>
      </p:sp>
    </p:spTree>
    <p:extLst>
      <p:ext uri="{BB962C8B-B14F-4D97-AF65-F5344CB8AC3E}">
        <p14:creationId xmlns:p14="http://schemas.microsoft.com/office/powerpoint/2010/main" val="3218327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846513-FD98-2FDD-EC53-C39A014205B2}"/>
              </a:ext>
            </a:extLst>
          </p:cNvPr>
          <p:cNvSpPr txBox="1"/>
          <p:nvPr/>
        </p:nvSpPr>
        <p:spPr>
          <a:xfrm>
            <a:off x="2526443" y="1390461"/>
            <a:ext cx="6262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Παραδείγματα μαθημάτων – φύλλων εργασίας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409CC1FA-3368-8430-6072-DC29055D0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436" y="2207725"/>
            <a:ext cx="3066271" cy="204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96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D78937BA-80FC-7466-BE43-9ACA88BB1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41" y="82538"/>
            <a:ext cx="4640523" cy="6638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52EFBFDB-E6E4-914D-BD2E-15E03382BE0B}"/>
              </a:ext>
            </a:extLst>
          </p:cNvPr>
          <p:cNvSpPr/>
          <p:nvPr/>
        </p:nvSpPr>
        <p:spPr>
          <a:xfrm>
            <a:off x="5922236" y="837488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Διδακτικοί στόχοι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637444AD-C179-795E-3D0A-8CFDF421062A}"/>
              </a:ext>
            </a:extLst>
          </p:cNvPr>
          <p:cNvCxnSpPr>
            <a:stCxn id="5" idx="1"/>
          </p:cNvCxnSpPr>
          <p:nvPr/>
        </p:nvCxnSpPr>
        <p:spPr>
          <a:xfrm flipH="1">
            <a:off x="4204531" y="1012677"/>
            <a:ext cx="1717705" cy="1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D6E40996-DE2D-9084-7859-7461FFEB058F}"/>
              </a:ext>
            </a:extLst>
          </p:cNvPr>
          <p:cNvSpPr/>
          <p:nvPr/>
        </p:nvSpPr>
        <p:spPr>
          <a:xfrm>
            <a:off x="5922236" y="1425724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Παρατήρηση</a:t>
            </a:r>
          </a:p>
        </p:txBody>
      </p:sp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3E5A1F03-9A66-9236-EB71-C9B506C58AD6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4204531" y="1600913"/>
            <a:ext cx="1717705" cy="55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83DED238-3CB6-4BEA-2006-9F96671BFA33}"/>
              </a:ext>
            </a:extLst>
          </p:cNvPr>
          <p:cNvSpPr/>
          <p:nvPr/>
        </p:nvSpPr>
        <p:spPr>
          <a:xfrm>
            <a:off x="5922236" y="1991172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Ερώτημα</a:t>
            </a:r>
          </a:p>
        </p:txBody>
      </p:sp>
      <p:cxnSp>
        <p:nvCxnSpPr>
          <p:cNvPr id="14" name="Ευθύγραμμο βέλος σύνδεσης 13">
            <a:extLst>
              <a:ext uri="{FF2B5EF4-FFF2-40B4-BE49-F238E27FC236}">
                <a16:creationId xmlns:a16="http://schemas.microsoft.com/office/drawing/2014/main" id="{4E1613A9-E544-B96F-AC9C-98081070EF54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4405247" y="2166361"/>
            <a:ext cx="1516989" cy="65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0C035B8F-5195-D0FF-E8F0-EFEB4D3FAA8A}"/>
              </a:ext>
            </a:extLst>
          </p:cNvPr>
          <p:cNvSpPr/>
          <p:nvPr/>
        </p:nvSpPr>
        <p:spPr>
          <a:xfrm>
            <a:off x="5922236" y="3032333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Πειραματισμός</a:t>
            </a:r>
          </a:p>
        </p:txBody>
      </p:sp>
      <p:cxnSp>
        <p:nvCxnSpPr>
          <p:cNvPr id="18" name="Ευθύγραμμο βέλος σύνδεσης 17">
            <a:extLst>
              <a:ext uri="{FF2B5EF4-FFF2-40B4-BE49-F238E27FC236}">
                <a16:creationId xmlns:a16="http://schemas.microsoft.com/office/drawing/2014/main" id="{64138F71-D395-B225-B0E6-0A46EB19BEAB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4469450" y="3207522"/>
            <a:ext cx="1452786" cy="174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407BEDE5-93A6-96AA-C269-85D3695B5EA0}"/>
              </a:ext>
            </a:extLst>
          </p:cNvPr>
          <p:cNvSpPr/>
          <p:nvPr/>
        </p:nvSpPr>
        <p:spPr>
          <a:xfrm>
            <a:off x="5922236" y="4906710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Συμπεράσματα</a:t>
            </a:r>
          </a:p>
        </p:txBody>
      </p:sp>
      <p:cxnSp>
        <p:nvCxnSpPr>
          <p:cNvPr id="22" name="Ευθύγραμμο βέλος σύνδεσης 21">
            <a:extLst>
              <a:ext uri="{FF2B5EF4-FFF2-40B4-BE49-F238E27FC236}">
                <a16:creationId xmlns:a16="http://schemas.microsoft.com/office/drawing/2014/main" id="{C8E0BC68-A4E9-B5D5-24E9-B2C0A380B365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4204531" y="5081899"/>
            <a:ext cx="1717705" cy="626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576A0E4B-EA74-6014-7122-EF52D267FA4D}"/>
              </a:ext>
            </a:extLst>
          </p:cNvPr>
          <p:cNvSpPr/>
          <p:nvPr/>
        </p:nvSpPr>
        <p:spPr>
          <a:xfrm>
            <a:off x="5919389" y="6077483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Εφαρμογή</a:t>
            </a:r>
          </a:p>
        </p:txBody>
      </p:sp>
      <p:cxnSp>
        <p:nvCxnSpPr>
          <p:cNvPr id="27" name="Ευθύγραμμο βέλος σύνδεσης 26">
            <a:extLst>
              <a:ext uri="{FF2B5EF4-FFF2-40B4-BE49-F238E27FC236}">
                <a16:creationId xmlns:a16="http://schemas.microsoft.com/office/drawing/2014/main" id="{A54F2EBD-8BFD-5E68-D20C-0377798A7141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4469450" y="6252672"/>
            <a:ext cx="1449939" cy="79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00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8AEA287-ABBB-1784-562D-F4CB3343C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0" y="72639"/>
            <a:ext cx="4411734" cy="6712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B8B4AE5F-3D1F-4614-6B22-472C4740AD15}"/>
              </a:ext>
            </a:extLst>
          </p:cNvPr>
          <p:cNvSpPr/>
          <p:nvPr/>
        </p:nvSpPr>
        <p:spPr>
          <a:xfrm>
            <a:off x="5922236" y="486399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Διδακτικοί στόχοι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34F5E0AB-6929-4235-58BB-5921ADF4EE27}"/>
              </a:ext>
            </a:extLst>
          </p:cNvPr>
          <p:cNvCxnSpPr>
            <a:stCxn id="6" idx="1"/>
          </p:cNvCxnSpPr>
          <p:nvPr/>
        </p:nvCxnSpPr>
        <p:spPr>
          <a:xfrm flipH="1">
            <a:off x="4204531" y="661588"/>
            <a:ext cx="1717705" cy="1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5D9BFAAC-1FAD-1EE1-015B-5827B0D65DEC}"/>
              </a:ext>
            </a:extLst>
          </p:cNvPr>
          <p:cNvSpPr/>
          <p:nvPr/>
        </p:nvSpPr>
        <p:spPr>
          <a:xfrm>
            <a:off x="5922236" y="1425724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Παρατήρηση</a:t>
            </a:r>
          </a:p>
        </p:txBody>
      </p:sp>
      <p:cxnSp>
        <p:nvCxnSpPr>
          <p:cNvPr id="9" name="Ευθύγραμμο βέλος σύνδεσης 8">
            <a:extLst>
              <a:ext uri="{FF2B5EF4-FFF2-40B4-BE49-F238E27FC236}">
                <a16:creationId xmlns:a16="http://schemas.microsoft.com/office/drawing/2014/main" id="{6ED7E51D-AFEC-77ED-3837-E0AF9BAD5E15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4204531" y="1600913"/>
            <a:ext cx="1717705" cy="55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05C9BAD8-44C7-DA21-7AB1-06F7B59281DB}"/>
              </a:ext>
            </a:extLst>
          </p:cNvPr>
          <p:cNvSpPr/>
          <p:nvPr/>
        </p:nvSpPr>
        <p:spPr>
          <a:xfrm>
            <a:off x="5922236" y="3990173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Ερωτήματα</a:t>
            </a:r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DC215EA3-AAF7-4D29-36F5-12DA87DFF60B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405247" y="4165362"/>
            <a:ext cx="1516989" cy="65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760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361267" y="287866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F8A12F68-DE41-4D16-A5CB-34382C3A6493}"/>
              </a:ext>
            </a:extLst>
          </p:cNvPr>
          <p:cNvSpPr/>
          <p:nvPr/>
        </p:nvSpPr>
        <p:spPr>
          <a:xfrm>
            <a:off x="296333" y="3389780"/>
            <a:ext cx="6117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Γενική και ειδική διδακτική του γνωστικού αντικειμένου (Α1).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17721-BE9E-43EF-A473-D5CB26ACA0F2}"/>
              </a:ext>
            </a:extLst>
          </p:cNvPr>
          <p:cNvSpPr txBox="1"/>
          <p:nvPr/>
        </p:nvSpPr>
        <p:spPr>
          <a:xfrm>
            <a:off x="296333" y="2813310"/>
            <a:ext cx="3721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Σύμβουλος Εκπαίδευσης ειδικότητας: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1E985BF6-34BF-4669-BC88-D69BA3FCB23A}"/>
              </a:ext>
            </a:extLst>
          </p:cNvPr>
          <p:cNvSpPr/>
          <p:nvPr/>
        </p:nvSpPr>
        <p:spPr>
          <a:xfrm>
            <a:off x="296333" y="860130"/>
            <a:ext cx="83735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Α1) γενική και ειδική διδακτική του γνωστικού αντικειμένου </a:t>
            </a:r>
          </a:p>
          <a:p>
            <a:r>
              <a:rPr lang="el-GR" dirty="0"/>
              <a:t>Α2) παιδαγωγικό κλίμα και διαχείριση της τάξης </a:t>
            </a:r>
          </a:p>
          <a:p>
            <a:endParaRPr lang="el-GR" dirty="0"/>
          </a:p>
          <a:p>
            <a:r>
              <a:rPr lang="el-GR" dirty="0"/>
              <a:t>Β) υπηρεσιακή συνέπεια και επάρκεια του εκπαιδευτικού.</a:t>
            </a:r>
          </a:p>
        </p:txBody>
      </p:sp>
    </p:spTree>
    <p:extLst>
      <p:ext uri="{BB962C8B-B14F-4D97-AF65-F5344CB8AC3E}">
        <p14:creationId xmlns:p14="http://schemas.microsoft.com/office/powerpoint/2010/main" val="3379150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20B3D9A-5D12-CF39-7BE4-0549A4997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50" y="102636"/>
            <a:ext cx="4228797" cy="6652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4035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DBCA4624-301C-A882-8793-6744EE9BF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1" y="89067"/>
            <a:ext cx="4404051" cy="6625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2071F3D3-A38C-562B-E923-ED8EB48C9ED4}"/>
              </a:ext>
            </a:extLst>
          </p:cNvPr>
          <p:cNvSpPr/>
          <p:nvPr/>
        </p:nvSpPr>
        <p:spPr>
          <a:xfrm>
            <a:off x="5584520" y="2145171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Πειραματισμός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9AE5EAAC-E64A-5E56-4967-181E952BA7AD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4067531" y="2320360"/>
            <a:ext cx="1516989" cy="65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A8ADDBDB-08D4-AD83-C873-09F4F1689E8B}"/>
              </a:ext>
            </a:extLst>
          </p:cNvPr>
          <p:cNvSpPr/>
          <p:nvPr/>
        </p:nvSpPr>
        <p:spPr>
          <a:xfrm>
            <a:off x="5659165" y="2903434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Συμπέρασμα</a:t>
            </a:r>
          </a:p>
        </p:txBody>
      </p:sp>
      <p:cxnSp>
        <p:nvCxnSpPr>
          <p:cNvPr id="9" name="Ευθύγραμμο βέλος σύνδεσης 8">
            <a:extLst>
              <a:ext uri="{FF2B5EF4-FFF2-40B4-BE49-F238E27FC236}">
                <a16:creationId xmlns:a16="http://schemas.microsoft.com/office/drawing/2014/main" id="{31C094EC-44E6-E485-4390-7693F2CA6BF3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4310743" y="3056547"/>
            <a:ext cx="1348422" cy="22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137AF84D-715A-C5B1-AC7F-6DD9156E8E36}"/>
              </a:ext>
            </a:extLst>
          </p:cNvPr>
          <p:cNvSpPr/>
          <p:nvPr/>
        </p:nvSpPr>
        <p:spPr>
          <a:xfrm>
            <a:off x="5659165" y="4945528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Εφαρμογή</a:t>
            </a:r>
          </a:p>
        </p:txBody>
      </p:sp>
      <p:cxnSp>
        <p:nvCxnSpPr>
          <p:cNvPr id="16" name="Ευθύγραμμο βέλος σύνδεσης 15">
            <a:extLst>
              <a:ext uri="{FF2B5EF4-FFF2-40B4-BE49-F238E27FC236}">
                <a16:creationId xmlns:a16="http://schemas.microsoft.com/office/drawing/2014/main" id="{042E077F-ED40-858A-71DC-2AD2BFAF4610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4412765" y="5120717"/>
            <a:ext cx="1246400" cy="77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4824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02A0A35-D1C5-017C-0E80-163F8F087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16" y="100498"/>
            <a:ext cx="4288434" cy="6657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52EFBFDB-E6E4-914D-BD2E-15E03382BE0B}"/>
              </a:ext>
            </a:extLst>
          </p:cNvPr>
          <p:cNvSpPr/>
          <p:nvPr/>
        </p:nvSpPr>
        <p:spPr>
          <a:xfrm>
            <a:off x="5922236" y="837488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Διδακτικοί στόχοι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637444AD-C179-795E-3D0A-8CFDF421062A}"/>
              </a:ext>
            </a:extLst>
          </p:cNvPr>
          <p:cNvCxnSpPr>
            <a:stCxn id="5" idx="1"/>
          </p:cNvCxnSpPr>
          <p:nvPr/>
        </p:nvCxnSpPr>
        <p:spPr>
          <a:xfrm flipH="1">
            <a:off x="4204531" y="1012677"/>
            <a:ext cx="1717705" cy="1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D6E40996-DE2D-9084-7859-7461FFEB058F}"/>
              </a:ext>
            </a:extLst>
          </p:cNvPr>
          <p:cNvSpPr/>
          <p:nvPr/>
        </p:nvSpPr>
        <p:spPr>
          <a:xfrm>
            <a:off x="5922236" y="1425724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Παρατήρηση</a:t>
            </a:r>
          </a:p>
        </p:txBody>
      </p:sp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3E5A1F03-9A66-9236-EB71-C9B506C58AD6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4204531" y="1600913"/>
            <a:ext cx="1717705" cy="55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83DED238-3CB6-4BEA-2006-9F96671BFA33}"/>
              </a:ext>
            </a:extLst>
          </p:cNvPr>
          <p:cNvSpPr/>
          <p:nvPr/>
        </p:nvSpPr>
        <p:spPr>
          <a:xfrm>
            <a:off x="5913692" y="2963255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Ερωτήματα</a:t>
            </a:r>
          </a:p>
        </p:txBody>
      </p:sp>
      <p:cxnSp>
        <p:nvCxnSpPr>
          <p:cNvPr id="14" name="Ευθύγραμμο βέλος σύνδεσης 13">
            <a:extLst>
              <a:ext uri="{FF2B5EF4-FFF2-40B4-BE49-F238E27FC236}">
                <a16:creationId xmlns:a16="http://schemas.microsoft.com/office/drawing/2014/main" id="{4E1613A9-E544-B96F-AC9C-98081070EF54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4396703" y="3138444"/>
            <a:ext cx="1516989" cy="65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0C035B8F-5195-D0FF-E8F0-EFEB4D3FAA8A}"/>
              </a:ext>
            </a:extLst>
          </p:cNvPr>
          <p:cNvSpPr/>
          <p:nvPr/>
        </p:nvSpPr>
        <p:spPr>
          <a:xfrm>
            <a:off x="5899449" y="4731523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Πειραματισμός</a:t>
            </a:r>
          </a:p>
        </p:txBody>
      </p:sp>
      <p:cxnSp>
        <p:nvCxnSpPr>
          <p:cNvPr id="18" name="Ευθύγραμμο βέλος σύνδεσης 17">
            <a:extLst>
              <a:ext uri="{FF2B5EF4-FFF2-40B4-BE49-F238E27FC236}">
                <a16:creationId xmlns:a16="http://schemas.microsoft.com/office/drawing/2014/main" id="{64138F71-D395-B225-B0E6-0A46EB19BEAB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4446663" y="4906712"/>
            <a:ext cx="1452786" cy="174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716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3970CC9-B743-30DD-0910-15B68F8E6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5" y="128067"/>
            <a:ext cx="4322315" cy="65959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0C035B8F-5195-D0FF-E8F0-EFEB4D3FAA8A}"/>
              </a:ext>
            </a:extLst>
          </p:cNvPr>
          <p:cNvSpPr/>
          <p:nvPr/>
        </p:nvSpPr>
        <p:spPr>
          <a:xfrm>
            <a:off x="5560466" y="2940377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Πειραματισμός</a:t>
            </a:r>
          </a:p>
        </p:txBody>
      </p:sp>
      <p:cxnSp>
        <p:nvCxnSpPr>
          <p:cNvPr id="18" name="Ευθύγραμμο βέλος σύνδεσης 17">
            <a:extLst>
              <a:ext uri="{FF2B5EF4-FFF2-40B4-BE49-F238E27FC236}">
                <a16:creationId xmlns:a16="http://schemas.microsoft.com/office/drawing/2014/main" id="{64138F71-D395-B225-B0E6-0A46EB19BEAB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4380370" y="3115566"/>
            <a:ext cx="11800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FEFA3764-AC09-663A-B9DB-73EDD6647FD9}"/>
              </a:ext>
            </a:extLst>
          </p:cNvPr>
          <p:cNvSpPr/>
          <p:nvPr/>
        </p:nvSpPr>
        <p:spPr>
          <a:xfrm>
            <a:off x="9273739" y="2394246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Συμπεράσματα</a:t>
            </a:r>
          </a:p>
        </p:txBody>
      </p:sp>
      <p:cxnSp>
        <p:nvCxnSpPr>
          <p:cNvPr id="12" name="Ευθύγραμμο βέλος σύνδεσης 11">
            <a:extLst>
              <a:ext uri="{FF2B5EF4-FFF2-40B4-BE49-F238E27FC236}">
                <a16:creationId xmlns:a16="http://schemas.microsoft.com/office/drawing/2014/main" id="{970B54E2-0A93-8FA5-E8DE-31AD5EA770B6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3999432" y="846034"/>
            <a:ext cx="5274307" cy="1723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ύγραμμο βέλος σύνδεσης 18">
            <a:extLst>
              <a:ext uri="{FF2B5EF4-FFF2-40B4-BE49-F238E27FC236}">
                <a16:creationId xmlns:a16="http://schemas.microsoft.com/office/drawing/2014/main" id="{65D9176D-15B6-DAAB-FD18-23CD16A331D7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3854153" y="1598064"/>
            <a:ext cx="5419586" cy="971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Ευθύγραμμο βέλος σύνδεσης 22">
            <a:extLst>
              <a:ext uri="{FF2B5EF4-FFF2-40B4-BE49-F238E27FC236}">
                <a16:creationId xmlns:a16="http://schemas.microsoft.com/office/drawing/2014/main" id="{F12E8D49-FC6C-AAE6-ED20-A242BA561463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3854153" y="2569435"/>
            <a:ext cx="5419586" cy="370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Ευθύγραμμο βέλος σύνδεσης 24">
            <a:extLst>
              <a:ext uri="{FF2B5EF4-FFF2-40B4-BE49-F238E27FC236}">
                <a16:creationId xmlns:a16="http://schemas.microsoft.com/office/drawing/2014/main" id="{C7B47FC6-2A00-FB8B-7AC4-99512A139F9B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3854153" y="2569435"/>
            <a:ext cx="5419586" cy="3249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3187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B958DA0C-01DF-0C45-D8AF-AEAAFDB16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52" y="117504"/>
            <a:ext cx="4713247" cy="6622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0C166C42-6DD5-F66A-9B7D-4E7BDC7B44B7}"/>
              </a:ext>
            </a:extLst>
          </p:cNvPr>
          <p:cNvSpPr/>
          <p:nvPr/>
        </p:nvSpPr>
        <p:spPr>
          <a:xfrm>
            <a:off x="6850881" y="1410680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Πειραματισμός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83CB667C-F0A2-E75E-9311-8C147B51FEB7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4520725" y="1585869"/>
            <a:ext cx="2330156" cy="3027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77408664-9FC2-CF98-E6FD-60D895461332}"/>
              </a:ext>
            </a:extLst>
          </p:cNvPr>
          <p:cNvSpPr/>
          <p:nvPr/>
        </p:nvSpPr>
        <p:spPr>
          <a:xfrm>
            <a:off x="6850881" y="2522433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Συμπεράσματα</a:t>
            </a:r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D25C7C77-FF48-8089-FA5A-EC8BD9A7D81D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520725" y="2697622"/>
            <a:ext cx="2330156" cy="7313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AD9A13E6-E08F-6192-8958-8DDA686C0ABA}"/>
              </a:ext>
            </a:extLst>
          </p:cNvPr>
          <p:cNvSpPr/>
          <p:nvPr/>
        </p:nvSpPr>
        <p:spPr>
          <a:xfrm>
            <a:off x="6850881" y="5187296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Σύνοψη</a:t>
            </a:r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BBC1F715-8E84-D0AC-1084-B4FC8FB99B0A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4777099" y="5272131"/>
            <a:ext cx="2073782" cy="90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502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DF3477F-C8BD-370A-65D1-F901F6FB4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66" y="76599"/>
            <a:ext cx="4232505" cy="6704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AD9A13E6-E08F-6192-8958-8DDA686C0ABA}"/>
              </a:ext>
            </a:extLst>
          </p:cNvPr>
          <p:cNvSpPr/>
          <p:nvPr/>
        </p:nvSpPr>
        <p:spPr>
          <a:xfrm>
            <a:off x="6665978" y="2401367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Εφαρμογή</a:t>
            </a:r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BBC1F715-8E84-D0AC-1084-B4FC8FB99B0A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136164" y="2576556"/>
            <a:ext cx="2529814" cy="175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340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C138D854-5EC4-3838-58B7-8B46A5A27C91}"/>
              </a:ext>
            </a:extLst>
          </p:cNvPr>
          <p:cNvSpPr/>
          <p:nvPr/>
        </p:nvSpPr>
        <p:spPr>
          <a:xfrm>
            <a:off x="2477407" y="2379506"/>
            <a:ext cx="703192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Οργάνωση διδασκαλιών</a:t>
            </a:r>
          </a:p>
          <a:p>
            <a:pPr algn="ctr"/>
            <a:r>
              <a:rPr lang="el-G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Επικοινωνία</a:t>
            </a:r>
            <a:endParaRPr lang="el-G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9535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A23200-F263-944A-CD3D-45D45E449AB6}"/>
              </a:ext>
            </a:extLst>
          </p:cNvPr>
          <p:cNvSpPr txBox="1"/>
          <p:nvPr/>
        </p:nvSpPr>
        <p:spPr>
          <a:xfrm>
            <a:off x="183838" y="85458"/>
            <a:ext cx="149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Google Forms</a:t>
            </a:r>
            <a:endParaRPr lang="el-GR" b="1" dirty="0"/>
          </a:p>
        </p:txBody>
      </p:sp>
      <p:sp>
        <p:nvSpPr>
          <p:cNvPr id="3" name="Κουμπί ενέργειας: Μετάβαση προς τα εμπρός ή Επόμενο 2">
            <a:hlinkClick r:id="rId2" highlightClick="1"/>
            <a:extLst>
              <a:ext uri="{FF2B5EF4-FFF2-40B4-BE49-F238E27FC236}">
                <a16:creationId xmlns:a16="http://schemas.microsoft.com/office/drawing/2014/main" id="{FD6B7F16-AD8F-A041-5C2A-B51C63DB1EFB}"/>
              </a:ext>
            </a:extLst>
          </p:cNvPr>
          <p:cNvSpPr/>
          <p:nvPr/>
        </p:nvSpPr>
        <p:spPr>
          <a:xfrm>
            <a:off x="468287" y="454790"/>
            <a:ext cx="834349" cy="505249"/>
          </a:xfrm>
          <a:prstGeom prst="actionButtonForwardNex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EA861F51-045E-FC98-395D-4A3753C77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66" y="-1"/>
            <a:ext cx="4786634" cy="6858000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1F91EA79-7D00-A76A-F203-2203D9C6F7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118" y="-1"/>
            <a:ext cx="4759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11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F40BEA-3679-485D-A71E-AE21148EEC94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0C7E17-CC9A-4627-93A7-91BCC7D82ADE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63BC05-4B71-4AFD-BDEC-E5D78C6EC2A3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469799-5641-4DB5-AD32-1147EDFF0268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60FE5D-93E1-452A-81FB-20D7B3FCC8EC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00369E-DCDF-4FFF-A202-5E88E038DB0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54E64F-4EEF-4372-B7BE-5B4A4CC286EE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5B238D-8EA0-4129-AB54-E943C274B57D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2586449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ECB34C-34EF-43B2-84C8-2BBC7A5900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39F7DF-8207-4DB0-9DCA-B32BC004C2ED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5BE93-87A3-44DC-B66A-646627F01C69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BD6E9A-1BB0-4252-8D98-CD7F79D4FCB0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90E260-4952-4681-A397-12EAB249BA60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426F3E-7D26-4942-93E4-6D982F33A412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091DD9-6E6E-4945-A14D-85E099453221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1D8084-C5A8-4A44-8E4A-9EE845FABA62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3216D9-A88B-AF51-CD1F-291F8E5FBD0E}"/>
              </a:ext>
            </a:extLst>
          </p:cNvPr>
          <p:cNvSpPr txBox="1"/>
          <p:nvPr/>
        </p:nvSpPr>
        <p:spPr>
          <a:xfrm>
            <a:off x="7832419" y="816241"/>
            <a:ext cx="3805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https://www.minedu.gov.gr/axiologisi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C061565D-620A-1A7A-02A2-FD5593376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771" y="1195924"/>
            <a:ext cx="5554496" cy="530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6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7A686939-FA73-4FF3-8EA7-F2792164A889}"/>
              </a:ext>
            </a:extLst>
          </p:cNvPr>
          <p:cNvSpPr/>
          <p:nvPr/>
        </p:nvSpPr>
        <p:spPr>
          <a:xfrm>
            <a:off x="7609477" y="766956"/>
            <a:ext cx="41825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Καταχωρίζει</a:t>
            </a:r>
            <a:r>
              <a:rPr lang="el-GR" b="1" dirty="0"/>
              <a:t>:</a:t>
            </a:r>
            <a:r>
              <a:rPr lang="el-GR" dirty="0"/>
              <a:t> </a:t>
            </a:r>
          </a:p>
          <a:p>
            <a:r>
              <a:rPr lang="el-GR" dirty="0"/>
              <a:t>Έκθεση </a:t>
            </a:r>
            <a:r>
              <a:rPr lang="el-GR" dirty="0" err="1"/>
              <a:t>αυτοαξιολόγησης</a:t>
            </a:r>
            <a:r>
              <a:rPr lang="el-GR" dirty="0"/>
              <a:t> σχετικά με το παιδαγωγικό ή διδακτικό έργο του.</a:t>
            </a:r>
          </a:p>
          <a:p>
            <a:endParaRPr lang="el-GR" dirty="0"/>
          </a:p>
          <a:p>
            <a:r>
              <a:rPr lang="el-GR" dirty="0"/>
              <a:t>Η έκθεση </a:t>
            </a:r>
            <a:r>
              <a:rPr lang="el-GR" dirty="0" err="1"/>
              <a:t>αυτοαξιολόγησης</a:t>
            </a:r>
            <a:r>
              <a:rPr lang="el-GR" dirty="0"/>
              <a:t> </a:t>
            </a:r>
            <a:r>
              <a:rPr lang="el-GR" b="1" dirty="0">
                <a:solidFill>
                  <a:srgbClr val="FF0000"/>
                </a:solidFill>
              </a:rPr>
              <a:t>δύναται</a:t>
            </a:r>
            <a:r>
              <a:rPr lang="el-GR" dirty="0"/>
              <a:t> να </a:t>
            </a:r>
            <a:r>
              <a:rPr lang="el-GR" dirty="0" err="1"/>
              <a:t>επικαιροποιηθεί</a:t>
            </a:r>
            <a:r>
              <a:rPr lang="el-GR" dirty="0"/>
              <a:t> ή συμπληρωθεί με την έγγραφη έκθεση παρατηρήσεων, ακόμη και αν δεν διαφωνεί με την αξιολογική κρίση του </a:t>
            </a:r>
            <a:r>
              <a:rPr lang="el-GR" dirty="0" err="1"/>
              <a:t>αξιολογητή</a:t>
            </a:r>
            <a:endParaRPr lang="el-G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ECB34C-34EF-43B2-84C8-2BBC7A5900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39F7DF-8207-4DB0-9DCA-B32BC004C2ED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5BE93-87A3-44DC-B66A-646627F01C69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BD6E9A-1BB0-4252-8D98-CD7F79D4FCB0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90E260-4952-4681-A397-12EAB249BA60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426F3E-7D26-4942-93E4-6D982F33A412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091DD9-6E6E-4945-A14D-85E099453221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1D8084-C5A8-4A44-8E4A-9EE845FABA62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3216D9-A88B-AF51-CD1F-291F8E5FBD0E}"/>
              </a:ext>
            </a:extLst>
          </p:cNvPr>
          <p:cNvSpPr txBox="1"/>
          <p:nvPr/>
        </p:nvSpPr>
        <p:spPr>
          <a:xfrm>
            <a:off x="7798236" y="3436145"/>
            <a:ext cx="3805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https://www.minedu.gov.gr/axiologisi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0809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7A686939-FA73-4FF3-8EA7-F2792164A889}"/>
              </a:ext>
            </a:extLst>
          </p:cNvPr>
          <p:cNvSpPr/>
          <p:nvPr/>
        </p:nvSpPr>
        <p:spPr>
          <a:xfrm>
            <a:off x="7660357" y="1140869"/>
            <a:ext cx="41825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Δύναται:</a:t>
            </a:r>
            <a:r>
              <a:rPr lang="el-G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επιμορφωτική εμπειρία ως </a:t>
            </a:r>
            <a:r>
              <a:rPr lang="el-GR" dirty="0" err="1"/>
              <a:t>επιμορφωτή</a:t>
            </a:r>
            <a:r>
              <a:rPr lang="el-GR" dirty="0"/>
              <a:t> και </a:t>
            </a:r>
            <a:r>
              <a:rPr lang="el-GR" dirty="0" err="1"/>
              <a:t>επιμορφούμενου</a:t>
            </a:r>
            <a:r>
              <a:rPr lang="el-G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το σχετικό με την παιδαγωγική και τη διδακτική συγγραφικό έργο του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το διδακτικό έργο του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τη συμμετοχή του σε ευρωπαϊκά και ερευνητικά προγράμματα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καθώς και κάθε είδους δράσεις που συμβάλλουν στην ποιοτική αναβάθμιση του ρόλου του στην εκπαιδευτική και διδακτική διαδικασία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6FE9F9-B071-4CAA-AA88-81C1495D7117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79850D-7149-48F6-B714-20357DA3D589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6FC20C-9DAC-47CA-91EF-F543947F3CFB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677BC6-2C40-47D3-8EBD-0251FB7455C0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D9D148-AA94-40B2-81A3-4E544BF44F9D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72D5D9-ED83-4657-8883-57EF26F6B816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2521E7-1856-44B2-A16B-9F237642BD94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CA8C28-16B9-47AF-BB38-72C1AB9B8A28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311087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1B58A142-8C8E-4AC5-AD1F-1C5690453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442" y="667326"/>
            <a:ext cx="4353748" cy="5072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F1DDE3D-003D-49DE-BB06-41A8B1CB8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714" y="938466"/>
            <a:ext cx="3478106" cy="4800193"/>
          </a:xfrm>
          <a:prstGeom prst="rect">
            <a:avLst/>
          </a:prstGeom>
        </p:spPr>
      </p:pic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7E3394CE-DD20-477B-8473-596C9BDAD0FE}"/>
              </a:ext>
            </a:extLst>
          </p:cNvPr>
          <p:cNvSpPr/>
          <p:nvPr/>
        </p:nvSpPr>
        <p:spPr>
          <a:xfrm>
            <a:off x="7848600" y="6102290"/>
            <a:ext cx="3877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Ο εκπαιδευτικός έχει τη δυνατότητα να προτείνει μαθήματα και τάξεις.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16B41-8266-4A6B-8ECD-EFD946B72A1C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726F68-93A3-4D8A-A723-D61F093DCF7E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Πρακτικό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06F693-A1E4-42B8-96FF-98466CC875B3}"/>
              </a:ext>
            </a:extLst>
          </p:cNvPr>
          <p:cNvSpPr txBox="1"/>
          <p:nvPr/>
        </p:nvSpPr>
        <p:spPr>
          <a:xfrm>
            <a:off x="267231" y="1984769"/>
            <a:ext cx="4742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5D127F-A6D7-4B35-BB26-94EA8AD1FED6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E5E81F-112A-47AD-9EBC-50FB88E76F27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A0B594-F932-4FF2-83E8-59F690B04B01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474D4D-425F-4B6C-932E-AD5024E41E31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2E242F-1610-450C-A99E-2CF861B1ACDE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3693040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F933D66-95B2-427C-BAEF-CDB094647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863" y="755710"/>
            <a:ext cx="3343624" cy="45827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7BB1A312-F571-44F9-B455-F3DDF3AB0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019" y="678878"/>
            <a:ext cx="3722262" cy="4910071"/>
          </a:xfrm>
          <a:prstGeom prst="rect">
            <a:avLst/>
          </a:prstGeom>
        </p:spPr>
      </p:pic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C882822D-6BDF-4BA7-B425-BDF8431AA662}"/>
              </a:ext>
            </a:extLst>
          </p:cNvPr>
          <p:cNvSpPr/>
          <p:nvPr/>
        </p:nvSpPr>
        <p:spPr>
          <a:xfrm>
            <a:off x="7848600" y="6102290"/>
            <a:ext cx="3877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Ο εκπαιδευτικός έχει τη δυνατότητα να προτείνει μαθήματα και τάξεις.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025238-0A18-4510-AF53-89812C477467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FEEC75-676E-4946-9DE8-ECC88AF0FE17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Πρακτικό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C8ADB6-51F9-4A17-9AFC-7E1213980184}"/>
              </a:ext>
            </a:extLst>
          </p:cNvPr>
          <p:cNvSpPr txBox="1"/>
          <p:nvPr/>
        </p:nvSpPr>
        <p:spPr>
          <a:xfrm>
            <a:off x="267231" y="1984769"/>
            <a:ext cx="4125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2DB053-3735-401F-A3A2-50E966D9455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1CF952-4A52-4829-A7FA-80A5EF7CE5E4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81F2C0-7695-49C5-91D0-8AF8E247C3B0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F17A5D-1AB9-4904-BEDD-5C72F199EAE7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F3C01-1661-439E-9602-C8B71E6F1705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3118849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DCD468FC-9ECD-4874-AD9A-EDDAB5F4F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067" y="755710"/>
            <a:ext cx="4623685" cy="59152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0462016D-A034-467C-BCDE-BE100169168F}"/>
              </a:ext>
            </a:extLst>
          </p:cNvPr>
          <p:cNvSpPr/>
          <p:nvPr/>
        </p:nvSpPr>
        <p:spPr>
          <a:xfrm>
            <a:off x="7848600" y="6102290"/>
            <a:ext cx="3877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Ο εκπαιδευτικός έχει τη δυνατότητα να προτείνει μαθήματα και τάξεις.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E1B47B-6830-4F7D-8152-769CA26A09F7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EF05DF-D3C8-4ACA-8EF7-D72EA2F4CA86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Πρακτικό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A60AB8-762B-48E6-A98D-DC1DB9F0602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C51FE53-5E90-4876-B1A1-33D63AA5A99E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574134-6D48-4A26-B70C-F65188DB3722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D5405A-E333-4880-9B4D-40C176A25250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302878-7B52-4423-B314-E95ACE08E545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AEE7563-516D-446D-813C-1C7C6EA73517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177590589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807</Words>
  <Application>Microsoft Office PowerPoint</Application>
  <PresentationFormat>Ευρεία οθόνη</PresentationFormat>
  <Paragraphs>167</Paragraphs>
  <Slides>27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admin</dc:creator>
  <cp:lastModifiedBy>Nikos Papadimitropoulos</cp:lastModifiedBy>
  <cp:revision>31</cp:revision>
  <dcterms:created xsi:type="dcterms:W3CDTF">2023-11-07T08:15:08Z</dcterms:created>
  <dcterms:modified xsi:type="dcterms:W3CDTF">2023-11-09T08:28:53Z</dcterms:modified>
</cp:coreProperties>
</file>