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58" r:id="rId4"/>
    <p:sldId id="262" r:id="rId5"/>
    <p:sldId id="259" r:id="rId6"/>
    <p:sldId id="332" r:id="rId7"/>
    <p:sldId id="334" r:id="rId8"/>
    <p:sldId id="336" r:id="rId9"/>
    <p:sldId id="331" r:id="rId10"/>
    <p:sldId id="341" r:id="rId11"/>
    <p:sldId id="337" r:id="rId12"/>
    <p:sldId id="339" r:id="rId13"/>
    <p:sldId id="338" r:id="rId14"/>
    <p:sldId id="350" r:id="rId15"/>
    <p:sldId id="342" r:id="rId16"/>
    <p:sldId id="345" r:id="rId17"/>
    <p:sldId id="347" r:id="rId18"/>
    <p:sldId id="349" r:id="rId19"/>
    <p:sldId id="340"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66"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hyperlink" Target="http://ekfe-chalandr.att.sch.gr/SupportiveMaterial/Biology/Gymnasium_C/Apostolopoulos-Mitosis-TeachingPlan.pdf" TargetMode="Externa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hyperlink" Target="http://ekfe-chalandr.att.sch.gr/SupportiveMaterial/Biology/Gymnasium_C/Apostolopoulos-Mitosis-TeachingPlan.pdf" TargetMode="External"/><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48756A-E1C3-490B-AD7A-D128E1E76C8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FD4B326-EB7E-4FD4-BD87-8162C89ABDC0}">
      <dgm:prSet/>
      <dgm:spPr/>
      <dgm:t>
        <a:bodyPr/>
        <a:lstStyle/>
        <a:p>
          <a:pPr>
            <a:lnSpc>
              <a:spcPct val="100000"/>
            </a:lnSpc>
          </a:pPr>
          <a:r>
            <a:rPr lang="en-US" dirty="0" err="1"/>
            <a:t>Ερευνητικό</a:t>
          </a:r>
          <a:r>
            <a:rPr lang="en-US" dirty="0"/>
            <a:t> </a:t>
          </a:r>
          <a:r>
            <a:rPr lang="en-US" dirty="0" err="1"/>
            <a:t>ερώτημ</a:t>
          </a:r>
          <a:r>
            <a:rPr lang="en-US" dirty="0"/>
            <a:t>α : Πώς διαιρούνται τα κύτταρα</a:t>
          </a:r>
          <a:r>
            <a:rPr lang="el-GR" dirty="0"/>
            <a:t>;</a:t>
          </a:r>
          <a:endParaRPr lang="en-US" dirty="0"/>
        </a:p>
      </dgm:t>
    </dgm:pt>
    <dgm:pt modelId="{1BEB90EA-F0C8-4B90-8D20-5298A27E6CF7}" type="parTrans" cxnId="{77F016EB-B7BD-4E89-96A0-28DC5B16AA8C}">
      <dgm:prSet/>
      <dgm:spPr/>
      <dgm:t>
        <a:bodyPr/>
        <a:lstStyle/>
        <a:p>
          <a:endParaRPr lang="en-US"/>
        </a:p>
      </dgm:t>
    </dgm:pt>
    <dgm:pt modelId="{97B0D201-B539-4CD7-80CA-6BC0D82445F2}" type="sibTrans" cxnId="{77F016EB-B7BD-4E89-96A0-28DC5B16AA8C}">
      <dgm:prSet/>
      <dgm:spPr/>
      <dgm:t>
        <a:bodyPr/>
        <a:lstStyle/>
        <a:p>
          <a:endParaRPr lang="en-US"/>
        </a:p>
      </dgm:t>
    </dgm:pt>
    <dgm:pt modelId="{47469675-8382-44FD-B023-32DE8C033E6E}">
      <dgm:prSet/>
      <dgm:spPr/>
      <dgm:t>
        <a:bodyPr/>
        <a:lstStyle/>
        <a:p>
          <a:pPr>
            <a:lnSpc>
              <a:spcPct val="100000"/>
            </a:lnSpc>
          </a:pPr>
          <a:r>
            <a:rPr lang="en-US" dirty="0" err="1"/>
            <a:t>Υλικό</a:t>
          </a:r>
          <a:r>
            <a:rPr lang="en-US" dirty="0"/>
            <a:t> (</a:t>
          </a:r>
          <a:r>
            <a:rPr lang="en-US" dirty="0" err="1"/>
            <a:t>Εικόνες</a:t>
          </a:r>
          <a:r>
            <a:rPr lang="en-US" dirty="0"/>
            <a:t> </a:t>
          </a:r>
          <a:r>
            <a:rPr lang="en-US" dirty="0" err="1"/>
            <a:t>με</a:t>
          </a:r>
          <a:r>
            <a:rPr lang="en-US" dirty="0"/>
            <a:t> </a:t>
          </a:r>
          <a:r>
            <a:rPr lang="en-US" dirty="0" err="1"/>
            <a:t>τις</a:t>
          </a:r>
          <a:r>
            <a:rPr lang="en-US" dirty="0"/>
            <a:t> </a:t>
          </a:r>
          <a:r>
            <a:rPr lang="en-US" dirty="0" err="1"/>
            <a:t>φάσεις</a:t>
          </a:r>
          <a:r>
            <a:rPr lang="en-US" dirty="0"/>
            <a:t> </a:t>
          </a:r>
          <a:r>
            <a:rPr lang="en-US" dirty="0" err="1"/>
            <a:t>μίτωσης</a:t>
          </a:r>
          <a:r>
            <a:rPr lang="en-US" dirty="0"/>
            <a:t> </a:t>
          </a:r>
          <a:r>
            <a:rPr lang="en-US" dirty="0" err="1"/>
            <a:t>κυττάρου</a:t>
          </a:r>
          <a:r>
            <a:rPr lang="en-US" dirty="0"/>
            <a:t> </a:t>
          </a:r>
          <a:r>
            <a:rPr lang="en-US" dirty="0" err="1"/>
            <a:t>σε</a:t>
          </a:r>
          <a:r>
            <a:rPr lang="en-US" dirty="0"/>
            <a:t> </a:t>
          </a:r>
          <a:r>
            <a:rPr lang="en-US" dirty="0" err="1"/>
            <a:t>τυχ</a:t>
          </a:r>
          <a:r>
            <a:rPr lang="en-US" dirty="0"/>
            <a:t>αία σειρά) </a:t>
          </a:r>
        </a:p>
      </dgm:t>
    </dgm:pt>
    <dgm:pt modelId="{B955E869-3DEB-4E32-9E46-39CDA35003BD}" type="parTrans" cxnId="{A78F2F7D-102A-46A9-B71E-3E4F1C49FCBC}">
      <dgm:prSet/>
      <dgm:spPr/>
      <dgm:t>
        <a:bodyPr/>
        <a:lstStyle/>
        <a:p>
          <a:endParaRPr lang="en-US"/>
        </a:p>
      </dgm:t>
    </dgm:pt>
    <dgm:pt modelId="{EFD635AC-9023-467B-B5F1-2E209071E714}" type="sibTrans" cxnId="{A78F2F7D-102A-46A9-B71E-3E4F1C49FCBC}">
      <dgm:prSet/>
      <dgm:spPr/>
      <dgm:t>
        <a:bodyPr/>
        <a:lstStyle/>
        <a:p>
          <a:endParaRPr lang="en-US"/>
        </a:p>
      </dgm:t>
    </dgm:pt>
    <dgm:pt modelId="{9CCC1E92-555F-4DCE-8211-0EE2AA8F8BDD}">
      <dgm:prSet/>
      <dgm:spPr/>
      <dgm:t>
        <a:bodyPr/>
        <a:lstStyle/>
        <a:p>
          <a:pPr>
            <a:lnSpc>
              <a:spcPct val="100000"/>
            </a:lnSpc>
          </a:pPr>
          <a:r>
            <a:rPr lang="en-US"/>
            <a:t>Πρόβλεψη σειράς </a:t>
          </a:r>
        </a:p>
      </dgm:t>
    </dgm:pt>
    <dgm:pt modelId="{24AC2DEA-84E3-4FB1-90C4-28C01F686C03}" type="parTrans" cxnId="{FB105CF4-42B1-4A32-A1E5-DCD7E00F2F6C}">
      <dgm:prSet/>
      <dgm:spPr/>
      <dgm:t>
        <a:bodyPr/>
        <a:lstStyle/>
        <a:p>
          <a:endParaRPr lang="en-US"/>
        </a:p>
      </dgm:t>
    </dgm:pt>
    <dgm:pt modelId="{4FDA19BA-1693-4945-A32A-269422CB4732}" type="sibTrans" cxnId="{FB105CF4-42B1-4A32-A1E5-DCD7E00F2F6C}">
      <dgm:prSet/>
      <dgm:spPr/>
      <dgm:t>
        <a:bodyPr/>
        <a:lstStyle/>
        <a:p>
          <a:endParaRPr lang="en-US"/>
        </a:p>
      </dgm:t>
    </dgm:pt>
    <dgm:pt modelId="{A6C1A79E-B454-4630-803E-E1BF7C9408E0}">
      <dgm:prSet/>
      <dgm:spPr/>
      <dgm:t>
        <a:bodyPr/>
        <a:lstStyle/>
        <a:p>
          <a:pPr>
            <a:lnSpc>
              <a:spcPct val="100000"/>
            </a:lnSpc>
          </a:pPr>
          <a:r>
            <a:rPr lang="en-US" dirty="0"/>
            <a:t>Επα</a:t>
          </a:r>
          <a:r>
            <a:rPr lang="en-US" dirty="0" err="1"/>
            <a:t>λήθευση</a:t>
          </a:r>
          <a:r>
            <a:rPr lang="en-US" dirty="0"/>
            <a:t>  </a:t>
          </a:r>
          <a:r>
            <a:rPr lang="en-US" dirty="0" err="1"/>
            <a:t>μέσ</a:t>
          </a:r>
          <a:r>
            <a:rPr lang="en-US" dirty="0"/>
            <a:t>α από καθοδηγούμενη συζήτηση, παρυσίαση εικόνων μικροσκοπίου ή άλλο, συζήτηση στις ομάδες - ολομέλεια</a:t>
          </a:r>
        </a:p>
      </dgm:t>
    </dgm:pt>
    <dgm:pt modelId="{657A6D42-5CD3-420F-8A06-3ADB35EB0FD4}" type="parTrans" cxnId="{FB99D412-E872-481E-81E2-AAD0610FE0B0}">
      <dgm:prSet/>
      <dgm:spPr/>
      <dgm:t>
        <a:bodyPr/>
        <a:lstStyle/>
        <a:p>
          <a:endParaRPr lang="en-US"/>
        </a:p>
      </dgm:t>
    </dgm:pt>
    <dgm:pt modelId="{50F6C210-F7AA-4C42-9809-35DA4463A763}" type="sibTrans" cxnId="{FB99D412-E872-481E-81E2-AAD0610FE0B0}">
      <dgm:prSet/>
      <dgm:spPr/>
      <dgm:t>
        <a:bodyPr/>
        <a:lstStyle/>
        <a:p>
          <a:endParaRPr lang="en-US"/>
        </a:p>
      </dgm:t>
    </dgm:pt>
    <dgm:pt modelId="{4C5BCC8C-4075-4C61-91A2-2B31A547135A}">
      <dgm:prSet/>
      <dgm:spPr/>
      <dgm:t>
        <a:bodyPr/>
        <a:lstStyle/>
        <a:p>
          <a:pPr>
            <a:lnSpc>
              <a:spcPct val="100000"/>
            </a:lnSpc>
          </a:pPr>
          <a:r>
            <a:rPr lang="en-US" dirty="0">
              <a:hlinkClick xmlns:r="http://schemas.openxmlformats.org/officeDocument/2006/relationships" r:id="rId1"/>
            </a:rPr>
            <a:t>http://ekfe-chalandr.att.sch.gr/SupportiveMaterial/Biology/Gymnasium_C/Apostolopoulos-Mitosis-TeachingPlan.pdf</a:t>
          </a:r>
          <a:endParaRPr lang="en-US" dirty="0"/>
        </a:p>
      </dgm:t>
    </dgm:pt>
    <dgm:pt modelId="{09ADF6E9-7470-4BE8-ADC9-243C35D4F973}" type="parTrans" cxnId="{ED3F6B9A-F3EA-44B3-B091-C63925D22334}">
      <dgm:prSet/>
      <dgm:spPr/>
      <dgm:t>
        <a:bodyPr/>
        <a:lstStyle/>
        <a:p>
          <a:endParaRPr lang="en-US"/>
        </a:p>
      </dgm:t>
    </dgm:pt>
    <dgm:pt modelId="{AA4D5825-2A1B-46E6-9332-346BC41DF404}" type="sibTrans" cxnId="{ED3F6B9A-F3EA-44B3-B091-C63925D22334}">
      <dgm:prSet/>
      <dgm:spPr/>
      <dgm:t>
        <a:bodyPr/>
        <a:lstStyle/>
        <a:p>
          <a:endParaRPr lang="en-US"/>
        </a:p>
      </dgm:t>
    </dgm:pt>
    <dgm:pt modelId="{0A2CBA0F-D793-4D9B-929F-0D91E5FB9D7A}" type="pres">
      <dgm:prSet presAssocID="{0948756A-E1C3-490B-AD7A-D128E1E76C80}" presName="root" presStyleCnt="0">
        <dgm:presLayoutVars>
          <dgm:dir/>
          <dgm:resizeHandles val="exact"/>
        </dgm:presLayoutVars>
      </dgm:prSet>
      <dgm:spPr/>
    </dgm:pt>
    <dgm:pt modelId="{716F3322-42AC-40FA-BB5E-7E2ADF5E78BE}" type="pres">
      <dgm:prSet presAssocID="{DFD4B326-EB7E-4FD4-BD87-8162C89ABDC0}" presName="compNode" presStyleCnt="0"/>
      <dgm:spPr/>
    </dgm:pt>
    <dgm:pt modelId="{4ED0EAC8-D9EA-4825-BFEB-A585528E6808}" type="pres">
      <dgm:prSet presAssocID="{DFD4B326-EB7E-4FD4-BD87-8162C89ABDC0}" presName="bgRect" presStyleLbl="bgShp" presStyleIdx="0" presStyleCnt="5"/>
      <dgm:spPr/>
    </dgm:pt>
    <dgm:pt modelId="{B42C28C4-A6A6-4E1C-B6BC-0546A32F2861}" type="pres">
      <dgm:prSet presAssocID="{DFD4B326-EB7E-4FD4-BD87-8162C89ABDC0}" presName="iconRect" presStyleLbl="node1" presStyleIdx="0"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Υπότιτλοι"/>
        </a:ext>
      </dgm:extLst>
    </dgm:pt>
    <dgm:pt modelId="{158B5F44-4449-46C2-9786-B5695285471E}" type="pres">
      <dgm:prSet presAssocID="{DFD4B326-EB7E-4FD4-BD87-8162C89ABDC0}" presName="spaceRect" presStyleCnt="0"/>
      <dgm:spPr/>
    </dgm:pt>
    <dgm:pt modelId="{8CC2ABF1-705C-488F-A773-14C2E1F94984}" type="pres">
      <dgm:prSet presAssocID="{DFD4B326-EB7E-4FD4-BD87-8162C89ABDC0}" presName="parTx" presStyleLbl="revTx" presStyleIdx="0" presStyleCnt="5">
        <dgm:presLayoutVars>
          <dgm:chMax val="0"/>
          <dgm:chPref val="0"/>
        </dgm:presLayoutVars>
      </dgm:prSet>
      <dgm:spPr/>
    </dgm:pt>
    <dgm:pt modelId="{56D15E1D-A7E8-46CC-92D9-A23CC0636E4E}" type="pres">
      <dgm:prSet presAssocID="{97B0D201-B539-4CD7-80CA-6BC0D82445F2}" presName="sibTrans" presStyleCnt="0"/>
      <dgm:spPr/>
    </dgm:pt>
    <dgm:pt modelId="{BAC180F4-5598-46A9-97D0-6ACE58821A76}" type="pres">
      <dgm:prSet presAssocID="{47469675-8382-44FD-B023-32DE8C033E6E}" presName="compNode" presStyleCnt="0"/>
      <dgm:spPr/>
    </dgm:pt>
    <dgm:pt modelId="{9DE5FA59-D88E-44AB-9EE2-DA193B3F03AA}" type="pres">
      <dgm:prSet presAssocID="{47469675-8382-44FD-B023-32DE8C033E6E}" presName="bgRect" presStyleLbl="bgShp" presStyleIdx="1" presStyleCnt="5"/>
      <dgm:spPr/>
    </dgm:pt>
    <dgm:pt modelId="{3DB3A47C-8029-4819-8019-E25133704863}" type="pres">
      <dgm:prSet presAssocID="{47469675-8382-44FD-B023-32DE8C033E6E}" presName="iconRect" presStyleLbl="node1" presStyleIdx="1"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Μικροσκόπιο"/>
        </a:ext>
      </dgm:extLst>
    </dgm:pt>
    <dgm:pt modelId="{B66D7B51-096C-410F-BAC1-E1E64D51051D}" type="pres">
      <dgm:prSet presAssocID="{47469675-8382-44FD-B023-32DE8C033E6E}" presName="spaceRect" presStyleCnt="0"/>
      <dgm:spPr/>
    </dgm:pt>
    <dgm:pt modelId="{7D10095B-8039-4AB7-8EA9-6594BFB8EFB0}" type="pres">
      <dgm:prSet presAssocID="{47469675-8382-44FD-B023-32DE8C033E6E}" presName="parTx" presStyleLbl="revTx" presStyleIdx="1" presStyleCnt="5">
        <dgm:presLayoutVars>
          <dgm:chMax val="0"/>
          <dgm:chPref val="0"/>
        </dgm:presLayoutVars>
      </dgm:prSet>
      <dgm:spPr/>
    </dgm:pt>
    <dgm:pt modelId="{D49E1EC1-F590-4951-AC33-AFECED0E54AB}" type="pres">
      <dgm:prSet presAssocID="{EFD635AC-9023-467B-B5F1-2E209071E714}" presName="sibTrans" presStyleCnt="0"/>
      <dgm:spPr/>
    </dgm:pt>
    <dgm:pt modelId="{8DB6D3DF-D979-4AD9-9CC4-4B3AD1DF76B7}" type="pres">
      <dgm:prSet presAssocID="{9CCC1E92-555F-4DCE-8211-0EE2AA8F8BDD}" presName="compNode" presStyleCnt="0"/>
      <dgm:spPr/>
    </dgm:pt>
    <dgm:pt modelId="{8AC785F3-3991-406E-893D-5680D26BABCB}" type="pres">
      <dgm:prSet presAssocID="{9CCC1E92-555F-4DCE-8211-0EE2AA8F8BDD}" presName="bgRect" presStyleLbl="bgShp" presStyleIdx="2" presStyleCnt="5" custLinFactNeighborX="880" custLinFactNeighborY="-1640"/>
      <dgm:spPr/>
    </dgm:pt>
    <dgm:pt modelId="{ED9D1C8E-3F19-4BAD-8B4F-97D47ED96A17}" type="pres">
      <dgm:prSet presAssocID="{9CCC1E92-555F-4DCE-8211-0EE2AA8F8BDD}" presName="iconRect" presStyleLbl="node1" presStyleIdx="2"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dgm:spPr>
      <dgm:extLst>
        <a:ext uri="{E40237B7-FDA0-4F09-8148-C483321AD2D9}">
          <dgm14:cNvPr xmlns:dgm14="http://schemas.microsoft.com/office/drawing/2010/diagram" id="0" name="" descr="Σημάδι ελέγχου"/>
        </a:ext>
      </dgm:extLst>
    </dgm:pt>
    <dgm:pt modelId="{08CC0B30-E85A-40EB-90F7-2FF87AADA9BD}" type="pres">
      <dgm:prSet presAssocID="{9CCC1E92-555F-4DCE-8211-0EE2AA8F8BDD}" presName="spaceRect" presStyleCnt="0"/>
      <dgm:spPr/>
    </dgm:pt>
    <dgm:pt modelId="{1F673799-D968-4CB1-90E6-57C0FA1C2DFD}" type="pres">
      <dgm:prSet presAssocID="{9CCC1E92-555F-4DCE-8211-0EE2AA8F8BDD}" presName="parTx" presStyleLbl="revTx" presStyleIdx="2" presStyleCnt="5">
        <dgm:presLayoutVars>
          <dgm:chMax val="0"/>
          <dgm:chPref val="0"/>
        </dgm:presLayoutVars>
      </dgm:prSet>
      <dgm:spPr/>
    </dgm:pt>
    <dgm:pt modelId="{382590DE-9E98-4F66-8637-0EE6A21BFF8B}" type="pres">
      <dgm:prSet presAssocID="{4FDA19BA-1693-4945-A32A-269422CB4732}" presName="sibTrans" presStyleCnt="0"/>
      <dgm:spPr/>
    </dgm:pt>
    <dgm:pt modelId="{852480BC-64A6-4E28-8FA4-9ADB567D1B71}" type="pres">
      <dgm:prSet presAssocID="{A6C1A79E-B454-4630-803E-E1BF7C9408E0}" presName="compNode" presStyleCnt="0"/>
      <dgm:spPr/>
    </dgm:pt>
    <dgm:pt modelId="{55245F1F-0AD0-42C4-B9EE-97C6B065DD14}" type="pres">
      <dgm:prSet presAssocID="{A6C1A79E-B454-4630-803E-E1BF7C9408E0}" presName="bgRect" presStyleLbl="bgShp" presStyleIdx="3" presStyleCnt="5" custScaleY="143837"/>
      <dgm:spPr/>
    </dgm:pt>
    <dgm:pt modelId="{61F424EE-51A8-4F82-BF6F-9F3152FE420E}" type="pres">
      <dgm:prSet presAssocID="{A6C1A79E-B454-4630-803E-E1BF7C9408E0}" presName="iconRect" presStyleLbl="node1" presStyleIdx="3" presStyleCnt="5"/>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dgm:spPr>
      <dgm:extLst>
        <a:ext uri="{E40237B7-FDA0-4F09-8148-C483321AD2D9}">
          <dgm14:cNvPr xmlns:dgm14="http://schemas.microsoft.com/office/drawing/2010/diagram" id="0" name="" descr="Ουράνιο τόξο"/>
        </a:ext>
      </dgm:extLst>
    </dgm:pt>
    <dgm:pt modelId="{92BE81D6-A5C1-43B6-85A4-DF7DBDED5A7B}" type="pres">
      <dgm:prSet presAssocID="{A6C1A79E-B454-4630-803E-E1BF7C9408E0}" presName="spaceRect" presStyleCnt="0"/>
      <dgm:spPr/>
    </dgm:pt>
    <dgm:pt modelId="{D0EAD832-7233-4441-81DB-4A24C17A6269}" type="pres">
      <dgm:prSet presAssocID="{A6C1A79E-B454-4630-803E-E1BF7C9408E0}" presName="parTx" presStyleLbl="revTx" presStyleIdx="3" presStyleCnt="5" custScaleX="111683">
        <dgm:presLayoutVars>
          <dgm:chMax val="0"/>
          <dgm:chPref val="0"/>
        </dgm:presLayoutVars>
      </dgm:prSet>
      <dgm:spPr/>
    </dgm:pt>
    <dgm:pt modelId="{9F8B893C-2A56-4619-86CE-6F9FDFCC5846}" type="pres">
      <dgm:prSet presAssocID="{50F6C210-F7AA-4C42-9809-35DA4463A763}" presName="sibTrans" presStyleCnt="0"/>
      <dgm:spPr/>
    </dgm:pt>
    <dgm:pt modelId="{57916F35-8F6A-4E3A-8A13-E9B65FBADFB7}" type="pres">
      <dgm:prSet presAssocID="{4C5BCC8C-4075-4C61-91A2-2B31A547135A}" presName="compNode" presStyleCnt="0"/>
      <dgm:spPr/>
    </dgm:pt>
    <dgm:pt modelId="{8ABDE92C-163B-4B74-9091-DF91B944AE8F}" type="pres">
      <dgm:prSet presAssocID="{4C5BCC8C-4075-4C61-91A2-2B31A547135A}" presName="bgRect" presStyleLbl="bgShp" presStyleIdx="4" presStyleCnt="5"/>
      <dgm:spPr/>
    </dgm:pt>
    <dgm:pt modelId="{F2E0E51A-4A98-4625-ABF7-666B471A0D73}" type="pres">
      <dgm:prSet presAssocID="{4C5BCC8C-4075-4C61-91A2-2B31A547135A}" presName="iconRect" presStyleLbl="node1" presStyleIdx="4" presStyleCnt="5"/>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dgm:spPr>
      <dgm:extLst>
        <a:ext uri="{E40237B7-FDA0-4F09-8148-C483321AD2D9}">
          <dgm14:cNvPr xmlns:dgm14="http://schemas.microsoft.com/office/drawing/2010/diagram" id="0" name="" descr="Earth Globe Americas"/>
        </a:ext>
      </dgm:extLst>
    </dgm:pt>
    <dgm:pt modelId="{999A209E-121B-467C-A9E0-9BFD208CA99A}" type="pres">
      <dgm:prSet presAssocID="{4C5BCC8C-4075-4C61-91A2-2B31A547135A}" presName="spaceRect" presStyleCnt="0"/>
      <dgm:spPr/>
    </dgm:pt>
    <dgm:pt modelId="{0F5253E7-798C-4C04-B5ED-7E57604D6DD3}" type="pres">
      <dgm:prSet presAssocID="{4C5BCC8C-4075-4C61-91A2-2B31A547135A}" presName="parTx" presStyleLbl="revTx" presStyleIdx="4" presStyleCnt="5" custScaleX="183677" custLinFactNeighborX="-4234" custLinFactNeighborY="-16760">
        <dgm:presLayoutVars>
          <dgm:chMax val="0"/>
          <dgm:chPref val="0"/>
        </dgm:presLayoutVars>
      </dgm:prSet>
      <dgm:spPr/>
    </dgm:pt>
  </dgm:ptLst>
  <dgm:cxnLst>
    <dgm:cxn modelId="{466E7907-BBFC-417E-9C72-8CE3DD1C4BC7}" type="presOf" srcId="{0948756A-E1C3-490B-AD7A-D128E1E76C80}" destId="{0A2CBA0F-D793-4D9B-929F-0D91E5FB9D7A}" srcOrd="0" destOrd="0" presId="urn:microsoft.com/office/officeart/2018/2/layout/IconVerticalSolidList"/>
    <dgm:cxn modelId="{FB99D412-E872-481E-81E2-AAD0610FE0B0}" srcId="{0948756A-E1C3-490B-AD7A-D128E1E76C80}" destId="{A6C1A79E-B454-4630-803E-E1BF7C9408E0}" srcOrd="3" destOrd="0" parTransId="{657A6D42-5CD3-420F-8A06-3ADB35EB0FD4}" sibTransId="{50F6C210-F7AA-4C42-9809-35DA4463A763}"/>
    <dgm:cxn modelId="{82680C6D-6052-44D2-8963-24741BF5BC30}" type="presOf" srcId="{47469675-8382-44FD-B023-32DE8C033E6E}" destId="{7D10095B-8039-4AB7-8EA9-6594BFB8EFB0}" srcOrd="0" destOrd="0" presId="urn:microsoft.com/office/officeart/2018/2/layout/IconVerticalSolidList"/>
    <dgm:cxn modelId="{A78F2F7D-102A-46A9-B71E-3E4F1C49FCBC}" srcId="{0948756A-E1C3-490B-AD7A-D128E1E76C80}" destId="{47469675-8382-44FD-B023-32DE8C033E6E}" srcOrd="1" destOrd="0" parTransId="{B955E869-3DEB-4E32-9E46-39CDA35003BD}" sibTransId="{EFD635AC-9023-467B-B5F1-2E209071E714}"/>
    <dgm:cxn modelId="{ED3F6B9A-F3EA-44B3-B091-C63925D22334}" srcId="{0948756A-E1C3-490B-AD7A-D128E1E76C80}" destId="{4C5BCC8C-4075-4C61-91A2-2B31A547135A}" srcOrd="4" destOrd="0" parTransId="{09ADF6E9-7470-4BE8-ADC9-243C35D4F973}" sibTransId="{AA4D5825-2A1B-46E6-9332-346BC41DF404}"/>
    <dgm:cxn modelId="{354ECECA-DDB5-49E4-BA12-654EFB3EA3E9}" type="presOf" srcId="{DFD4B326-EB7E-4FD4-BD87-8162C89ABDC0}" destId="{8CC2ABF1-705C-488F-A773-14C2E1F94984}" srcOrd="0" destOrd="0" presId="urn:microsoft.com/office/officeart/2018/2/layout/IconVerticalSolidList"/>
    <dgm:cxn modelId="{820830E4-3856-49A9-8DBB-C886DBBDFB8F}" type="presOf" srcId="{9CCC1E92-555F-4DCE-8211-0EE2AA8F8BDD}" destId="{1F673799-D968-4CB1-90E6-57C0FA1C2DFD}" srcOrd="0" destOrd="0" presId="urn:microsoft.com/office/officeart/2018/2/layout/IconVerticalSolidList"/>
    <dgm:cxn modelId="{77F016EB-B7BD-4E89-96A0-28DC5B16AA8C}" srcId="{0948756A-E1C3-490B-AD7A-D128E1E76C80}" destId="{DFD4B326-EB7E-4FD4-BD87-8162C89ABDC0}" srcOrd="0" destOrd="0" parTransId="{1BEB90EA-F0C8-4B90-8D20-5298A27E6CF7}" sibTransId="{97B0D201-B539-4CD7-80CA-6BC0D82445F2}"/>
    <dgm:cxn modelId="{E7A1C4ED-4EE0-49B6-BDFC-3E3256688D53}" type="presOf" srcId="{A6C1A79E-B454-4630-803E-E1BF7C9408E0}" destId="{D0EAD832-7233-4441-81DB-4A24C17A6269}" srcOrd="0" destOrd="0" presId="urn:microsoft.com/office/officeart/2018/2/layout/IconVerticalSolidList"/>
    <dgm:cxn modelId="{FB105CF4-42B1-4A32-A1E5-DCD7E00F2F6C}" srcId="{0948756A-E1C3-490B-AD7A-D128E1E76C80}" destId="{9CCC1E92-555F-4DCE-8211-0EE2AA8F8BDD}" srcOrd="2" destOrd="0" parTransId="{24AC2DEA-84E3-4FB1-90C4-28C01F686C03}" sibTransId="{4FDA19BA-1693-4945-A32A-269422CB4732}"/>
    <dgm:cxn modelId="{91E613FC-5118-4E40-A5AA-CFE0CFE65459}" type="presOf" srcId="{4C5BCC8C-4075-4C61-91A2-2B31A547135A}" destId="{0F5253E7-798C-4C04-B5ED-7E57604D6DD3}" srcOrd="0" destOrd="0" presId="urn:microsoft.com/office/officeart/2018/2/layout/IconVerticalSolidList"/>
    <dgm:cxn modelId="{DED19E92-CCD9-43D5-8038-D44DBD42DC8F}" type="presParOf" srcId="{0A2CBA0F-D793-4D9B-929F-0D91E5FB9D7A}" destId="{716F3322-42AC-40FA-BB5E-7E2ADF5E78BE}" srcOrd="0" destOrd="0" presId="urn:microsoft.com/office/officeart/2018/2/layout/IconVerticalSolidList"/>
    <dgm:cxn modelId="{F3679425-B761-4631-BF8C-A542E817F98B}" type="presParOf" srcId="{716F3322-42AC-40FA-BB5E-7E2ADF5E78BE}" destId="{4ED0EAC8-D9EA-4825-BFEB-A585528E6808}" srcOrd="0" destOrd="0" presId="urn:microsoft.com/office/officeart/2018/2/layout/IconVerticalSolidList"/>
    <dgm:cxn modelId="{A7302523-6CB6-444F-9532-24F81647A2CE}" type="presParOf" srcId="{716F3322-42AC-40FA-BB5E-7E2ADF5E78BE}" destId="{B42C28C4-A6A6-4E1C-B6BC-0546A32F2861}" srcOrd="1" destOrd="0" presId="urn:microsoft.com/office/officeart/2018/2/layout/IconVerticalSolidList"/>
    <dgm:cxn modelId="{B16B9B9B-E115-4DA4-97BD-29298F69EB13}" type="presParOf" srcId="{716F3322-42AC-40FA-BB5E-7E2ADF5E78BE}" destId="{158B5F44-4449-46C2-9786-B5695285471E}" srcOrd="2" destOrd="0" presId="urn:microsoft.com/office/officeart/2018/2/layout/IconVerticalSolidList"/>
    <dgm:cxn modelId="{11E67DA4-1B99-458D-B979-9047D1D94F49}" type="presParOf" srcId="{716F3322-42AC-40FA-BB5E-7E2ADF5E78BE}" destId="{8CC2ABF1-705C-488F-A773-14C2E1F94984}" srcOrd="3" destOrd="0" presId="urn:microsoft.com/office/officeart/2018/2/layout/IconVerticalSolidList"/>
    <dgm:cxn modelId="{5DD92CD4-70A2-4645-BEDB-BB36A5B2C300}" type="presParOf" srcId="{0A2CBA0F-D793-4D9B-929F-0D91E5FB9D7A}" destId="{56D15E1D-A7E8-46CC-92D9-A23CC0636E4E}" srcOrd="1" destOrd="0" presId="urn:microsoft.com/office/officeart/2018/2/layout/IconVerticalSolidList"/>
    <dgm:cxn modelId="{31A7F031-980D-4BAB-99E4-E7B6CF99BE97}" type="presParOf" srcId="{0A2CBA0F-D793-4D9B-929F-0D91E5FB9D7A}" destId="{BAC180F4-5598-46A9-97D0-6ACE58821A76}" srcOrd="2" destOrd="0" presId="urn:microsoft.com/office/officeart/2018/2/layout/IconVerticalSolidList"/>
    <dgm:cxn modelId="{5EED3F54-3FF6-4100-A6BA-4723C6601D2B}" type="presParOf" srcId="{BAC180F4-5598-46A9-97D0-6ACE58821A76}" destId="{9DE5FA59-D88E-44AB-9EE2-DA193B3F03AA}" srcOrd="0" destOrd="0" presId="urn:microsoft.com/office/officeart/2018/2/layout/IconVerticalSolidList"/>
    <dgm:cxn modelId="{05B95A2A-570F-4397-909E-014A2C7FA9F4}" type="presParOf" srcId="{BAC180F4-5598-46A9-97D0-6ACE58821A76}" destId="{3DB3A47C-8029-4819-8019-E25133704863}" srcOrd="1" destOrd="0" presId="urn:microsoft.com/office/officeart/2018/2/layout/IconVerticalSolidList"/>
    <dgm:cxn modelId="{477D1A3C-E63B-4AAC-ABEE-4E2BE2773CE4}" type="presParOf" srcId="{BAC180F4-5598-46A9-97D0-6ACE58821A76}" destId="{B66D7B51-096C-410F-BAC1-E1E64D51051D}" srcOrd="2" destOrd="0" presId="urn:microsoft.com/office/officeart/2018/2/layout/IconVerticalSolidList"/>
    <dgm:cxn modelId="{25C5D1E0-BE57-459E-9544-14E33AAB9019}" type="presParOf" srcId="{BAC180F4-5598-46A9-97D0-6ACE58821A76}" destId="{7D10095B-8039-4AB7-8EA9-6594BFB8EFB0}" srcOrd="3" destOrd="0" presId="urn:microsoft.com/office/officeart/2018/2/layout/IconVerticalSolidList"/>
    <dgm:cxn modelId="{E485D546-93FA-49CC-BB10-463F18D13C67}" type="presParOf" srcId="{0A2CBA0F-D793-4D9B-929F-0D91E5FB9D7A}" destId="{D49E1EC1-F590-4951-AC33-AFECED0E54AB}" srcOrd="3" destOrd="0" presId="urn:microsoft.com/office/officeart/2018/2/layout/IconVerticalSolidList"/>
    <dgm:cxn modelId="{49838C7E-9134-4726-ABBD-CE8992AA0E93}" type="presParOf" srcId="{0A2CBA0F-D793-4D9B-929F-0D91E5FB9D7A}" destId="{8DB6D3DF-D979-4AD9-9CC4-4B3AD1DF76B7}" srcOrd="4" destOrd="0" presId="urn:microsoft.com/office/officeart/2018/2/layout/IconVerticalSolidList"/>
    <dgm:cxn modelId="{57A63D1D-3B0A-4D34-B2C6-49170F1ABCCE}" type="presParOf" srcId="{8DB6D3DF-D979-4AD9-9CC4-4B3AD1DF76B7}" destId="{8AC785F3-3991-406E-893D-5680D26BABCB}" srcOrd="0" destOrd="0" presId="urn:microsoft.com/office/officeart/2018/2/layout/IconVerticalSolidList"/>
    <dgm:cxn modelId="{6CA96A47-23A6-439E-9965-28B6B492F311}" type="presParOf" srcId="{8DB6D3DF-D979-4AD9-9CC4-4B3AD1DF76B7}" destId="{ED9D1C8E-3F19-4BAD-8B4F-97D47ED96A17}" srcOrd="1" destOrd="0" presId="urn:microsoft.com/office/officeart/2018/2/layout/IconVerticalSolidList"/>
    <dgm:cxn modelId="{F1414B2F-494B-4573-A61D-138986A12459}" type="presParOf" srcId="{8DB6D3DF-D979-4AD9-9CC4-4B3AD1DF76B7}" destId="{08CC0B30-E85A-40EB-90F7-2FF87AADA9BD}" srcOrd="2" destOrd="0" presId="urn:microsoft.com/office/officeart/2018/2/layout/IconVerticalSolidList"/>
    <dgm:cxn modelId="{D0925222-EE5D-4414-BD48-4824EB0BEDB4}" type="presParOf" srcId="{8DB6D3DF-D979-4AD9-9CC4-4B3AD1DF76B7}" destId="{1F673799-D968-4CB1-90E6-57C0FA1C2DFD}" srcOrd="3" destOrd="0" presId="urn:microsoft.com/office/officeart/2018/2/layout/IconVerticalSolidList"/>
    <dgm:cxn modelId="{68EAE017-6402-4201-BB9C-A7CCAA0533B4}" type="presParOf" srcId="{0A2CBA0F-D793-4D9B-929F-0D91E5FB9D7A}" destId="{382590DE-9E98-4F66-8637-0EE6A21BFF8B}" srcOrd="5" destOrd="0" presId="urn:microsoft.com/office/officeart/2018/2/layout/IconVerticalSolidList"/>
    <dgm:cxn modelId="{FF36C23C-5484-46C2-A73B-799BEDC8EA5E}" type="presParOf" srcId="{0A2CBA0F-D793-4D9B-929F-0D91E5FB9D7A}" destId="{852480BC-64A6-4E28-8FA4-9ADB567D1B71}" srcOrd="6" destOrd="0" presId="urn:microsoft.com/office/officeart/2018/2/layout/IconVerticalSolidList"/>
    <dgm:cxn modelId="{14986D03-AC50-493F-8D9B-5C5ABFD1968E}" type="presParOf" srcId="{852480BC-64A6-4E28-8FA4-9ADB567D1B71}" destId="{55245F1F-0AD0-42C4-B9EE-97C6B065DD14}" srcOrd="0" destOrd="0" presId="urn:microsoft.com/office/officeart/2018/2/layout/IconVerticalSolidList"/>
    <dgm:cxn modelId="{07160C33-D4A7-4B42-9810-40BE5AF44361}" type="presParOf" srcId="{852480BC-64A6-4E28-8FA4-9ADB567D1B71}" destId="{61F424EE-51A8-4F82-BF6F-9F3152FE420E}" srcOrd="1" destOrd="0" presId="urn:microsoft.com/office/officeart/2018/2/layout/IconVerticalSolidList"/>
    <dgm:cxn modelId="{4F132589-A77E-41E0-9F10-45D14843EEB5}" type="presParOf" srcId="{852480BC-64A6-4E28-8FA4-9ADB567D1B71}" destId="{92BE81D6-A5C1-43B6-85A4-DF7DBDED5A7B}" srcOrd="2" destOrd="0" presId="urn:microsoft.com/office/officeart/2018/2/layout/IconVerticalSolidList"/>
    <dgm:cxn modelId="{0F3361E7-4D60-4CC0-86C1-84FDF5EFBEB8}" type="presParOf" srcId="{852480BC-64A6-4E28-8FA4-9ADB567D1B71}" destId="{D0EAD832-7233-4441-81DB-4A24C17A6269}" srcOrd="3" destOrd="0" presId="urn:microsoft.com/office/officeart/2018/2/layout/IconVerticalSolidList"/>
    <dgm:cxn modelId="{88A0F88C-9C0D-4041-83C7-9A3EE4105CF0}" type="presParOf" srcId="{0A2CBA0F-D793-4D9B-929F-0D91E5FB9D7A}" destId="{9F8B893C-2A56-4619-86CE-6F9FDFCC5846}" srcOrd="7" destOrd="0" presId="urn:microsoft.com/office/officeart/2018/2/layout/IconVerticalSolidList"/>
    <dgm:cxn modelId="{F448A309-A743-44BE-8328-89B31F5CA545}" type="presParOf" srcId="{0A2CBA0F-D793-4D9B-929F-0D91E5FB9D7A}" destId="{57916F35-8F6A-4E3A-8A13-E9B65FBADFB7}" srcOrd="8" destOrd="0" presId="urn:microsoft.com/office/officeart/2018/2/layout/IconVerticalSolidList"/>
    <dgm:cxn modelId="{716EE7AA-D79D-42DD-9F06-4A0531488D4D}" type="presParOf" srcId="{57916F35-8F6A-4E3A-8A13-E9B65FBADFB7}" destId="{8ABDE92C-163B-4B74-9091-DF91B944AE8F}" srcOrd="0" destOrd="0" presId="urn:microsoft.com/office/officeart/2018/2/layout/IconVerticalSolidList"/>
    <dgm:cxn modelId="{657A9FA6-419C-4C23-8A72-C6A6B45046FF}" type="presParOf" srcId="{57916F35-8F6A-4E3A-8A13-E9B65FBADFB7}" destId="{F2E0E51A-4A98-4625-ABF7-666B471A0D73}" srcOrd="1" destOrd="0" presId="urn:microsoft.com/office/officeart/2018/2/layout/IconVerticalSolidList"/>
    <dgm:cxn modelId="{E03AC817-337E-4BBE-B36E-2DC2B0F14752}" type="presParOf" srcId="{57916F35-8F6A-4E3A-8A13-E9B65FBADFB7}" destId="{999A209E-121B-467C-A9E0-9BFD208CA99A}" srcOrd="2" destOrd="0" presId="urn:microsoft.com/office/officeart/2018/2/layout/IconVerticalSolidList"/>
    <dgm:cxn modelId="{413E843A-1DCF-4643-BE32-1C367272BF8E}" type="presParOf" srcId="{57916F35-8F6A-4E3A-8A13-E9B65FBADFB7}" destId="{0F5253E7-798C-4C04-B5ED-7E57604D6DD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0EAC8-D9EA-4825-BFEB-A585528E6808}">
      <dsp:nvSpPr>
        <dsp:cNvPr id="0" name=""/>
        <dsp:cNvSpPr/>
      </dsp:nvSpPr>
      <dsp:spPr>
        <a:xfrm>
          <a:off x="-252865" y="12304"/>
          <a:ext cx="3979053" cy="92078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42C28C4-A6A6-4E1C-B6BC-0546A32F2861}">
      <dsp:nvSpPr>
        <dsp:cNvPr id="0" name=""/>
        <dsp:cNvSpPr/>
      </dsp:nvSpPr>
      <dsp:spPr>
        <a:xfrm>
          <a:off x="25671" y="219481"/>
          <a:ext cx="507422" cy="5064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C2ABF1-705C-488F-A773-14C2E1F94984}">
      <dsp:nvSpPr>
        <dsp:cNvPr id="0" name=""/>
        <dsp:cNvSpPr/>
      </dsp:nvSpPr>
      <dsp:spPr>
        <a:xfrm>
          <a:off x="811630" y="12304"/>
          <a:ext cx="2411396" cy="921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545" tIns="97545" rIns="97545" bIns="97545" numCol="1" spcCol="1270" anchor="ctr" anchorCtr="0">
          <a:noAutofit/>
        </a:bodyPr>
        <a:lstStyle/>
        <a:p>
          <a:pPr marL="0" lvl="0" indent="0" algn="l" defTabSz="622300">
            <a:lnSpc>
              <a:spcPct val="100000"/>
            </a:lnSpc>
            <a:spcBef>
              <a:spcPct val="0"/>
            </a:spcBef>
            <a:spcAft>
              <a:spcPct val="35000"/>
            </a:spcAft>
            <a:buNone/>
          </a:pPr>
          <a:r>
            <a:rPr lang="en-US" sz="1400" kern="1200" dirty="0" err="1"/>
            <a:t>Ερευνητικό</a:t>
          </a:r>
          <a:r>
            <a:rPr lang="en-US" sz="1400" kern="1200" dirty="0"/>
            <a:t> </a:t>
          </a:r>
          <a:r>
            <a:rPr lang="en-US" sz="1400" kern="1200" dirty="0" err="1"/>
            <a:t>ερώτημ</a:t>
          </a:r>
          <a:r>
            <a:rPr lang="en-US" sz="1400" kern="1200" dirty="0"/>
            <a:t>α : Πώς διαιρούνται τα κύτταρα</a:t>
          </a:r>
          <a:r>
            <a:rPr lang="el-GR" sz="1400" kern="1200" dirty="0"/>
            <a:t>;</a:t>
          </a:r>
          <a:endParaRPr lang="en-US" sz="1400" kern="1200" dirty="0"/>
        </a:p>
      </dsp:txBody>
      <dsp:txXfrm>
        <a:off x="811630" y="12304"/>
        <a:ext cx="2411396" cy="921684"/>
      </dsp:txXfrm>
    </dsp:sp>
    <dsp:sp modelId="{9DE5FA59-D88E-44AB-9EE2-DA193B3F03AA}">
      <dsp:nvSpPr>
        <dsp:cNvPr id="0" name=""/>
        <dsp:cNvSpPr/>
      </dsp:nvSpPr>
      <dsp:spPr>
        <a:xfrm>
          <a:off x="-252865" y="1157427"/>
          <a:ext cx="3979053" cy="92078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B3A47C-8029-4819-8019-E25133704863}">
      <dsp:nvSpPr>
        <dsp:cNvPr id="0" name=""/>
        <dsp:cNvSpPr/>
      </dsp:nvSpPr>
      <dsp:spPr>
        <a:xfrm>
          <a:off x="25671" y="1364604"/>
          <a:ext cx="507422" cy="5064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10095B-8039-4AB7-8EA9-6594BFB8EFB0}">
      <dsp:nvSpPr>
        <dsp:cNvPr id="0" name=""/>
        <dsp:cNvSpPr/>
      </dsp:nvSpPr>
      <dsp:spPr>
        <a:xfrm>
          <a:off x="811630" y="1157427"/>
          <a:ext cx="2411396" cy="921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545" tIns="97545" rIns="97545" bIns="97545" numCol="1" spcCol="1270" anchor="ctr" anchorCtr="0">
          <a:noAutofit/>
        </a:bodyPr>
        <a:lstStyle/>
        <a:p>
          <a:pPr marL="0" lvl="0" indent="0" algn="l" defTabSz="622300">
            <a:lnSpc>
              <a:spcPct val="100000"/>
            </a:lnSpc>
            <a:spcBef>
              <a:spcPct val="0"/>
            </a:spcBef>
            <a:spcAft>
              <a:spcPct val="35000"/>
            </a:spcAft>
            <a:buNone/>
          </a:pPr>
          <a:r>
            <a:rPr lang="en-US" sz="1400" kern="1200" dirty="0" err="1"/>
            <a:t>Υλικό</a:t>
          </a:r>
          <a:r>
            <a:rPr lang="en-US" sz="1400" kern="1200" dirty="0"/>
            <a:t> (</a:t>
          </a:r>
          <a:r>
            <a:rPr lang="en-US" sz="1400" kern="1200" dirty="0" err="1"/>
            <a:t>Εικόνες</a:t>
          </a:r>
          <a:r>
            <a:rPr lang="en-US" sz="1400" kern="1200" dirty="0"/>
            <a:t> </a:t>
          </a:r>
          <a:r>
            <a:rPr lang="en-US" sz="1400" kern="1200" dirty="0" err="1"/>
            <a:t>με</a:t>
          </a:r>
          <a:r>
            <a:rPr lang="en-US" sz="1400" kern="1200" dirty="0"/>
            <a:t> </a:t>
          </a:r>
          <a:r>
            <a:rPr lang="en-US" sz="1400" kern="1200" dirty="0" err="1"/>
            <a:t>τις</a:t>
          </a:r>
          <a:r>
            <a:rPr lang="en-US" sz="1400" kern="1200" dirty="0"/>
            <a:t> </a:t>
          </a:r>
          <a:r>
            <a:rPr lang="en-US" sz="1400" kern="1200" dirty="0" err="1"/>
            <a:t>φάσεις</a:t>
          </a:r>
          <a:r>
            <a:rPr lang="en-US" sz="1400" kern="1200" dirty="0"/>
            <a:t> </a:t>
          </a:r>
          <a:r>
            <a:rPr lang="en-US" sz="1400" kern="1200" dirty="0" err="1"/>
            <a:t>μίτωσης</a:t>
          </a:r>
          <a:r>
            <a:rPr lang="en-US" sz="1400" kern="1200" dirty="0"/>
            <a:t> </a:t>
          </a:r>
          <a:r>
            <a:rPr lang="en-US" sz="1400" kern="1200" dirty="0" err="1"/>
            <a:t>κυττάρου</a:t>
          </a:r>
          <a:r>
            <a:rPr lang="en-US" sz="1400" kern="1200" dirty="0"/>
            <a:t> </a:t>
          </a:r>
          <a:r>
            <a:rPr lang="en-US" sz="1400" kern="1200" dirty="0" err="1"/>
            <a:t>σε</a:t>
          </a:r>
          <a:r>
            <a:rPr lang="en-US" sz="1400" kern="1200" dirty="0"/>
            <a:t> </a:t>
          </a:r>
          <a:r>
            <a:rPr lang="en-US" sz="1400" kern="1200" dirty="0" err="1"/>
            <a:t>τυχ</a:t>
          </a:r>
          <a:r>
            <a:rPr lang="en-US" sz="1400" kern="1200" dirty="0"/>
            <a:t>αία σειρά) </a:t>
          </a:r>
        </a:p>
      </dsp:txBody>
      <dsp:txXfrm>
        <a:off x="811630" y="1157427"/>
        <a:ext cx="2411396" cy="921684"/>
      </dsp:txXfrm>
    </dsp:sp>
    <dsp:sp modelId="{8AC785F3-3991-406E-893D-5680D26BABCB}">
      <dsp:nvSpPr>
        <dsp:cNvPr id="0" name=""/>
        <dsp:cNvSpPr/>
      </dsp:nvSpPr>
      <dsp:spPr>
        <a:xfrm>
          <a:off x="-217850" y="2287450"/>
          <a:ext cx="3979053" cy="92078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9D1C8E-3F19-4BAD-8B4F-97D47ED96A17}">
      <dsp:nvSpPr>
        <dsp:cNvPr id="0" name=""/>
        <dsp:cNvSpPr/>
      </dsp:nvSpPr>
      <dsp:spPr>
        <a:xfrm>
          <a:off x="25671" y="2509728"/>
          <a:ext cx="507422" cy="50643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673799-D968-4CB1-90E6-57C0FA1C2DFD}">
      <dsp:nvSpPr>
        <dsp:cNvPr id="0" name=""/>
        <dsp:cNvSpPr/>
      </dsp:nvSpPr>
      <dsp:spPr>
        <a:xfrm>
          <a:off x="811630" y="2302551"/>
          <a:ext cx="2411396" cy="921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545" tIns="97545" rIns="97545" bIns="97545" numCol="1" spcCol="1270" anchor="ctr" anchorCtr="0">
          <a:noAutofit/>
        </a:bodyPr>
        <a:lstStyle/>
        <a:p>
          <a:pPr marL="0" lvl="0" indent="0" algn="l" defTabSz="622300">
            <a:lnSpc>
              <a:spcPct val="100000"/>
            </a:lnSpc>
            <a:spcBef>
              <a:spcPct val="0"/>
            </a:spcBef>
            <a:spcAft>
              <a:spcPct val="35000"/>
            </a:spcAft>
            <a:buNone/>
          </a:pPr>
          <a:r>
            <a:rPr lang="en-US" sz="1400" kern="1200"/>
            <a:t>Πρόβλεψη σειράς </a:t>
          </a:r>
        </a:p>
      </dsp:txBody>
      <dsp:txXfrm>
        <a:off x="811630" y="2302551"/>
        <a:ext cx="2411396" cy="921684"/>
      </dsp:txXfrm>
    </dsp:sp>
    <dsp:sp modelId="{55245F1F-0AD0-42C4-B9EE-97C6B065DD14}">
      <dsp:nvSpPr>
        <dsp:cNvPr id="0" name=""/>
        <dsp:cNvSpPr/>
      </dsp:nvSpPr>
      <dsp:spPr>
        <a:xfrm>
          <a:off x="-252865" y="3447674"/>
          <a:ext cx="3979053" cy="132442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F424EE-51A8-4F82-BF6F-9F3152FE420E}">
      <dsp:nvSpPr>
        <dsp:cNvPr id="0" name=""/>
        <dsp:cNvSpPr/>
      </dsp:nvSpPr>
      <dsp:spPr>
        <a:xfrm>
          <a:off x="25671" y="3856673"/>
          <a:ext cx="507422" cy="50643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EAD832-7233-4441-81DB-4A24C17A6269}">
      <dsp:nvSpPr>
        <dsp:cNvPr id="0" name=""/>
        <dsp:cNvSpPr/>
      </dsp:nvSpPr>
      <dsp:spPr>
        <a:xfrm>
          <a:off x="670769" y="3649497"/>
          <a:ext cx="2693119" cy="921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545" tIns="97545" rIns="97545" bIns="97545" numCol="1" spcCol="1270" anchor="ctr" anchorCtr="0">
          <a:noAutofit/>
        </a:bodyPr>
        <a:lstStyle/>
        <a:p>
          <a:pPr marL="0" lvl="0" indent="0" algn="l" defTabSz="622300">
            <a:lnSpc>
              <a:spcPct val="100000"/>
            </a:lnSpc>
            <a:spcBef>
              <a:spcPct val="0"/>
            </a:spcBef>
            <a:spcAft>
              <a:spcPct val="35000"/>
            </a:spcAft>
            <a:buNone/>
          </a:pPr>
          <a:r>
            <a:rPr lang="en-US" sz="1400" kern="1200" dirty="0"/>
            <a:t>Επα</a:t>
          </a:r>
          <a:r>
            <a:rPr lang="en-US" sz="1400" kern="1200" dirty="0" err="1"/>
            <a:t>λήθευση</a:t>
          </a:r>
          <a:r>
            <a:rPr lang="en-US" sz="1400" kern="1200" dirty="0"/>
            <a:t>  </a:t>
          </a:r>
          <a:r>
            <a:rPr lang="en-US" sz="1400" kern="1200" dirty="0" err="1"/>
            <a:t>μέσ</a:t>
          </a:r>
          <a:r>
            <a:rPr lang="en-US" sz="1400" kern="1200" dirty="0"/>
            <a:t>α από καθοδηγούμενη συζήτηση, παρυσίαση εικόνων μικροσκοπίου ή άλλο, συζήτηση στις ομάδες - ολομέλεια</a:t>
          </a:r>
        </a:p>
      </dsp:txBody>
      <dsp:txXfrm>
        <a:off x="670769" y="3649497"/>
        <a:ext cx="2693119" cy="921684"/>
      </dsp:txXfrm>
    </dsp:sp>
    <dsp:sp modelId="{8ABDE92C-163B-4B74-9091-DF91B944AE8F}">
      <dsp:nvSpPr>
        <dsp:cNvPr id="0" name=""/>
        <dsp:cNvSpPr/>
      </dsp:nvSpPr>
      <dsp:spPr>
        <a:xfrm>
          <a:off x="-252865" y="4995542"/>
          <a:ext cx="3979053" cy="92078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E0E51A-4A98-4625-ABF7-666B471A0D73}">
      <dsp:nvSpPr>
        <dsp:cNvPr id="0" name=""/>
        <dsp:cNvSpPr/>
      </dsp:nvSpPr>
      <dsp:spPr>
        <a:xfrm>
          <a:off x="25671" y="5202719"/>
          <a:ext cx="507422" cy="50643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5253E7-798C-4C04-B5ED-7E57604D6DD3}">
      <dsp:nvSpPr>
        <dsp:cNvPr id="0" name=""/>
        <dsp:cNvSpPr/>
      </dsp:nvSpPr>
      <dsp:spPr>
        <a:xfrm>
          <a:off x="-197261" y="4841068"/>
          <a:ext cx="4429179" cy="921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545" tIns="97545" rIns="97545" bIns="97545" numCol="1" spcCol="1270" anchor="ctr" anchorCtr="0">
          <a:noAutofit/>
        </a:bodyPr>
        <a:lstStyle/>
        <a:p>
          <a:pPr marL="0" lvl="0" indent="0" algn="l" defTabSz="622300">
            <a:lnSpc>
              <a:spcPct val="100000"/>
            </a:lnSpc>
            <a:spcBef>
              <a:spcPct val="0"/>
            </a:spcBef>
            <a:spcAft>
              <a:spcPct val="35000"/>
            </a:spcAft>
            <a:buNone/>
          </a:pPr>
          <a:r>
            <a:rPr lang="en-US" sz="1400" kern="1200" dirty="0">
              <a:hlinkClick xmlns:r="http://schemas.openxmlformats.org/officeDocument/2006/relationships" r:id="rId11"/>
            </a:rPr>
            <a:t>http://ekfe-chalandr.att.sch.gr/SupportiveMaterial/Biology/Gymnasium_C/Apostolopoulos-Mitosis-TeachingPlan.pdf</a:t>
          </a:r>
          <a:endParaRPr lang="en-US" sz="1400" kern="1200" dirty="0"/>
        </a:p>
      </dsp:txBody>
      <dsp:txXfrm>
        <a:off x="-197261" y="4841068"/>
        <a:ext cx="4429179" cy="92168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BDB561-CE26-C39E-4FAB-E518DE08879F}"/>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2B12FF3-3CC4-1EE9-CCD2-28A674E4DC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8B56181-C416-86C0-6F6C-265E3254D0C2}"/>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5" name="Θέση υποσέλιδου 4">
            <a:extLst>
              <a:ext uri="{FF2B5EF4-FFF2-40B4-BE49-F238E27FC236}">
                <a16:creationId xmlns:a16="http://schemas.microsoft.com/office/drawing/2014/main" id="{E7CE6877-42F4-C144-CA7A-EF9C485B703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CDA5781-D195-B26A-73EB-31DB9DB7D631}"/>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1809808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DBF99A-8E34-4414-4B81-16075088FE1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49BCA18-9225-D735-F4F2-81C01395B89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FE085DC-4C80-3759-1340-A10F2B870A32}"/>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5" name="Θέση υποσέλιδου 4">
            <a:extLst>
              <a:ext uri="{FF2B5EF4-FFF2-40B4-BE49-F238E27FC236}">
                <a16:creationId xmlns:a16="http://schemas.microsoft.com/office/drawing/2014/main" id="{440DA721-A81B-8CC6-94A0-523DC74248D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C0E4140-3FC4-24BE-DFC5-DBDF90179AD1}"/>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4272824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470F4AA-458E-8F1C-C42D-2643460BEA5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74EF343-6F41-47C1-DC01-86FCED55712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C041D0B-5689-6D72-24F1-7C783A4BB7FE}"/>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5" name="Θέση υποσέλιδου 4">
            <a:extLst>
              <a:ext uri="{FF2B5EF4-FFF2-40B4-BE49-F238E27FC236}">
                <a16:creationId xmlns:a16="http://schemas.microsoft.com/office/drawing/2014/main" id="{FE16E7A9-FF3A-1690-1DA7-AB9439DB91F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FD8BBFF-82A0-5FFF-E3C3-62CB85CD9375}"/>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60898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AA1740-4334-3911-AD4B-296DEC05469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BA9CD98-C706-0EBB-7C78-4595181B32C7}"/>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E1889EC-F9A6-3343-BBD5-0BDF9C5C5818}"/>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5" name="Θέση υποσέλιδου 4">
            <a:extLst>
              <a:ext uri="{FF2B5EF4-FFF2-40B4-BE49-F238E27FC236}">
                <a16:creationId xmlns:a16="http://schemas.microsoft.com/office/drawing/2014/main" id="{A80703CA-A12B-670A-2F74-FA21F4E0F3A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E43E771-AB6F-7F8D-72C3-3A38D72FFB11}"/>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1282046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999988-4BB7-B4D9-6784-F2D5C184231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C4F18D0-0FCD-23F1-D24F-605420C979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7019115-FEC3-EFEC-2DB4-29242FDC46BB}"/>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5" name="Θέση υποσέλιδου 4">
            <a:extLst>
              <a:ext uri="{FF2B5EF4-FFF2-40B4-BE49-F238E27FC236}">
                <a16:creationId xmlns:a16="http://schemas.microsoft.com/office/drawing/2014/main" id="{1B18A0AA-31E1-1A54-CCD8-079419B4809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1959589-7C93-6D40-EFF6-CA258FC11F10}"/>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951454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35CA02-4673-B3A6-B25D-0EA7E4D64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65AD63B-1143-662E-C1E5-0E0C46B4E8B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6503EE7-293A-69F9-E582-BBBDA8C4C40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4B7B2DE-FEF2-7E6C-A5B9-5BBFD41B630E}"/>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6" name="Θέση υποσέλιδου 5">
            <a:extLst>
              <a:ext uri="{FF2B5EF4-FFF2-40B4-BE49-F238E27FC236}">
                <a16:creationId xmlns:a16="http://schemas.microsoft.com/office/drawing/2014/main" id="{58C92962-99CA-FF11-8D32-8EF497015BD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9915624-718F-6AD8-5C42-0D3F20B57CB6}"/>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1657367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A79FF4-7BE9-26E3-D0AE-4589247386B5}"/>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1856A43-57CE-3F90-1035-9B8E63D51C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2AB7E17-70FC-2A1F-4054-3F94E955A96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3C9987C4-14D4-AB2A-6EB6-7A07160005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494BE6C-36D5-9267-DD46-3ED647A6857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FC712E9-C5A0-BEB8-B847-9AF7F03779F5}"/>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8" name="Θέση υποσέλιδου 7">
            <a:extLst>
              <a:ext uri="{FF2B5EF4-FFF2-40B4-BE49-F238E27FC236}">
                <a16:creationId xmlns:a16="http://schemas.microsoft.com/office/drawing/2014/main" id="{7FD72749-BD87-700D-077D-7DDCEFF2B33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65FA0BD-7158-09A8-5892-149FB6EE16AE}"/>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1052414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8A2652-8BDF-F070-DB80-A81231C30D2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DDA00E9-0579-3516-6956-B453DC0CAD24}"/>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4" name="Θέση υποσέλιδου 3">
            <a:extLst>
              <a:ext uri="{FF2B5EF4-FFF2-40B4-BE49-F238E27FC236}">
                <a16:creationId xmlns:a16="http://schemas.microsoft.com/office/drawing/2014/main" id="{F950C5F5-5C2B-BD40-C2D9-9B569B9AD282}"/>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F91B36A-CF66-081F-49CD-AF29B0CF2824}"/>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4218800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8C1C7C5-4542-AF95-D265-D280D361F856}"/>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3" name="Θέση υποσέλιδου 2">
            <a:extLst>
              <a:ext uri="{FF2B5EF4-FFF2-40B4-BE49-F238E27FC236}">
                <a16:creationId xmlns:a16="http://schemas.microsoft.com/office/drawing/2014/main" id="{91482879-BA4D-ED26-0161-71C7D4AC57D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2A3A8C7B-AEA1-5C9F-25FC-2EBD434ACE0E}"/>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3581765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89D5BD-2D90-0DE2-3F92-F5C3BB1286F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F2E7D4D-4281-FDD9-1760-8A4B0C4D28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0E30285E-72BD-8740-32F1-BF582849B6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F676E01-E538-4AE3-EDAE-48D57BA8A726}"/>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6" name="Θέση υποσέλιδου 5">
            <a:extLst>
              <a:ext uri="{FF2B5EF4-FFF2-40B4-BE49-F238E27FC236}">
                <a16:creationId xmlns:a16="http://schemas.microsoft.com/office/drawing/2014/main" id="{BAF8B2FE-0CB0-8E25-FE86-10676C15A47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90E896D-A81C-B778-6486-68E7BCF37AAD}"/>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2672513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A0E0D8-90DF-3E40-43F0-8AD720AE57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019F8405-3A4E-CA94-80F7-FC8E35CF59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6316E18-CDEA-F7C5-17ED-633A287832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4FDCC71-E156-27A1-7CFC-306EF2336B10}"/>
              </a:ext>
            </a:extLst>
          </p:cNvPr>
          <p:cNvSpPr>
            <a:spLocks noGrp="1"/>
          </p:cNvSpPr>
          <p:nvPr>
            <p:ph type="dt" sz="half" idx="10"/>
          </p:nvPr>
        </p:nvSpPr>
        <p:spPr/>
        <p:txBody>
          <a:bodyPr/>
          <a:lstStyle/>
          <a:p>
            <a:fld id="{44CB98C9-6A81-488C-AAE4-87464535B3D8}" type="datetimeFigureOut">
              <a:rPr lang="el-GR" smtClean="0"/>
              <a:t>26/9/2023</a:t>
            </a:fld>
            <a:endParaRPr lang="el-GR"/>
          </a:p>
        </p:txBody>
      </p:sp>
      <p:sp>
        <p:nvSpPr>
          <p:cNvPr id="6" name="Θέση υποσέλιδου 5">
            <a:extLst>
              <a:ext uri="{FF2B5EF4-FFF2-40B4-BE49-F238E27FC236}">
                <a16:creationId xmlns:a16="http://schemas.microsoft.com/office/drawing/2014/main" id="{DBE58F09-BF28-EF4D-8264-5DC5DAF4119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69FBF14-F759-D88C-D9B6-331DD5D54E86}"/>
              </a:ext>
            </a:extLst>
          </p:cNvPr>
          <p:cNvSpPr>
            <a:spLocks noGrp="1"/>
          </p:cNvSpPr>
          <p:nvPr>
            <p:ph type="sldNum" sz="quarter" idx="12"/>
          </p:nvPr>
        </p:nvSpPr>
        <p:spPr/>
        <p:txBody>
          <a:bodyPr/>
          <a:lstStyle/>
          <a:p>
            <a:fld id="{C6B68142-2D86-4C4B-A79E-491D42E8EAB4}" type="slidenum">
              <a:rPr lang="el-GR" smtClean="0"/>
              <a:t>‹#›</a:t>
            </a:fld>
            <a:endParaRPr lang="el-GR"/>
          </a:p>
        </p:txBody>
      </p:sp>
    </p:spTree>
    <p:extLst>
      <p:ext uri="{BB962C8B-B14F-4D97-AF65-F5344CB8AC3E}">
        <p14:creationId xmlns:p14="http://schemas.microsoft.com/office/powerpoint/2010/main" val="1198973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DA666F6-28AD-DB26-61C5-3D432EAC3D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CF31982-8F8A-7E0A-FC82-0DDF1D2F9A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B99B5E7-28B6-C897-D72A-90B478F995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B98C9-6A81-488C-AAE4-87464535B3D8}" type="datetimeFigureOut">
              <a:rPr lang="el-GR" smtClean="0"/>
              <a:t>26/9/2023</a:t>
            </a:fld>
            <a:endParaRPr lang="el-GR"/>
          </a:p>
        </p:txBody>
      </p:sp>
      <p:sp>
        <p:nvSpPr>
          <p:cNvPr id="5" name="Θέση υποσέλιδου 4">
            <a:extLst>
              <a:ext uri="{FF2B5EF4-FFF2-40B4-BE49-F238E27FC236}">
                <a16:creationId xmlns:a16="http://schemas.microsoft.com/office/drawing/2014/main" id="{E56C1000-0C17-AD06-AA4B-78AC7B5EED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42B6322-F24F-D968-2B52-6D440FF620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B68142-2D86-4C4B-A79E-491D42E8EAB4}" type="slidenum">
              <a:rPr lang="el-GR" smtClean="0"/>
              <a:t>‹#›</a:t>
            </a:fld>
            <a:endParaRPr lang="el-GR"/>
          </a:p>
        </p:txBody>
      </p:sp>
    </p:spTree>
    <p:extLst>
      <p:ext uri="{BB962C8B-B14F-4D97-AF65-F5344CB8AC3E}">
        <p14:creationId xmlns:p14="http://schemas.microsoft.com/office/powerpoint/2010/main" val="3345524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iep.edu.gr/el/graf-b-yliko-2022-2023/gymnasio-3"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hyperlink" Target="http://ekfe-chalandr.att.sch.gr/Advisors/Apostolopoulos/KA-Biology.html" TargetMode="External"/><Relationship Id="rId2" Type="http://schemas.openxmlformats.org/officeDocument/2006/relationships/hyperlink" Target="http://ebooks.edu.gr/ebooks/v/pdf/8547/4836/21-0127-02-Biologia_B-G-Gymnasiou_Ergastiriakos-Odigos/" TargetMode="External"/><Relationship Id="rId1" Type="http://schemas.openxmlformats.org/officeDocument/2006/relationships/slideLayout" Target="../slideLayouts/slideLayout6.xml"/><Relationship Id="rId5" Type="http://schemas.openxmlformats.org/officeDocument/2006/relationships/hyperlink" Target="https://ekfe-ampel.att.sch.gr/?p=2535" TargetMode="External"/><Relationship Id="rId4" Type="http://schemas.openxmlformats.org/officeDocument/2006/relationships/hyperlink" Target="https://ekfe-ilioup.att.sch.gr/?p=445"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ekfe-chalandr.att.sch.gr/RealLabWorkSheets/RealLabWorkSheets_Biology.html" TargetMode="External"/><Relationship Id="rId2" Type="http://schemas.openxmlformats.org/officeDocument/2006/relationships/hyperlink" Target="http://ekfe-chalandr.att.sch.gr/RealLabWorkSheets/Biology/Gymnasium_B/KA-TeachingPlan-Rate-of-Paper-Decay.pdf"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2.png"/><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iep.edu.gr/el/graf-b-yliko-2022-2023/gymnasio-3"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iep.edu.gr/el/graf-b-yliko-2022-2023/gymnasio-3" TargetMode="External"/><Relationship Id="rId2" Type="http://schemas.openxmlformats.org/officeDocument/2006/relationships/hyperlink" Target="http://photodentro.edu.gr/lor/r/8521/6687"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rchive.org/details/flashplayer_32_sa_202107" TargetMode="External"/><Relationship Id="rId2" Type="http://schemas.openxmlformats.org/officeDocument/2006/relationships/hyperlink" Target="http://photodentro.edu.gr/aggregato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AdyIyoV-YVw&amp;t=82s" TargetMode="External"/><Relationship Id="rId2" Type="http://schemas.openxmlformats.org/officeDocument/2006/relationships/hyperlink" Target="https://www.youtube.com/watch?v=kMWxuF9YW38&amp;t=234s" TargetMode="External"/><Relationship Id="rId1" Type="http://schemas.openxmlformats.org/officeDocument/2006/relationships/slideLayout" Target="../slideLayouts/slideLayout6.xml"/><Relationship Id="rId5" Type="http://schemas.openxmlformats.org/officeDocument/2006/relationships/hyperlink" Target="http://ebooks.edu.gr/ebooks/v/html/8547/2210/Biologia_B-G-Gymnasiou_html-empl/" TargetMode="External"/><Relationship Id="rId4" Type="http://schemas.openxmlformats.org/officeDocument/2006/relationships/hyperlink" Target="https://www.youtube.com/watch?v=2W5hOJaFjx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B3BA0B-A128-BBE5-41BB-9A57343CFB95}"/>
              </a:ext>
            </a:extLst>
          </p:cNvPr>
          <p:cNvSpPr txBox="1"/>
          <p:nvPr/>
        </p:nvSpPr>
        <p:spPr>
          <a:xfrm>
            <a:off x="736209" y="1851640"/>
            <a:ext cx="10719582" cy="1785104"/>
          </a:xfrm>
          <a:prstGeom prst="rect">
            <a:avLst/>
          </a:prstGeom>
          <a:noFill/>
        </p:spPr>
        <p:txBody>
          <a:bodyPr wrap="square">
            <a:spAutoFit/>
          </a:bodyPr>
          <a:lstStyle/>
          <a:p>
            <a:r>
              <a:rPr lang="el-GR" sz="2000" b="1" dirty="0"/>
              <a:t>Θεσμικά έγγραφα</a:t>
            </a:r>
            <a:r>
              <a:rPr lang="en-GB" sz="2000" b="1" dirty="0"/>
              <a:t> </a:t>
            </a:r>
            <a:endParaRPr lang="el-GR" sz="2000" b="1" dirty="0"/>
          </a:p>
          <a:p>
            <a:endParaRPr lang="el-GR" dirty="0"/>
          </a:p>
          <a:p>
            <a:r>
              <a:rPr lang="el-GR" dirty="0"/>
              <a:t>Το Ωρολόγιο Πρόγραμμα των μαθημάτων των Α΄, Β΄ και Γ΄ τάξεων του Ημερήσιου  και Εσπερινού Γυμνασίου</a:t>
            </a:r>
          </a:p>
          <a:p>
            <a:r>
              <a:rPr lang="el-GR" dirty="0"/>
              <a:t>καθορίζεται με την με </a:t>
            </a:r>
            <a:r>
              <a:rPr lang="el-GR" dirty="0" err="1"/>
              <a:t>αρ</a:t>
            </a:r>
            <a:r>
              <a:rPr lang="el-GR" dirty="0"/>
              <a:t>. </a:t>
            </a:r>
            <a:r>
              <a:rPr lang="el-GR" dirty="0" err="1"/>
              <a:t>πρωτ</a:t>
            </a:r>
            <a:r>
              <a:rPr lang="el-GR" dirty="0"/>
              <a:t>. 94207/Δ2/29-07-2021 Υ.Α. (Β΄ 3791).</a:t>
            </a:r>
          </a:p>
          <a:p>
            <a:endParaRPr lang="el-GR" dirty="0"/>
          </a:p>
          <a:p>
            <a:endParaRPr lang="el-GR" dirty="0"/>
          </a:p>
        </p:txBody>
      </p:sp>
      <p:graphicFrame>
        <p:nvGraphicFramePr>
          <p:cNvPr id="2" name="Πίνακας 3">
            <a:extLst>
              <a:ext uri="{FF2B5EF4-FFF2-40B4-BE49-F238E27FC236}">
                <a16:creationId xmlns:a16="http://schemas.microsoft.com/office/drawing/2014/main" id="{BA9FB1D3-E2CB-569D-627B-1D19B9883BAD}"/>
              </a:ext>
            </a:extLst>
          </p:cNvPr>
          <p:cNvGraphicFramePr>
            <a:graphicFrameLocks noGrp="1"/>
          </p:cNvGraphicFramePr>
          <p:nvPr>
            <p:extLst>
              <p:ext uri="{D42A27DB-BD31-4B8C-83A1-F6EECF244321}">
                <p14:modId xmlns:p14="http://schemas.microsoft.com/office/powerpoint/2010/main" val="78313918"/>
              </p:ext>
            </p:extLst>
          </p:nvPr>
        </p:nvGraphicFramePr>
        <p:xfrm>
          <a:off x="736209" y="4335725"/>
          <a:ext cx="8995185" cy="1112520"/>
        </p:xfrm>
        <a:graphic>
          <a:graphicData uri="http://schemas.openxmlformats.org/drawingml/2006/table">
            <a:tbl>
              <a:tblPr firstRow="1" bandRow="1">
                <a:tableStyleId>{5C22544A-7EE6-4342-B048-85BDC9FD1C3A}</a:tableStyleId>
              </a:tblPr>
              <a:tblGrid>
                <a:gridCol w="2998395">
                  <a:extLst>
                    <a:ext uri="{9D8B030D-6E8A-4147-A177-3AD203B41FA5}">
                      <a16:colId xmlns:a16="http://schemas.microsoft.com/office/drawing/2014/main" val="3378362780"/>
                    </a:ext>
                  </a:extLst>
                </a:gridCol>
                <a:gridCol w="2998395">
                  <a:extLst>
                    <a:ext uri="{9D8B030D-6E8A-4147-A177-3AD203B41FA5}">
                      <a16:colId xmlns:a16="http://schemas.microsoft.com/office/drawing/2014/main" val="2031535752"/>
                    </a:ext>
                  </a:extLst>
                </a:gridCol>
                <a:gridCol w="2998395">
                  <a:extLst>
                    <a:ext uri="{9D8B030D-6E8A-4147-A177-3AD203B41FA5}">
                      <a16:colId xmlns:a16="http://schemas.microsoft.com/office/drawing/2014/main" val="2410766624"/>
                    </a:ext>
                  </a:extLst>
                </a:gridCol>
              </a:tblGrid>
              <a:tr h="370840">
                <a:tc>
                  <a:txBody>
                    <a:bodyPr/>
                    <a:lstStyle/>
                    <a:p>
                      <a:r>
                        <a:rPr lang="el-GR" dirty="0"/>
                        <a:t>Α</a:t>
                      </a:r>
                    </a:p>
                  </a:txBody>
                  <a:tcPr/>
                </a:tc>
                <a:tc>
                  <a:txBody>
                    <a:bodyPr/>
                    <a:lstStyle/>
                    <a:p>
                      <a:r>
                        <a:rPr lang="el-GR" dirty="0"/>
                        <a:t>Β</a:t>
                      </a:r>
                    </a:p>
                  </a:txBody>
                  <a:tcPr/>
                </a:tc>
                <a:tc>
                  <a:txBody>
                    <a:bodyPr/>
                    <a:lstStyle/>
                    <a:p>
                      <a:r>
                        <a:rPr lang="el-GR" dirty="0"/>
                        <a:t>Γ</a:t>
                      </a:r>
                    </a:p>
                  </a:txBody>
                  <a:tcPr/>
                </a:tc>
                <a:extLst>
                  <a:ext uri="{0D108BD9-81ED-4DB2-BD59-A6C34878D82A}">
                    <a16:rowId xmlns:a16="http://schemas.microsoft.com/office/drawing/2014/main" val="1738372854"/>
                  </a:ext>
                </a:extLst>
              </a:tr>
              <a:tr h="370840">
                <a:tc>
                  <a:txBody>
                    <a:bodyPr/>
                    <a:lstStyle/>
                    <a:p>
                      <a:r>
                        <a:rPr lang="el-GR" dirty="0"/>
                        <a:t>1</a:t>
                      </a:r>
                    </a:p>
                  </a:txBody>
                  <a:tcPr/>
                </a:tc>
                <a:tc>
                  <a:txBody>
                    <a:bodyPr/>
                    <a:lstStyle/>
                    <a:p>
                      <a:r>
                        <a:rPr lang="el-GR" dirty="0"/>
                        <a:t>1</a:t>
                      </a:r>
                    </a:p>
                  </a:txBody>
                  <a:tcPr/>
                </a:tc>
                <a:tc>
                  <a:txBody>
                    <a:bodyPr/>
                    <a:lstStyle/>
                    <a:p>
                      <a:r>
                        <a:rPr lang="el-GR" dirty="0"/>
                        <a:t>1</a:t>
                      </a:r>
                    </a:p>
                  </a:txBody>
                  <a:tcPr/>
                </a:tc>
                <a:extLst>
                  <a:ext uri="{0D108BD9-81ED-4DB2-BD59-A6C34878D82A}">
                    <a16:rowId xmlns:a16="http://schemas.microsoft.com/office/drawing/2014/main" val="2747486548"/>
                  </a:ext>
                </a:extLst>
              </a:tr>
              <a:tr h="370840">
                <a:tc>
                  <a:txBody>
                    <a:bodyPr/>
                    <a:lstStyle/>
                    <a:p>
                      <a:r>
                        <a:rPr lang="el-GR" dirty="0"/>
                        <a:t>25</a:t>
                      </a:r>
                    </a:p>
                  </a:txBody>
                  <a:tcPr/>
                </a:tc>
                <a:tc>
                  <a:txBody>
                    <a:bodyPr/>
                    <a:lstStyle/>
                    <a:p>
                      <a:r>
                        <a:rPr lang="el-GR" dirty="0"/>
                        <a:t>25</a:t>
                      </a:r>
                    </a:p>
                  </a:txBody>
                  <a:tcPr/>
                </a:tc>
                <a:tc>
                  <a:txBody>
                    <a:bodyPr/>
                    <a:lstStyle/>
                    <a:p>
                      <a:r>
                        <a:rPr lang="el-GR" dirty="0"/>
                        <a:t>25</a:t>
                      </a:r>
                    </a:p>
                  </a:txBody>
                  <a:tcPr/>
                </a:tc>
                <a:extLst>
                  <a:ext uri="{0D108BD9-81ED-4DB2-BD59-A6C34878D82A}">
                    <a16:rowId xmlns:a16="http://schemas.microsoft.com/office/drawing/2014/main" val="3315147247"/>
                  </a:ext>
                </a:extLst>
              </a:tr>
            </a:tbl>
          </a:graphicData>
        </a:graphic>
      </p:graphicFrame>
      <p:sp>
        <p:nvSpPr>
          <p:cNvPr id="5" name="TextBox 4">
            <a:extLst>
              <a:ext uri="{FF2B5EF4-FFF2-40B4-BE49-F238E27FC236}">
                <a16:creationId xmlns:a16="http://schemas.microsoft.com/office/drawing/2014/main" id="{45E58F23-74C3-A68B-311F-1D97104833A0}"/>
              </a:ext>
            </a:extLst>
          </p:cNvPr>
          <p:cNvSpPr txBox="1"/>
          <p:nvPr/>
        </p:nvSpPr>
        <p:spPr>
          <a:xfrm>
            <a:off x="736209" y="3326777"/>
            <a:ext cx="6094140" cy="646331"/>
          </a:xfrm>
          <a:prstGeom prst="rect">
            <a:avLst/>
          </a:prstGeom>
          <a:noFill/>
        </p:spPr>
        <p:txBody>
          <a:bodyPr wrap="square">
            <a:spAutoFit/>
          </a:bodyPr>
          <a:lstStyle/>
          <a:p>
            <a:r>
              <a:rPr lang="el-GR" sz="1800" b="1"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hlinkClick r:id="rId2"/>
              </a:rPr>
              <a:t>Οδηγίες – Βιολογία Γυμνασίου </a:t>
            </a:r>
          </a:p>
          <a:p>
            <a:r>
              <a:rPr lang="en-US" sz="1800" b="1"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hlinkClick r:id="rId2"/>
              </a:rPr>
              <a:t>http://iep.edu.gr/el/graf-b-yliko-2022-2023/gymnasio-3</a:t>
            </a:r>
            <a:endParaRPr lang="el-GR" dirty="0"/>
          </a:p>
        </p:txBody>
      </p:sp>
      <p:sp>
        <p:nvSpPr>
          <p:cNvPr id="4" name="Τίτλος 3">
            <a:extLst>
              <a:ext uri="{FF2B5EF4-FFF2-40B4-BE49-F238E27FC236}">
                <a16:creationId xmlns:a16="http://schemas.microsoft.com/office/drawing/2014/main" id="{C32AD82C-E285-7D44-4651-3596CC8E63A8}"/>
              </a:ext>
            </a:extLst>
          </p:cNvPr>
          <p:cNvSpPr>
            <a:spLocks noGrp="1"/>
          </p:cNvSpPr>
          <p:nvPr>
            <p:ph type="title"/>
          </p:nvPr>
        </p:nvSpPr>
        <p:spPr>
          <a:xfrm>
            <a:off x="838200" y="365126"/>
            <a:ext cx="10515600" cy="1123897"/>
          </a:xfrm>
          <a:solidFill>
            <a:schemeClr val="accent1">
              <a:lumMod val="40000"/>
              <a:lumOff val="60000"/>
            </a:schemeClr>
          </a:solidFill>
        </p:spPr>
        <p:txBody>
          <a:bodyPr>
            <a:normAutofit/>
          </a:bodyPr>
          <a:lstStyle/>
          <a:p>
            <a:pPr algn="ctr"/>
            <a:r>
              <a:rPr lang="el-GR" sz="3200" b="1" dirty="0"/>
              <a:t>Βιολογία ΓΥΜΝΑΣΙΟΥ 2023-24</a:t>
            </a:r>
            <a:br>
              <a:rPr lang="el-GR" sz="3200" b="1" dirty="0"/>
            </a:br>
            <a:r>
              <a:rPr lang="el-GR" sz="2800" b="1" i="1" dirty="0"/>
              <a:t>Συνάντηση εκπαιδευτικών ΠΕ04 Γυμνασίων Α’ Αθήνας 26.09.2023</a:t>
            </a:r>
            <a:endParaRPr lang="el-GR" b="1" i="1" dirty="0"/>
          </a:p>
        </p:txBody>
      </p:sp>
    </p:spTree>
    <p:extLst>
      <p:ext uri="{BB962C8B-B14F-4D97-AF65-F5344CB8AC3E}">
        <p14:creationId xmlns:p14="http://schemas.microsoft.com/office/powerpoint/2010/main" val="2532516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D83F14-DD32-DC2C-1C49-F299F8214F79}"/>
              </a:ext>
            </a:extLst>
          </p:cNvPr>
          <p:cNvSpPr>
            <a:spLocks noGrp="1"/>
          </p:cNvSpPr>
          <p:nvPr>
            <p:ph type="title"/>
          </p:nvPr>
        </p:nvSpPr>
        <p:spPr>
          <a:xfrm>
            <a:off x="838201" y="270314"/>
            <a:ext cx="10515600" cy="686289"/>
          </a:xfrm>
          <a:solidFill>
            <a:schemeClr val="accent1">
              <a:lumMod val="60000"/>
              <a:lumOff val="40000"/>
            </a:schemeClr>
          </a:solidFill>
        </p:spPr>
        <p:txBody>
          <a:bodyPr>
            <a:normAutofit/>
          </a:bodyPr>
          <a:lstStyle/>
          <a:p>
            <a:pPr algn="ctr"/>
            <a:r>
              <a:rPr lang="el-GR" sz="3200" b="1" dirty="0"/>
              <a:t>Το μικροσκόπιο και οι τεχνικές παρασκευής δειγμάτων</a:t>
            </a:r>
          </a:p>
        </p:txBody>
      </p:sp>
      <p:sp>
        <p:nvSpPr>
          <p:cNvPr id="3" name="TextBox 2">
            <a:extLst>
              <a:ext uri="{FF2B5EF4-FFF2-40B4-BE49-F238E27FC236}">
                <a16:creationId xmlns:a16="http://schemas.microsoft.com/office/drawing/2014/main" id="{14654B4F-E60A-2CDD-6D81-175337850B5F}"/>
              </a:ext>
            </a:extLst>
          </p:cNvPr>
          <p:cNvSpPr txBox="1"/>
          <p:nvPr/>
        </p:nvSpPr>
        <p:spPr>
          <a:xfrm>
            <a:off x="731520" y="956603"/>
            <a:ext cx="11016175" cy="5416868"/>
          </a:xfrm>
          <a:prstGeom prst="rect">
            <a:avLst/>
          </a:prstGeom>
          <a:noFill/>
        </p:spPr>
        <p:txBody>
          <a:bodyPr wrap="square" rtlCol="0">
            <a:spAutoFit/>
          </a:bodyPr>
          <a:lstStyle/>
          <a:p>
            <a:r>
              <a:rPr lang="el-GR" sz="2000" dirty="0"/>
              <a:t>Μπορούμε να διδάξουμε μια ενότητα μέσα ή παράλληλα με  μικροσκοπική παρατήρηση;; </a:t>
            </a:r>
          </a:p>
          <a:p>
            <a:endParaRPr lang="el-GR" sz="2000" dirty="0"/>
          </a:p>
          <a:p>
            <a:r>
              <a:rPr lang="el-GR" sz="2000" dirty="0"/>
              <a:t>Ναι αν έχει προηγηθεί </a:t>
            </a:r>
            <a:r>
              <a:rPr lang="el-GR" sz="2000" dirty="0" err="1"/>
              <a:t>εξοικίωση</a:t>
            </a:r>
            <a:r>
              <a:rPr lang="el-GR" sz="2000" dirty="0"/>
              <a:t> και επιδιώκεται τακτική χρήση</a:t>
            </a:r>
          </a:p>
          <a:p>
            <a:endParaRPr lang="el-GR" sz="2800" dirty="0"/>
          </a:p>
          <a:p>
            <a:r>
              <a:rPr lang="en-US" sz="2000" dirty="0">
                <a:hlinkClick r:id="rId2"/>
              </a:rPr>
              <a:t>http://ebooks.edu.gr/ebooks/v/pdf/8547/4836/21-0127-02-Biologia_B-G-Gymnasiou_Ergastiriakos-Odigos/</a:t>
            </a:r>
            <a:endParaRPr lang="el-GR" sz="2000" dirty="0"/>
          </a:p>
          <a:p>
            <a:endParaRPr lang="el-GR" sz="2000" dirty="0"/>
          </a:p>
          <a:p>
            <a:r>
              <a:rPr lang="en-US" sz="2000" dirty="0">
                <a:hlinkClick r:id="rId3"/>
              </a:rPr>
              <a:t>http://ekfe-chalandr.att.sch.gr/Advisors/Apostolopoulos/KA-Biology.html</a:t>
            </a:r>
            <a:r>
              <a:rPr lang="el-GR" sz="2000" dirty="0"/>
              <a:t> (</a:t>
            </a:r>
            <a:r>
              <a:rPr lang="el-GR" sz="2000" dirty="0" err="1"/>
              <a:t>Εξοικίωση</a:t>
            </a:r>
            <a:r>
              <a:rPr lang="el-GR" sz="2000" dirty="0"/>
              <a:t> με το Μικροσκόπιο) </a:t>
            </a:r>
          </a:p>
          <a:p>
            <a:endParaRPr lang="el-GR" sz="2000" dirty="0"/>
          </a:p>
          <a:p>
            <a:r>
              <a:rPr lang="el-GR" sz="2000" dirty="0"/>
              <a:t>Εικονικό Μικροσκόπιο </a:t>
            </a:r>
          </a:p>
          <a:p>
            <a:endParaRPr lang="el-GR" sz="2000" dirty="0"/>
          </a:p>
          <a:p>
            <a:r>
              <a:rPr lang="en-US" dirty="0">
                <a:hlinkClick r:id="rId4"/>
              </a:rPr>
              <a:t>https://ekfe-ilioup.att.sch.gr/?p=445</a:t>
            </a:r>
            <a:r>
              <a:rPr lang="el-GR" dirty="0"/>
              <a:t> (Φ.Ε. </a:t>
            </a:r>
            <a:r>
              <a:rPr lang="el-GR" sz="1600" kern="1400" spc="25" dirty="0">
                <a:effectLst/>
                <a:latin typeface="Arial" panose="020B0604020202020204" pitchFamily="34" charset="0"/>
                <a:ea typeface="Times New Roman" panose="02020603050405020304" pitchFamily="18" charset="0"/>
                <a:cs typeface="Times New Roman" panose="02020603050405020304" pitchFamily="18" charset="0"/>
              </a:rPr>
              <a:t>Περιγραφή &amp; εισαγωγή στη χρήση εικονικού μικροσκοπίου, </a:t>
            </a:r>
            <a:r>
              <a:rPr lang="el-GR" sz="1600" kern="1400" spc="25" dirty="0" err="1">
                <a:effectLst/>
                <a:latin typeface="Arial" panose="020B0604020202020204" pitchFamily="34" charset="0"/>
                <a:ea typeface="Times New Roman" panose="02020603050405020304" pitchFamily="18" charset="0"/>
                <a:cs typeface="Times New Roman" panose="02020603050405020304" pitchFamily="18" charset="0"/>
              </a:rPr>
              <a:t>Κάτανα</a:t>
            </a:r>
            <a:r>
              <a:rPr lang="el-GR" sz="1600" kern="1400" spc="25" dirty="0">
                <a:latin typeface="Arial" panose="020B0604020202020204" pitchFamily="34" charset="0"/>
                <a:ea typeface="Times New Roman" panose="02020603050405020304" pitchFamily="18" charset="0"/>
                <a:cs typeface="Times New Roman" panose="02020603050405020304" pitchFamily="18" charset="0"/>
              </a:rPr>
              <a:t> Ε. ΕΚΦΕ Ν. Φιλαδελφείας</a:t>
            </a:r>
            <a:r>
              <a:rPr lang="el-GR" b="1" i="1" kern="1400" spc="25" dirty="0">
                <a:solidFill>
                  <a:srgbClr val="4F81BD"/>
                </a:solidFill>
                <a:latin typeface="Arial" panose="020B0604020202020204" pitchFamily="34" charset="0"/>
                <a:ea typeface="Times New Roman" panose="02020603050405020304" pitchFamily="18" charset="0"/>
                <a:cs typeface="Times New Roman" panose="02020603050405020304" pitchFamily="18" charset="0"/>
              </a:rPr>
              <a:t>)</a:t>
            </a:r>
            <a:endParaRPr lang="el-GR" kern="1400" spc="25" dirty="0">
              <a:solidFill>
                <a:srgbClr val="17365D"/>
              </a:solidFill>
              <a:effectLst/>
              <a:latin typeface="Cambria" panose="02040503050406030204" pitchFamily="18" charset="0"/>
              <a:ea typeface="Times New Roman" panose="02020603050405020304" pitchFamily="18" charset="0"/>
              <a:cs typeface="Times New Roman" panose="02020603050405020304" pitchFamily="18" charset="0"/>
            </a:endParaRPr>
          </a:p>
          <a:p>
            <a:endParaRPr lang="el-GR" dirty="0"/>
          </a:p>
          <a:p>
            <a:r>
              <a:rPr lang="en-US" dirty="0">
                <a:hlinkClick r:id="rId5"/>
              </a:rPr>
              <a:t>https://ekfe-ampel.att.sch.gr/?p=2535</a:t>
            </a:r>
            <a:r>
              <a:rPr lang="el-GR" dirty="0"/>
              <a:t> (Το εικονικό μικροσκόπιο, Ε. </a:t>
            </a:r>
            <a:r>
              <a:rPr lang="el-GR" dirty="0" err="1"/>
              <a:t>Κάτανα</a:t>
            </a:r>
            <a:r>
              <a:rPr lang="el-GR" dirty="0"/>
              <a:t>, Π. </a:t>
            </a:r>
            <a:r>
              <a:rPr lang="el-GR" dirty="0" err="1"/>
              <a:t>Στασινάκης</a:t>
            </a:r>
            <a:r>
              <a:rPr lang="el-GR" dirty="0"/>
              <a:t>) Οδηγίες εγκατάστασης και χρήσης, Φ.Ε) </a:t>
            </a:r>
          </a:p>
          <a:p>
            <a:endParaRPr lang="el-GR" sz="2800" dirty="0"/>
          </a:p>
        </p:txBody>
      </p:sp>
    </p:spTree>
    <p:extLst>
      <p:ext uri="{BB962C8B-B14F-4D97-AF65-F5344CB8AC3E}">
        <p14:creationId xmlns:p14="http://schemas.microsoft.com/office/powerpoint/2010/main" val="3138196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739FA2-5B78-F771-50BC-F944D0CD4860}"/>
              </a:ext>
            </a:extLst>
          </p:cNvPr>
          <p:cNvSpPr>
            <a:spLocks noGrp="1"/>
          </p:cNvSpPr>
          <p:nvPr>
            <p:ph type="title"/>
          </p:nvPr>
        </p:nvSpPr>
        <p:spPr>
          <a:xfrm>
            <a:off x="390292" y="168813"/>
            <a:ext cx="11595381" cy="1562371"/>
          </a:xfrm>
          <a:solidFill>
            <a:schemeClr val="accent1">
              <a:lumMod val="40000"/>
              <a:lumOff val="60000"/>
            </a:schemeClr>
          </a:solidFill>
        </p:spPr>
        <p:txBody>
          <a:bodyPr>
            <a:normAutofit fontScale="90000"/>
          </a:bodyPr>
          <a:lstStyle/>
          <a:p>
            <a:pPr marL="285750" indent="-285750">
              <a:buFont typeface="Wingdings" panose="05000000000000000000" pitchFamily="2" charset="2"/>
              <a:buChar char="§"/>
            </a:pPr>
            <a:br>
              <a:rPr lang="el-GR" sz="1800" dirty="0"/>
            </a:br>
            <a:br>
              <a:rPr lang="el-GR" sz="1200" dirty="0"/>
            </a:br>
            <a:r>
              <a:rPr lang="el-GR" sz="2200" b="1" dirty="0"/>
              <a:t>ΔΙΕΡΕΥΝΗΣΗ, (ΠΑΡΑΔΕΙΓΜΑ 1):</a:t>
            </a:r>
            <a:br>
              <a:rPr lang="el-GR" sz="2000" dirty="0"/>
            </a:br>
            <a:r>
              <a:rPr lang="el-GR" sz="2000" b="1" dirty="0"/>
              <a:t>Μελέτη του ρυθμού αποικοδόμησης του χαρτιού</a:t>
            </a:r>
            <a:br>
              <a:rPr lang="el-GR" sz="2000" dirty="0"/>
            </a:br>
            <a:r>
              <a:rPr lang="en-US" sz="2000" dirty="0">
                <a:hlinkClick r:id="rId2"/>
              </a:rPr>
              <a:t>http://ekfe-chalandr.att.sch.gr/RealLabWorkSheets/Biology/Gymnasium_B/KA-TeachingPlan-Rate-of-Paper-Decay.pdf</a:t>
            </a:r>
            <a:r>
              <a:rPr lang="el-GR" sz="2000" dirty="0"/>
              <a:t> (Κ. </a:t>
            </a:r>
            <a:r>
              <a:rPr lang="el-GR" sz="2000" dirty="0" err="1"/>
              <a:t>Αποστολόπουλος</a:t>
            </a:r>
            <a:r>
              <a:rPr lang="el-GR" sz="2000" dirty="0"/>
              <a:t> ΕΚΦΕ Χαλανδρίου)</a:t>
            </a:r>
            <a:br>
              <a:rPr lang="el-GR" sz="2000" dirty="0"/>
            </a:br>
            <a:r>
              <a:rPr lang="en-US" sz="2000" dirty="0">
                <a:hlinkClick r:id="rId3"/>
              </a:rPr>
              <a:t>http://ekfe-chalandr.att.sch.gr/RealLabWorkSheets/RealLabWorkSheets_Biology.html</a:t>
            </a:r>
            <a:r>
              <a:rPr lang="el-GR" sz="2000" dirty="0"/>
              <a:t> (Μ. Στέλλα, ΕΚΦΕ Ν. Ιωνίας) </a:t>
            </a:r>
            <a:br>
              <a:rPr lang="el-GR" sz="2000" dirty="0"/>
            </a:br>
            <a:r>
              <a:rPr lang="el-GR" sz="2000" dirty="0"/>
              <a:t>   </a:t>
            </a:r>
          </a:p>
        </p:txBody>
      </p:sp>
      <p:sp>
        <p:nvSpPr>
          <p:cNvPr id="3" name="TextBox 2">
            <a:extLst>
              <a:ext uri="{FF2B5EF4-FFF2-40B4-BE49-F238E27FC236}">
                <a16:creationId xmlns:a16="http://schemas.microsoft.com/office/drawing/2014/main" id="{07129207-A95A-1477-3535-9D4F8D6C6647}"/>
              </a:ext>
            </a:extLst>
          </p:cNvPr>
          <p:cNvSpPr txBox="1"/>
          <p:nvPr/>
        </p:nvSpPr>
        <p:spPr>
          <a:xfrm>
            <a:off x="390292" y="2183751"/>
            <a:ext cx="11398433" cy="4616648"/>
          </a:xfrm>
          <a:prstGeom prst="rect">
            <a:avLst/>
          </a:prstGeom>
          <a:noFill/>
        </p:spPr>
        <p:txBody>
          <a:bodyPr wrap="square" rtlCol="0">
            <a:spAutoFit/>
          </a:bodyPr>
          <a:lstStyle/>
          <a:p>
            <a:pPr marL="285750" indent="-285750">
              <a:buFont typeface="Wingdings" panose="05000000000000000000" pitchFamily="2" charset="2"/>
              <a:buChar char="§"/>
            </a:pPr>
            <a:r>
              <a:rPr lang="el-GR" b="1" dirty="0"/>
              <a:t>Ερευνητικό ερώτημα:   </a:t>
            </a:r>
            <a:r>
              <a:rPr lang="el-GR" dirty="0"/>
              <a:t>Ποιοι  παράγοντες  του  εδάφους  μπορεί  να ευθύνονται για την αποικοδόμηση του χαρτιού; (Καταγραφή ιδεών, παραγόντων : είδος χαρτιού, είδος χώματος, ποσότητα νερού, παρουσία αποικοδομητών, φως, θερμοκρασία)</a:t>
            </a:r>
          </a:p>
          <a:p>
            <a:pPr marL="285750" indent="-285750">
              <a:buFont typeface="Wingdings" panose="05000000000000000000" pitchFamily="2" charset="2"/>
              <a:buChar char="§"/>
            </a:pPr>
            <a:endParaRPr lang="el-GR" dirty="0"/>
          </a:p>
          <a:p>
            <a:pPr marL="285750" indent="-285750">
              <a:buFont typeface="Wingdings" panose="05000000000000000000" pitchFamily="2" charset="2"/>
              <a:buChar char="§"/>
            </a:pPr>
            <a:r>
              <a:rPr lang="el-GR" dirty="0"/>
              <a:t>Καταγραφή του ρυθμού αποικοδόμησης στην παρουσία (Πείραμα 1) ή απουσία αποικοδομητών (Πείραμα 2)</a:t>
            </a:r>
          </a:p>
          <a:p>
            <a:pPr marL="285750" indent="-285750">
              <a:buFont typeface="Wingdings" panose="05000000000000000000" pitchFamily="2" charset="2"/>
              <a:buChar char="§"/>
            </a:pPr>
            <a:r>
              <a:rPr lang="el-GR" dirty="0"/>
              <a:t>Πχ μέτρηση της </a:t>
            </a:r>
            <a:r>
              <a:rPr lang="en-GB" dirty="0"/>
              <a:t>m </a:t>
            </a:r>
            <a:r>
              <a:rPr lang="el-GR" dirty="0"/>
              <a:t>χαρτιού που απομένει μετά από </a:t>
            </a:r>
            <a:r>
              <a:rPr lang="en-GB" dirty="0"/>
              <a:t>t. m = f(t)</a:t>
            </a:r>
            <a:endParaRPr lang="el-GR" dirty="0"/>
          </a:p>
          <a:p>
            <a:pPr marL="285750" indent="-285750">
              <a:buFont typeface="Wingdings" panose="05000000000000000000" pitchFamily="2" charset="2"/>
              <a:buChar char="§"/>
            </a:pPr>
            <a:endParaRPr lang="el-GR" dirty="0"/>
          </a:p>
          <a:p>
            <a:pPr marL="285750" indent="-285750">
              <a:buFont typeface="Wingdings" panose="05000000000000000000" pitchFamily="2" charset="2"/>
              <a:buChar char="§"/>
            </a:pPr>
            <a:r>
              <a:rPr lang="el-GR" sz="1400" b="1" dirty="0"/>
              <a:t>Πείραμα 1: Αν  ποτίζουμε  με  νερό  θα  υπάρχουν αποικοδομητές.   ‐ </a:t>
            </a:r>
          </a:p>
          <a:p>
            <a:pPr marL="285750" indent="-285750">
              <a:buFont typeface="Wingdings" panose="05000000000000000000" pitchFamily="2" charset="2"/>
              <a:buChar char="§"/>
            </a:pPr>
            <a:r>
              <a:rPr lang="el-GR" sz="1400" b="1" dirty="0"/>
              <a:t>Πείραμα 2:Αν  ποτίζουμε  με  διάλυμα  απολυμαντικού‐μικροβιοκτόνου  π.χ.  χλωρίνη,  δεν  θα  υπάρχουν  αποικοδομητές στο χώμα. </a:t>
            </a:r>
            <a:endParaRPr lang="en-GB" sz="1400" b="1" dirty="0"/>
          </a:p>
          <a:p>
            <a:pPr marL="285750" indent="-285750">
              <a:buFont typeface="Wingdings" panose="05000000000000000000" pitchFamily="2" charset="2"/>
              <a:buChar char="§"/>
            </a:pPr>
            <a:endParaRPr lang="en-GB" sz="1400" dirty="0"/>
          </a:p>
          <a:p>
            <a:pPr marL="285750" indent="-285750">
              <a:buFont typeface="Wingdings" panose="05000000000000000000" pitchFamily="2" charset="2"/>
              <a:buChar char="§"/>
            </a:pPr>
            <a:r>
              <a:rPr lang="el-GR" dirty="0"/>
              <a:t> Ορισμός της ανεξάρτητης, εξαρτημένης και σταθερών μεταβλητών: </a:t>
            </a:r>
          </a:p>
          <a:p>
            <a:pPr marL="285750" indent="-285750">
              <a:buFont typeface="Wingdings" panose="05000000000000000000" pitchFamily="2" charset="2"/>
              <a:buChar char="§"/>
            </a:pPr>
            <a:r>
              <a:rPr lang="el-GR" b="1" dirty="0"/>
              <a:t>Ανεξάρτητη μεταβλητή</a:t>
            </a:r>
            <a:r>
              <a:rPr lang="el-GR" dirty="0"/>
              <a:t>: ο χρόνος </a:t>
            </a:r>
          </a:p>
          <a:p>
            <a:pPr marL="285750" indent="-285750">
              <a:buFont typeface="Wingdings" panose="05000000000000000000" pitchFamily="2" charset="2"/>
              <a:buChar char="§"/>
            </a:pPr>
            <a:r>
              <a:rPr lang="el-GR" dirty="0"/>
              <a:t> </a:t>
            </a:r>
            <a:r>
              <a:rPr lang="el-GR" b="1" dirty="0"/>
              <a:t>Σταθεροί παράγοντες</a:t>
            </a:r>
            <a:r>
              <a:rPr lang="el-GR" dirty="0"/>
              <a:t>:  χαρτί. ‐ σύσταση χώματος. ‐ σταθερό πότισμα με ίδια ποσότητα νερό ή διάλυμα χλωρίνης - Ίσος χρόνος έκθεσης στο φως- Ίδια  πρόσβαση  των  αποικοδομητών  στο  χαρτί</a:t>
            </a:r>
          </a:p>
          <a:p>
            <a:pPr marL="285750" indent="-285750">
              <a:buFont typeface="Wingdings" panose="05000000000000000000" pitchFamily="2" charset="2"/>
              <a:buChar char="§"/>
            </a:pPr>
            <a:r>
              <a:rPr lang="el-GR" b="1" dirty="0"/>
              <a:t>Εξαρτημένη μεταβλητή </a:t>
            </a:r>
            <a:r>
              <a:rPr lang="el-GR" dirty="0"/>
              <a:t>η μάζα του χαρτιού που απέμεινε. </a:t>
            </a:r>
          </a:p>
          <a:p>
            <a:endParaRPr lang="el-GR" dirty="0"/>
          </a:p>
          <a:p>
            <a:pPr marL="285750" indent="-285750">
              <a:buFont typeface="Wingdings" panose="05000000000000000000" pitchFamily="2" charset="2"/>
              <a:buChar char="§"/>
            </a:pPr>
            <a:endParaRPr lang="el-GR" dirty="0"/>
          </a:p>
        </p:txBody>
      </p:sp>
    </p:spTree>
    <p:extLst>
      <p:ext uri="{BB962C8B-B14F-4D97-AF65-F5344CB8AC3E}">
        <p14:creationId xmlns:p14="http://schemas.microsoft.com/office/powerpoint/2010/main" val="46246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46FA8B3-59AE-D008-1D14-5F2A6E7A3E69}"/>
              </a:ext>
            </a:extLst>
          </p:cNvPr>
          <p:cNvSpPr txBox="1"/>
          <p:nvPr/>
        </p:nvSpPr>
        <p:spPr>
          <a:xfrm>
            <a:off x="508272" y="136728"/>
            <a:ext cx="11040449" cy="707886"/>
          </a:xfrm>
          <a:prstGeom prst="rect">
            <a:avLst/>
          </a:prstGeom>
          <a:solidFill>
            <a:schemeClr val="accent1">
              <a:lumMod val="40000"/>
              <a:lumOff val="60000"/>
            </a:schemeClr>
          </a:solidFill>
        </p:spPr>
        <p:txBody>
          <a:bodyPr wrap="square">
            <a:spAutoFit/>
          </a:bodyPr>
          <a:lstStyle/>
          <a:p>
            <a:r>
              <a:rPr lang="el-GR" sz="2000" b="1" dirty="0"/>
              <a:t>ΔΙΕΡΕΥΝΗΣΗ ΠΑΡΑΔΕΙΓΜΑ 2: Κυτταρική διαίρεση: Μίτωση – Μείωση, Κ. </a:t>
            </a:r>
            <a:r>
              <a:rPr lang="el-GR" sz="2000" b="1" dirty="0" err="1"/>
              <a:t>Αποστολόπουλος</a:t>
            </a:r>
            <a:r>
              <a:rPr lang="el-GR" sz="2000" b="1" dirty="0"/>
              <a:t>, ΕΚΦΕ Χαλανδρίου </a:t>
            </a:r>
          </a:p>
        </p:txBody>
      </p:sp>
      <p:graphicFrame>
        <p:nvGraphicFramePr>
          <p:cNvPr id="14" name="TextBox 2">
            <a:extLst>
              <a:ext uri="{FF2B5EF4-FFF2-40B4-BE49-F238E27FC236}">
                <a16:creationId xmlns:a16="http://schemas.microsoft.com/office/drawing/2014/main" id="{E0BC9FDA-DC40-D83A-69D7-8228DE80465D}"/>
              </a:ext>
            </a:extLst>
          </p:cNvPr>
          <p:cNvGraphicFramePr/>
          <p:nvPr>
            <p:extLst>
              <p:ext uri="{D42A27DB-BD31-4B8C-83A1-F6EECF244321}">
                <p14:modId xmlns:p14="http://schemas.microsoft.com/office/powerpoint/2010/main" val="538851884"/>
              </p:ext>
            </p:extLst>
          </p:nvPr>
        </p:nvGraphicFramePr>
        <p:xfrm>
          <a:off x="508272" y="859748"/>
          <a:ext cx="3979053" cy="59295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Εικόνα 1">
            <a:extLst>
              <a:ext uri="{FF2B5EF4-FFF2-40B4-BE49-F238E27FC236}">
                <a16:creationId xmlns:a16="http://schemas.microsoft.com/office/drawing/2014/main" id="{25B4C58C-7324-A5D8-C200-9A078334CD86}"/>
              </a:ext>
            </a:extLst>
          </p:cNvPr>
          <p:cNvPicPr>
            <a:picLocks noChangeAspect="1"/>
          </p:cNvPicPr>
          <p:nvPr/>
        </p:nvPicPr>
        <p:blipFill>
          <a:blip r:embed="rId7"/>
          <a:stretch>
            <a:fillRect/>
          </a:stretch>
        </p:blipFill>
        <p:spPr>
          <a:xfrm>
            <a:off x="5121938" y="859748"/>
            <a:ext cx="6000614" cy="5695498"/>
          </a:xfrm>
          <a:prstGeom prst="rect">
            <a:avLst/>
          </a:prstGeom>
        </p:spPr>
      </p:pic>
    </p:spTree>
    <p:extLst>
      <p:ext uri="{BB962C8B-B14F-4D97-AF65-F5344CB8AC3E}">
        <p14:creationId xmlns:p14="http://schemas.microsoft.com/office/powerpoint/2010/main" val="353564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C3FBCC1-7A2C-0F28-27AE-B6E44B7DA558}"/>
              </a:ext>
            </a:extLst>
          </p:cNvPr>
          <p:cNvSpPr txBox="1"/>
          <p:nvPr/>
        </p:nvSpPr>
        <p:spPr>
          <a:xfrm>
            <a:off x="367989" y="1429787"/>
            <a:ext cx="11251579" cy="4801314"/>
          </a:xfrm>
          <a:prstGeom prst="rect">
            <a:avLst/>
          </a:prstGeom>
          <a:noFill/>
        </p:spPr>
        <p:txBody>
          <a:bodyPr wrap="square">
            <a:spAutoFit/>
          </a:bodyPr>
          <a:lstStyle/>
          <a:p>
            <a:r>
              <a:rPr lang="el-GR" dirty="0"/>
              <a:t>Βιωματική δραστηριότητα</a:t>
            </a:r>
            <a:r>
              <a:rPr lang="el-GR" i="1" dirty="0"/>
              <a:t>: Απόσπασμα από: </a:t>
            </a:r>
            <a:r>
              <a:rPr lang="el-GR" dirty="0" err="1"/>
              <a:t>Μικροδιδασκαλία</a:t>
            </a:r>
            <a:r>
              <a:rPr lang="el-GR" dirty="0"/>
              <a:t> </a:t>
            </a:r>
            <a:r>
              <a:rPr lang="el-GR" b="1" dirty="0"/>
              <a:t>Μεταδοτικές Ασθένειες - Κολοβού Μαρία -Γυμνάσιο Μεσαριάς </a:t>
            </a:r>
            <a:r>
              <a:rPr lang="el-GR" dirty="0"/>
              <a:t>στην Ημερίδα ΦΕ ΕΚΦΕ Θήρας-Σχολικού Συμβούλου, 6-4-2016, </a:t>
            </a:r>
          </a:p>
          <a:p>
            <a:r>
              <a:rPr lang="el-GR" dirty="0"/>
              <a:t>Διερευνητική Μάθηση Φυσικών Επιστημών στη Δευτεροβάθμια Εκπαίδευση: Διδακτικά Σενάρια εκπαιδευτικών ΠΕ04 Κυκλάδων. Νικόλαος Ρούμελης Σχ. Σύμβουλος ΠΕ04.</a:t>
            </a:r>
          </a:p>
          <a:p>
            <a:r>
              <a:rPr lang="el-GR" dirty="0"/>
              <a:t> </a:t>
            </a:r>
            <a:r>
              <a:rPr lang="el-GR" sz="1200" dirty="0"/>
              <a:t>(</a:t>
            </a:r>
            <a:r>
              <a:rPr lang="en-US" sz="1200" dirty="0"/>
              <a:t>https://blogs.sch.gr/nroum/files/2018/10/%CE%A1%CE%9F%CE%A5%CE%9C%CE%95%CE%9B%CE%97%CE%A3-%CE%A4%CE%95%CE%9B%CE%99%CE%9A%CE%9F-%CE%94%CE%99%CE%95%CE%A1%CE%95%CE%A5%CE%9D%CE%97%CE%A4%CE%99%CE%9AH-%CE%9C%CE%91%CE%98%CE%97%CE%A3%CE%97-%CE%A6%CE%95-%CF%83%CF%84%CE%B7-%CE%94%CE%95-%CE%94I%CE%94%CE%91%CE%9A%CE%A4%CE%99%CE%9A%CE%91-%CE%A3%CE%95%CE%9D%CE%91%CE%A1%CE%99%CE%91-%CE%A0%CE%9504-%CE%9A%CE%A5%CE%9A%CE%9B%CE%91%CE%94%CE%A9%CE%9D-2012-2018.pdf</a:t>
            </a:r>
            <a:endParaRPr lang="el-GR" sz="1200" dirty="0"/>
          </a:p>
          <a:p>
            <a:endParaRPr lang="el-GR" i="1" dirty="0"/>
          </a:p>
          <a:p>
            <a:r>
              <a:rPr lang="el-GR" i="1" dirty="0"/>
              <a:t>«</a:t>
            </a:r>
            <a:r>
              <a:rPr lang="el-GR" i="1" dirty="0">
                <a:solidFill>
                  <a:schemeClr val="accent1">
                    <a:lumMod val="50000"/>
                  </a:schemeClr>
                </a:solidFill>
              </a:rPr>
              <a:t>Οι μαθητές κλείνουν τα μάτια. Ο καθηγητής αγγίζει στην πλάτη έναν απ’ αυτούς. Αυτός είναι ο «μολυσμένος» απ’ την ασθένεια. Ανοίγουν τα μάτια. Ξεκινάνε οι «συναντήσεις». Όταν ο καθηγητής λέει «1η συνάντηση», καθ’ ένας τους κάνει χειραψία με δύο διαφορετικά άτομα. Κατά τη διάρκεια της χειραψίας οι «υγιείς» ψιθυρίζουν τη λέξη «άσπρο» στο αυτί του ατόμου που κάνουν τη χειραψία. Ο ασθενής ψιθυρίζει τη λέξη «μαύρο». Όποιος κάνει χειραψία με κάποιον που του πει «μαύρο», «μολύνεται» κι αυτός και από εκείνη τη στιγμή ψιθυρίζει κι εκείνος «μαύρο» σε όποιον συναντήσει. Οι μαθητές επιστρέφουν στις θέσεις τους. Στη συνέχεια, ο καθηγητής δίνει το σινιάλο για τη «2η συνάντηση», όπου καθ’ ένας πάλι κάνει χειραψία με άλλα δύο άτομα, όπως και προηγουμένως. Όταν για δεύτερη φορά επιστρέψουν στις θέσεις τους ο καθηγητής ζητάει να σηκώσουν χέρι οι «μολυσμένοι» απ’ την ασθένεια. (Είναι σχεδόν όλη η τάξη)»</a:t>
            </a:r>
          </a:p>
        </p:txBody>
      </p:sp>
      <p:sp>
        <p:nvSpPr>
          <p:cNvPr id="4" name="Τίτλος 3">
            <a:extLst>
              <a:ext uri="{FF2B5EF4-FFF2-40B4-BE49-F238E27FC236}">
                <a16:creationId xmlns:a16="http://schemas.microsoft.com/office/drawing/2014/main" id="{3EBD438C-7E6F-0AC6-EA13-E200C38FDC22}"/>
              </a:ext>
            </a:extLst>
          </p:cNvPr>
          <p:cNvSpPr>
            <a:spLocks noGrp="1"/>
          </p:cNvSpPr>
          <p:nvPr>
            <p:ph type="title"/>
          </p:nvPr>
        </p:nvSpPr>
        <p:spPr>
          <a:xfrm>
            <a:off x="815926" y="349900"/>
            <a:ext cx="9982556" cy="550432"/>
          </a:xfrm>
          <a:solidFill>
            <a:schemeClr val="accent1">
              <a:lumMod val="60000"/>
              <a:lumOff val="40000"/>
            </a:schemeClr>
          </a:solidFill>
        </p:spPr>
        <p:txBody>
          <a:bodyPr>
            <a:normAutofit/>
          </a:bodyPr>
          <a:lstStyle/>
          <a:p>
            <a:pPr algn="ctr"/>
            <a:r>
              <a:rPr lang="el-GR" sz="3200" b="1" dirty="0"/>
              <a:t>Βιωματική Διδασκαλία Β Γυμνασίου</a:t>
            </a:r>
          </a:p>
        </p:txBody>
      </p:sp>
    </p:spTree>
    <p:extLst>
      <p:ext uri="{BB962C8B-B14F-4D97-AF65-F5344CB8AC3E}">
        <p14:creationId xmlns:p14="http://schemas.microsoft.com/office/powerpoint/2010/main" val="2222514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5" name="Freeform: Shape 34">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E543FD2F-968E-F0BD-1020-9900893C9976}"/>
              </a:ext>
            </a:extLst>
          </p:cNvPr>
          <p:cNvSpPr>
            <a:spLocks noGrp="1"/>
          </p:cNvSpPr>
          <p:nvPr>
            <p:ph type="title"/>
          </p:nvPr>
        </p:nvSpPr>
        <p:spPr>
          <a:xfrm>
            <a:off x="2555631" y="1441938"/>
            <a:ext cx="7080738" cy="3974124"/>
          </a:xfrm>
        </p:spPr>
        <p:txBody>
          <a:bodyPr vert="horz" lIns="91440" tIns="45720" rIns="91440" bIns="45720" rtlCol="0">
            <a:normAutofit/>
          </a:bodyPr>
          <a:lstStyle/>
          <a:p>
            <a:pPr algn="ctr"/>
            <a:r>
              <a:rPr lang="en-US" kern="1200" dirty="0" err="1">
                <a:solidFill>
                  <a:schemeClr val="bg1">
                    <a:lumMod val="95000"/>
                    <a:lumOff val="5000"/>
                  </a:schemeClr>
                </a:solidFill>
                <a:latin typeface="+mj-lt"/>
                <a:ea typeface="+mj-ea"/>
                <a:cs typeface="+mj-cs"/>
              </a:rPr>
              <a:t>Οδηγίες</a:t>
            </a:r>
            <a:r>
              <a:rPr lang="en-US" kern="1200" dirty="0">
                <a:solidFill>
                  <a:schemeClr val="bg1">
                    <a:lumMod val="95000"/>
                    <a:lumOff val="5000"/>
                  </a:schemeClr>
                </a:solidFill>
                <a:latin typeface="+mj-lt"/>
                <a:ea typeface="+mj-ea"/>
                <a:cs typeface="+mj-cs"/>
              </a:rPr>
              <a:t> </a:t>
            </a:r>
            <a:r>
              <a:rPr lang="en-US" kern="1200" dirty="0" err="1">
                <a:solidFill>
                  <a:schemeClr val="bg1">
                    <a:lumMod val="95000"/>
                    <a:lumOff val="5000"/>
                  </a:schemeClr>
                </a:solidFill>
                <a:latin typeface="+mj-lt"/>
                <a:ea typeface="+mj-ea"/>
                <a:cs typeface="+mj-cs"/>
              </a:rPr>
              <a:t>Ύλης</a:t>
            </a:r>
            <a:r>
              <a:rPr lang="en-US" kern="1200" dirty="0">
                <a:solidFill>
                  <a:schemeClr val="bg1">
                    <a:lumMod val="95000"/>
                    <a:lumOff val="5000"/>
                  </a:schemeClr>
                </a:solidFill>
                <a:latin typeface="+mj-lt"/>
                <a:ea typeface="+mj-ea"/>
                <a:cs typeface="+mj-cs"/>
              </a:rPr>
              <a:t> 22-23</a:t>
            </a:r>
            <a:br>
              <a:rPr lang="el-GR" kern="1200" dirty="0">
                <a:solidFill>
                  <a:schemeClr val="bg1">
                    <a:lumMod val="95000"/>
                    <a:lumOff val="5000"/>
                  </a:schemeClr>
                </a:solidFill>
                <a:latin typeface="+mj-lt"/>
                <a:ea typeface="+mj-ea"/>
                <a:cs typeface="+mj-cs"/>
              </a:rPr>
            </a:br>
            <a:br>
              <a:rPr lang="el-GR" kern="1200" dirty="0">
                <a:solidFill>
                  <a:schemeClr val="bg1">
                    <a:lumMod val="95000"/>
                    <a:lumOff val="5000"/>
                  </a:schemeClr>
                </a:solidFill>
                <a:latin typeface="+mj-lt"/>
                <a:ea typeface="+mj-ea"/>
                <a:cs typeface="+mj-cs"/>
              </a:rPr>
            </a:br>
            <a:r>
              <a:rPr lang="en-US" sz="2400" b="1" i="1" kern="100" dirty="0">
                <a:highlight>
                  <a:srgbClr val="C0C0C0"/>
                </a:highlight>
                <a:latin typeface="Calibri" panose="020F0502020204030204" pitchFamily="34" charset="0"/>
                <a:ea typeface="Calibri" panose="020F0502020204030204" pitchFamily="34" charset="0"/>
                <a:cs typeface="Times New Roman" panose="02020603050405020304" pitchFamily="18" charset="0"/>
                <a:hlinkClick r:id="rId2"/>
              </a:rPr>
              <a:t>http://iep.edu.gr/el/graf-b-yliko-2022-2023/gymnasio-3</a:t>
            </a:r>
            <a:br>
              <a:rPr lang="el-GR" kern="1200" dirty="0">
                <a:solidFill>
                  <a:schemeClr val="bg1">
                    <a:lumMod val="95000"/>
                    <a:lumOff val="5000"/>
                  </a:schemeClr>
                </a:solidFill>
                <a:latin typeface="+mj-lt"/>
                <a:ea typeface="+mj-ea"/>
                <a:cs typeface="+mj-cs"/>
              </a:rPr>
            </a:br>
            <a:br>
              <a:rPr lang="en-US" kern="1200" dirty="0">
                <a:solidFill>
                  <a:schemeClr val="bg1">
                    <a:lumMod val="95000"/>
                    <a:lumOff val="5000"/>
                  </a:schemeClr>
                </a:solidFill>
                <a:latin typeface="+mj-lt"/>
                <a:ea typeface="+mj-ea"/>
                <a:cs typeface="+mj-cs"/>
              </a:rPr>
            </a:br>
            <a:r>
              <a:rPr lang="en-US" kern="1200" dirty="0" err="1">
                <a:solidFill>
                  <a:schemeClr val="bg1">
                    <a:lumMod val="95000"/>
                    <a:lumOff val="5000"/>
                  </a:schemeClr>
                </a:solidFill>
                <a:latin typeface="+mj-lt"/>
                <a:ea typeface="+mj-ea"/>
                <a:cs typeface="+mj-cs"/>
              </a:rPr>
              <a:t>Σε</a:t>
            </a:r>
            <a:r>
              <a:rPr lang="en-US" kern="1200" dirty="0">
                <a:solidFill>
                  <a:schemeClr val="bg1">
                    <a:lumMod val="95000"/>
                    <a:lumOff val="5000"/>
                  </a:schemeClr>
                </a:solidFill>
                <a:latin typeface="+mj-lt"/>
                <a:ea typeface="+mj-ea"/>
                <a:cs typeface="+mj-cs"/>
              </a:rPr>
              <a:t> ανα</a:t>
            </a:r>
            <a:r>
              <a:rPr lang="en-US" kern="1200" dirty="0" err="1">
                <a:solidFill>
                  <a:schemeClr val="bg1">
                    <a:lumMod val="95000"/>
                    <a:lumOff val="5000"/>
                  </a:schemeClr>
                </a:solidFill>
                <a:latin typeface="+mj-lt"/>
                <a:ea typeface="+mj-ea"/>
                <a:cs typeface="+mj-cs"/>
              </a:rPr>
              <a:t>μονή</a:t>
            </a:r>
            <a:r>
              <a:rPr lang="en-US" kern="1200" dirty="0">
                <a:solidFill>
                  <a:schemeClr val="bg1">
                    <a:lumMod val="95000"/>
                    <a:lumOff val="5000"/>
                  </a:schemeClr>
                </a:solidFill>
                <a:latin typeface="+mj-lt"/>
                <a:ea typeface="+mj-ea"/>
                <a:cs typeface="+mj-cs"/>
              </a:rPr>
              <a:t> </a:t>
            </a:r>
            <a:r>
              <a:rPr lang="en-US" kern="1200" dirty="0" err="1">
                <a:solidFill>
                  <a:schemeClr val="bg1">
                    <a:lumMod val="95000"/>
                    <a:lumOff val="5000"/>
                  </a:schemeClr>
                </a:solidFill>
                <a:latin typeface="+mj-lt"/>
                <a:ea typeface="+mj-ea"/>
                <a:cs typeface="+mj-cs"/>
              </a:rPr>
              <a:t>οδηγιών</a:t>
            </a:r>
            <a:r>
              <a:rPr lang="en-US" kern="1200" dirty="0">
                <a:solidFill>
                  <a:schemeClr val="bg1">
                    <a:lumMod val="95000"/>
                    <a:lumOff val="5000"/>
                  </a:schemeClr>
                </a:solidFill>
                <a:latin typeface="+mj-lt"/>
                <a:ea typeface="+mj-ea"/>
                <a:cs typeface="+mj-cs"/>
              </a:rPr>
              <a:t> 23-</a:t>
            </a:r>
            <a:r>
              <a:rPr lang="el-GR" kern="1200" dirty="0">
                <a:solidFill>
                  <a:schemeClr val="bg1">
                    <a:lumMod val="95000"/>
                    <a:lumOff val="5000"/>
                  </a:schemeClr>
                </a:solidFill>
                <a:latin typeface="+mj-lt"/>
                <a:ea typeface="+mj-ea"/>
                <a:cs typeface="+mj-cs"/>
              </a:rPr>
              <a:t>2</a:t>
            </a:r>
            <a:r>
              <a:rPr lang="en-US" kern="1200" dirty="0">
                <a:solidFill>
                  <a:schemeClr val="bg1">
                    <a:lumMod val="95000"/>
                    <a:lumOff val="5000"/>
                  </a:schemeClr>
                </a:solidFill>
                <a:latin typeface="+mj-lt"/>
                <a:ea typeface="+mj-ea"/>
                <a:cs typeface="+mj-cs"/>
              </a:rPr>
              <a:t>4</a:t>
            </a:r>
            <a:br>
              <a:rPr lang="en-US" kern="1200" dirty="0">
                <a:solidFill>
                  <a:schemeClr val="bg1">
                    <a:lumMod val="95000"/>
                    <a:lumOff val="5000"/>
                  </a:schemeClr>
                </a:solidFill>
                <a:latin typeface="+mj-lt"/>
                <a:ea typeface="+mj-ea"/>
                <a:cs typeface="+mj-cs"/>
              </a:rPr>
            </a:br>
            <a:endParaRPr lang="en-US" kern="1200" dirty="0">
              <a:solidFill>
                <a:schemeClr val="bg1">
                  <a:lumMod val="95000"/>
                  <a:lumOff val="5000"/>
                </a:schemeClr>
              </a:solidFill>
              <a:latin typeface="+mj-lt"/>
              <a:ea typeface="+mj-ea"/>
              <a:cs typeface="+mj-cs"/>
            </a:endParaRPr>
          </a:p>
        </p:txBody>
      </p:sp>
    </p:spTree>
    <p:extLst>
      <p:ext uri="{BB962C8B-B14F-4D97-AF65-F5344CB8AC3E}">
        <p14:creationId xmlns:p14="http://schemas.microsoft.com/office/powerpoint/2010/main" val="7467915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5E61379-7A26-4176-0206-18EAB9E36720}"/>
              </a:ext>
            </a:extLst>
          </p:cNvPr>
          <p:cNvSpPr txBox="1"/>
          <p:nvPr/>
        </p:nvSpPr>
        <p:spPr>
          <a:xfrm>
            <a:off x="141249" y="912023"/>
            <a:ext cx="11909501" cy="7031412"/>
          </a:xfrm>
          <a:prstGeom prst="rect">
            <a:avLst/>
          </a:prstGeom>
          <a:noFill/>
        </p:spPr>
        <p:txBody>
          <a:bodyPr wrap="square">
            <a:spAutoFit/>
          </a:bodyPr>
          <a:lstStyle/>
          <a:p>
            <a:pPr>
              <a:lnSpc>
                <a:spcPct val="115000"/>
              </a:lnSpc>
              <a:spcAft>
                <a:spcPts val="800"/>
              </a:spcAft>
            </a:pPr>
            <a:r>
              <a:rPr lang="el-GR" sz="1600" b="1" kern="100" dirty="0">
                <a:effectLst/>
                <a:latin typeface="Calibri" panose="020F0502020204030204" pitchFamily="34" charset="0"/>
                <a:ea typeface="Calibri" panose="020F0502020204030204" pitchFamily="34" charset="0"/>
                <a:cs typeface="Times New Roman" panose="02020603050405020304" pitchFamily="18" charset="0"/>
              </a:rPr>
              <a:t>Κεφάλαιο 1</a:t>
            </a:r>
            <a:r>
              <a:rPr lang="el-GR" sz="1600" b="1" kern="100" baseline="30000" dirty="0">
                <a:effectLst/>
                <a:latin typeface="Calibri" panose="020F0502020204030204" pitchFamily="34" charset="0"/>
                <a:ea typeface="Calibri" panose="020F0502020204030204" pitchFamily="34" charset="0"/>
                <a:cs typeface="Times New Roman" panose="02020603050405020304" pitchFamily="18" charset="0"/>
              </a:rPr>
              <a:t>ο</a:t>
            </a:r>
            <a:r>
              <a:rPr lang="el-GR" sz="1600" b="1" kern="100" dirty="0">
                <a:effectLst/>
                <a:latin typeface="Calibri" panose="020F0502020204030204" pitchFamily="34" charset="0"/>
                <a:ea typeface="Calibri" panose="020F0502020204030204" pitchFamily="34" charset="0"/>
                <a:cs typeface="Times New Roman" panose="02020603050405020304" pitchFamily="18" charset="0"/>
              </a:rPr>
              <a:t>: Οργάνωση της ζωής (8 ώρες)</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400" b="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Προτείνεται να μη δίνεται έμφαση</a:t>
            </a:r>
            <a:r>
              <a:rPr lang="el-GR" sz="1400"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στη λεπτομερή περιγραφή των κυτταρικών οργανιδίων. Η απλή αναφορά στο ρόλο του πυρήνα, της κυτταρικής μεμβράνης, του κυτταροπλάσματος, των μιτοχονδρίων, των </a:t>
            </a:r>
            <a:r>
              <a:rPr lang="el-GR" sz="1400" kern="100" dirty="0" err="1">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χλωροπλαστών</a:t>
            </a:r>
            <a:r>
              <a:rPr lang="el-GR" sz="1400"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και του κυτταρικού τοιχώματος είναι αρκετή, για να εξυπηρετήσει και την κατανόηση των λειτουργικών διαφορών μεταξύ φυτικών και ζωικών κυττάρων.</a:t>
            </a:r>
            <a:endParaRPr lang="el-GR"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Εργαστηριακή άσκηση 1: Μικροσκοπική παρατήρηση φυτικών κυττάρων (</a:t>
            </a:r>
            <a:r>
              <a:rPr lang="el-GR" sz="1600" b="1" kern="100" dirty="0" err="1">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a:t>
            </a: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 οδηγός, άσκηση 1) </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Εργαστηριακή άσκηση 2: Μικροσκοπική παρατήρηση ζωικών κυττάρων (</a:t>
            </a:r>
            <a:r>
              <a:rPr lang="el-GR" sz="1600" b="1" kern="100" dirty="0" err="1">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a:t>
            </a: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 οδηγός, άσκηση 2).</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400" b="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Προτείνεται</a:t>
            </a:r>
            <a:r>
              <a:rPr lang="el-GR" sz="1400"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να   συζητηθεί   στην τάξη ότι   σε κάθε περιβάλλον επιβιώνουν οι   καλύτερα προσαρμοσμένοι οργανισμοί. Επίσης, να γίνει σαφές με χρήση παραδειγμάτων ότι καλύτερα προσαρμοσμένοι σε ένα περιβάλλον δεν είναι απαραίτητα οι πιο «δυνατοί» οργανισμοί.</a:t>
            </a:r>
            <a:endParaRPr lang="en-GB" sz="1400"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b="1" kern="100" dirty="0">
                <a:effectLst/>
                <a:latin typeface="Calibri" panose="020F0502020204030204" pitchFamily="34" charset="0"/>
                <a:ea typeface="Calibri" panose="020F0502020204030204" pitchFamily="34" charset="0"/>
                <a:cs typeface="Times New Roman" panose="02020603050405020304" pitchFamily="18" charset="0"/>
              </a:rPr>
              <a:t>Κεφάλαιο 2</a:t>
            </a:r>
            <a:r>
              <a:rPr lang="el-GR" sz="1600" b="1" kern="100" baseline="30000" dirty="0">
                <a:effectLst/>
                <a:latin typeface="Calibri" panose="020F0502020204030204" pitchFamily="34" charset="0"/>
                <a:ea typeface="Calibri" panose="020F0502020204030204" pitchFamily="34" charset="0"/>
                <a:cs typeface="Times New Roman" panose="02020603050405020304" pitchFamily="18" charset="0"/>
              </a:rPr>
              <a:t>ο</a:t>
            </a:r>
            <a:r>
              <a:rPr lang="el-GR" sz="1600" b="1" kern="100" dirty="0">
                <a:effectLst/>
                <a:latin typeface="Calibri" panose="020F0502020204030204" pitchFamily="34" charset="0"/>
                <a:ea typeface="Calibri" panose="020F0502020204030204" pitchFamily="34" charset="0"/>
                <a:cs typeface="Times New Roman" panose="02020603050405020304" pitchFamily="18" charset="0"/>
              </a:rPr>
              <a:t> : Πρόσληψη ουσιών και πέψη (7 ώρες</a:t>
            </a:r>
            <a:r>
              <a:rPr lang="el-GR" sz="16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800"/>
              </a:spcAft>
            </a:pP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ΕΜΦΑΣΗ  στις ομοιότητες και στις διαφορές μεταξύ των πεπτικών συστημάτων των διαφόρων οργανισμών, μέσα από τις οποίες αναδεικνύεται η εξελικτική διάσταση.</a:t>
            </a:r>
            <a:endParaRPr lang="el-GR"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400" i="1" kern="100" dirty="0">
                <a:effectLst/>
                <a:highlight>
                  <a:srgbClr val="C0C0C0"/>
                </a:highlight>
                <a:latin typeface="Calibri" panose="020F0502020204030204" pitchFamily="34" charset="0"/>
                <a:ea typeface="Calibri" panose="020F0502020204030204" pitchFamily="34" charset="0"/>
                <a:cs typeface="Segoe UI Symbol" panose="020B0502040204020203" pitchFamily="34" charset="0"/>
              </a:rPr>
              <a:t>ΕΜΦΑΣΗ </a:t>
            </a: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στη σχέση της διατροφής με τη διατήρηση της υγείας και στην ανάδειξη της αξίας της «Μεσογειακής διατροφής».</a:t>
            </a:r>
          </a:p>
          <a:p>
            <a:pPr>
              <a:lnSpc>
                <a:spcPct val="115000"/>
              </a:lnSpc>
              <a:spcAft>
                <a:spcPts val="800"/>
              </a:spcAft>
            </a:pPr>
            <a:r>
              <a:rPr lang="el-GR" sz="1600" b="1" kern="100" dirty="0">
                <a:effectLst/>
                <a:latin typeface="Calibri" panose="020F0502020204030204" pitchFamily="34" charset="0"/>
                <a:ea typeface="Calibri" panose="020F0502020204030204" pitchFamily="34" charset="0"/>
                <a:cs typeface="Times New Roman" panose="02020603050405020304" pitchFamily="18" charset="0"/>
              </a:rPr>
              <a:t>Κεφάλαιο 3</a:t>
            </a:r>
            <a:r>
              <a:rPr lang="el-GR" sz="1600" b="1" kern="100" baseline="30000" dirty="0">
                <a:effectLst/>
                <a:latin typeface="Calibri" panose="020F0502020204030204" pitchFamily="34" charset="0"/>
                <a:ea typeface="Calibri" panose="020F0502020204030204" pitchFamily="34" charset="0"/>
                <a:cs typeface="Times New Roman" panose="02020603050405020304" pitchFamily="18" charset="0"/>
              </a:rPr>
              <a:t>ο</a:t>
            </a:r>
            <a:r>
              <a:rPr lang="el-GR" sz="1600" b="1" kern="100" dirty="0">
                <a:effectLst/>
                <a:latin typeface="Calibri" panose="020F0502020204030204" pitchFamily="34" charset="0"/>
                <a:ea typeface="Calibri" panose="020F0502020204030204" pitchFamily="34" charset="0"/>
                <a:cs typeface="Times New Roman" panose="02020603050405020304" pitchFamily="18" charset="0"/>
              </a:rPr>
              <a:t> : Μεταφορά και αποβολή ουσιών (6 ώρες)</a:t>
            </a:r>
          </a:p>
          <a:p>
            <a:pPr>
              <a:lnSpc>
                <a:spcPct val="115000"/>
              </a:lnSpc>
              <a:spcAft>
                <a:spcPts val="800"/>
              </a:spcAft>
            </a:pP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Εργαστηριακή άσκηση 3 : Η μεταφορά ουσιών στα φυτά (</a:t>
            </a:r>
            <a:r>
              <a:rPr lang="el-GR" sz="1600" b="1" kern="100" dirty="0" err="1">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a:t>
            </a: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 οδηγός, άσκηση 5).</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b="1" kern="100" dirty="0">
                <a:effectLst/>
                <a:latin typeface="Calibri" panose="020F0502020204030204" pitchFamily="34" charset="0"/>
                <a:ea typeface="Calibri" panose="020F0502020204030204" pitchFamily="34" charset="0"/>
                <a:cs typeface="Times New Roman" panose="02020603050405020304" pitchFamily="18" charset="0"/>
              </a:rPr>
              <a:t>Κεφάλαιο 4ο: Αναπνοή (4 ώρες)</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Προτείνεται η συνοπτική περιγραφή του αναπνευστικού, η  συσχέτιση του αναπνευστικού με το κυκλοφορικό σύστημα και η διδασκαλία να έχει στόχο την ανάδειξη της συμβολής του τρόπου και των συνθηκών ζωής του σύγχρονου ανθρώπου (κάπνισμα, ατμοσφαιρική ρύπανση) στην καλή λειτουργία του αναπνευστικού του συστήματος και τις επιπτώσεις αυτής στην υγεία.</a:t>
            </a:r>
            <a:endParaRPr lang="el-GR"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l-GR"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15000"/>
              </a:lnSpc>
              <a:spcAft>
                <a:spcPts val="800"/>
              </a:spcAft>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0956374-B944-8C39-D8CE-87CBC888AEFF}"/>
              </a:ext>
            </a:extLst>
          </p:cNvPr>
          <p:cNvSpPr txBox="1"/>
          <p:nvPr/>
        </p:nvSpPr>
        <p:spPr>
          <a:xfrm>
            <a:off x="1293541" y="143736"/>
            <a:ext cx="11125199" cy="768287"/>
          </a:xfrm>
          <a:prstGeom prst="rect">
            <a:avLst/>
          </a:prstGeom>
          <a:noFill/>
        </p:spPr>
        <p:txBody>
          <a:bodyPr wrap="square">
            <a:spAutoFit/>
          </a:bodyPr>
          <a:lstStyle/>
          <a:p>
            <a:pPr algn="ctr">
              <a:lnSpc>
                <a:spcPct val="107000"/>
              </a:lnSpc>
              <a:spcAft>
                <a:spcPts val="800"/>
              </a:spcAft>
            </a:pPr>
            <a:r>
              <a:rPr lang="el-GR" sz="1800" b="1" kern="100" dirty="0">
                <a:solidFill>
                  <a:srgbClr val="FFFFFF"/>
                </a:solidFill>
                <a:effectLst/>
                <a:highlight>
                  <a:srgbClr val="000080"/>
                </a:highlight>
                <a:latin typeface="Calibri" panose="020F0502020204030204" pitchFamily="34" charset="0"/>
                <a:ea typeface="Calibri" panose="020F0502020204030204" pitchFamily="34" charset="0"/>
                <a:cs typeface="Times New Roman" panose="02020603050405020304" pitchFamily="18" charset="0"/>
              </a:rPr>
              <a:t>ΒΙΟΛΟΓΙΑ Α΄ ΓΥΜΝΑΣΙΟΥ (25 διδακτικές ώρες)</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l-GR" b="1" dirty="0">
                <a:highlight>
                  <a:srgbClr val="00FF00"/>
                </a:highlight>
              </a:rPr>
              <a:t>Από το βιβλίο Βιολογία Α΄ Γυμνασίου (Ε. </a:t>
            </a:r>
            <a:r>
              <a:rPr lang="el-GR" b="1" dirty="0" err="1">
                <a:highlight>
                  <a:srgbClr val="00FF00"/>
                </a:highlight>
              </a:rPr>
              <a:t>Μαυρικάκη</a:t>
            </a:r>
            <a:r>
              <a:rPr lang="el-GR" b="1" dirty="0">
                <a:highlight>
                  <a:srgbClr val="00FF00"/>
                </a:highlight>
              </a:rPr>
              <a:t>, Μ. </a:t>
            </a:r>
            <a:r>
              <a:rPr lang="el-GR" b="1" dirty="0" err="1">
                <a:highlight>
                  <a:srgbClr val="00FF00"/>
                </a:highlight>
              </a:rPr>
              <a:t>Γκούβρα</a:t>
            </a:r>
            <a:r>
              <a:rPr lang="el-GR" b="1" dirty="0">
                <a:highlight>
                  <a:srgbClr val="00FF00"/>
                </a:highlight>
              </a:rPr>
              <a:t>, Α. Καμπούρη)</a:t>
            </a:r>
          </a:p>
        </p:txBody>
      </p:sp>
    </p:spTree>
    <p:extLst>
      <p:ext uri="{BB962C8B-B14F-4D97-AF65-F5344CB8AC3E}">
        <p14:creationId xmlns:p14="http://schemas.microsoft.com/office/powerpoint/2010/main" val="2451818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592A9A-D56B-64B5-12DF-716A4DEB335E}"/>
              </a:ext>
            </a:extLst>
          </p:cNvPr>
          <p:cNvSpPr txBox="1"/>
          <p:nvPr/>
        </p:nvSpPr>
        <p:spPr>
          <a:xfrm>
            <a:off x="291790" y="270607"/>
            <a:ext cx="11608420" cy="824072"/>
          </a:xfrm>
          <a:prstGeom prst="rect">
            <a:avLst/>
          </a:prstGeom>
          <a:noFill/>
        </p:spPr>
        <p:txBody>
          <a:bodyPr wrap="square">
            <a:spAutoFit/>
          </a:bodyPr>
          <a:lstStyle/>
          <a:p>
            <a:pPr algn="ctr">
              <a:lnSpc>
                <a:spcPct val="107000"/>
              </a:lnSpc>
              <a:spcAft>
                <a:spcPts val="800"/>
              </a:spcAft>
            </a:pPr>
            <a:r>
              <a:rPr lang="el-GR" sz="2000" b="1" kern="100" dirty="0">
                <a:solidFill>
                  <a:srgbClr val="FFFFFF"/>
                </a:solidFill>
                <a:effectLst/>
                <a:highlight>
                  <a:srgbClr val="000080"/>
                </a:highlight>
                <a:latin typeface="Calibri" panose="020F0502020204030204" pitchFamily="34" charset="0"/>
                <a:ea typeface="Calibri" panose="020F0502020204030204" pitchFamily="34" charset="0"/>
                <a:cs typeface="Times New Roman" panose="02020603050405020304" pitchFamily="18" charset="0"/>
              </a:rPr>
              <a:t>ΒΙΟΛΟΓΙΑ Β΄ ΓΥΜΝΑΣΙΟΥ (25 διδακτικές ώρες)</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pPr>
            <a:r>
              <a:rPr lang="el-GR" sz="1800"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Από το Βιβλίο Βιολογία Α΄ Γυμνασίου (Ε. </a:t>
            </a:r>
            <a:r>
              <a:rPr lang="el-GR" sz="1800" b="1" kern="100" dirty="0" err="1">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Μαυρικάκη</a:t>
            </a:r>
            <a:r>
              <a:rPr lang="el-GR" sz="1800"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Μ. </a:t>
            </a:r>
            <a:r>
              <a:rPr lang="el-GR" sz="1800" b="1" kern="100" dirty="0" err="1">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Γκούβρα</a:t>
            </a:r>
            <a:r>
              <a:rPr lang="el-GR" sz="1800"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Α. Καμπούρη)</a:t>
            </a:r>
            <a:endParaRPr lang="el-GR" sz="1800"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E9DAC20F-8F4A-1FEC-BACA-9049EB39F0C3}"/>
              </a:ext>
            </a:extLst>
          </p:cNvPr>
          <p:cNvSpPr txBox="1"/>
          <p:nvPr/>
        </p:nvSpPr>
        <p:spPr>
          <a:xfrm>
            <a:off x="424675" y="1094679"/>
            <a:ext cx="11342649" cy="7541103"/>
          </a:xfrm>
          <a:prstGeom prst="rect">
            <a:avLst/>
          </a:prstGeom>
          <a:noFill/>
        </p:spPr>
        <p:txBody>
          <a:bodyPr wrap="square">
            <a:spAutoFit/>
          </a:bodyPr>
          <a:lstStyle/>
          <a:p>
            <a:pPr>
              <a:lnSpc>
                <a:spcPct val="115000"/>
              </a:lnSpc>
              <a:spcAft>
                <a:spcPts val="800"/>
              </a:spcAft>
            </a:pPr>
            <a:r>
              <a:rPr lang="el-GR" b="1" kern="100" dirty="0">
                <a:effectLst/>
                <a:latin typeface="Calibri" panose="020F0502020204030204" pitchFamily="34" charset="0"/>
                <a:ea typeface="Calibri" panose="020F0502020204030204" pitchFamily="34" charset="0"/>
                <a:cs typeface="Times New Roman" panose="02020603050405020304" pitchFamily="18" charset="0"/>
              </a:rPr>
              <a:t>Κεφάλαιο 5 : Στήριξη και κίνηση  (6 </a:t>
            </a:r>
            <a:r>
              <a:rPr lang="el-GR" b="1" kern="100" dirty="0" err="1">
                <a:effectLst/>
                <a:latin typeface="Calibri" panose="020F0502020204030204" pitchFamily="34" charset="0"/>
                <a:ea typeface="Calibri" panose="020F0502020204030204" pitchFamily="34" charset="0"/>
                <a:cs typeface="Times New Roman" panose="02020603050405020304" pitchFamily="18" charset="0"/>
              </a:rPr>
              <a:t>δ.ώ</a:t>
            </a:r>
            <a:r>
              <a:rPr lang="el-GR"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ΈΜΦΑΣΗ στις ομοιότητες και διαφορές σε ό,τι αφορά τον σκελετό και τον τρόπο μετακίνησης των σπονδυλωτών, μέσα από τις οποίες να διαφαίνεται η εξελικτική διάσταση.</a:t>
            </a:r>
            <a:endParaRPr lang="en-GB" sz="1400" i="1" kern="100" dirty="0">
              <a:highlight>
                <a:srgbClr val="C0C0C0"/>
              </a:highligh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b="1" kern="100" dirty="0">
                <a:effectLst/>
                <a:latin typeface="Calibri" panose="020F0502020204030204" pitchFamily="34" charset="0"/>
                <a:ea typeface="Calibri" panose="020F0502020204030204" pitchFamily="34" charset="0"/>
                <a:cs typeface="Times New Roman" panose="02020603050405020304" pitchFamily="18" charset="0"/>
              </a:rPr>
              <a:t>Κεφάλαιο 6: Αναπαραγωγή (7 ώρες)</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ΕΜΦΑΣΗ:  Στις ομοιότητες και τις διαφορές των διαφόρων ομάδων οργανισμών όσον αφορά τους τρόπους αναπαραγωγής, ώστε να αναδεικνύεται η εξελικτική διάσταση.</a:t>
            </a:r>
            <a:endParaRPr lang="el-GR"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ΕΜΦΑΣΗ Για την ενημέρωση, ευαισθητοποίηση και ανάπτυξη στάσεων και θετικών συμπεριφορών για την υγεία, σχετικά με θέματα που αφορούν τα σεξουαλικώς μεταδιδόμενα νοσήματα και την αντισύλληψη, θεωρείται αποτελεσματικό να ανατίθενται εργασίες στους μαθητές και στις μαθήτριες, ώστε οι ίδιοι να αναζητούν, να αξιολογούν και να συνθέτουν πληροφορίες</a:t>
            </a: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a:t>
            </a:r>
            <a:endParaRPr lang="en-GB"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pPr>
            <a:r>
              <a:rPr lang="el-GR"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Από το Βιβλίο: Βιολογία Β’ -Γ΄ Γυμνασίου (Ε. </a:t>
            </a:r>
            <a:r>
              <a:rPr lang="el-GR" b="1" kern="100" dirty="0" err="1">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Μαυρικάκη</a:t>
            </a:r>
            <a:r>
              <a:rPr lang="el-GR"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Μ. </a:t>
            </a:r>
            <a:r>
              <a:rPr lang="el-GR" b="1" kern="100" dirty="0" err="1">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Γκούβρα</a:t>
            </a:r>
            <a:r>
              <a:rPr lang="el-GR"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Α. Καμπούρη)</a:t>
            </a:r>
            <a:endParaRPr lang="en-GB"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b="1" kern="100" dirty="0">
                <a:effectLst/>
                <a:latin typeface="Calibri" panose="020F0502020204030204" pitchFamily="34" charset="0"/>
                <a:ea typeface="Calibri" panose="020F0502020204030204" pitchFamily="34" charset="0"/>
                <a:cs typeface="Times New Roman" panose="02020603050405020304" pitchFamily="18" charset="0"/>
              </a:rPr>
              <a:t>Κεφάλαιο 1: Οργάνωση της ζωής – Βιολογικά συστήματα (3 ώρες)</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b="1" kern="1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Εργαστηριακή άσκηση από τον Εργαστηριακό Οδηγό Βιολογίας Β΄ &amp; Γ’ Γυμνασίου: Άσκηση:3- «Παρατήρηση βακτηρίων</a:t>
            </a:r>
          </a:p>
          <a:p>
            <a:pPr>
              <a:lnSpc>
                <a:spcPct val="115000"/>
              </a:lnSpc>
              <a:spcAft>
                <a:spcPts val="800"/>
              </a:spcAft>
            </a:pPr>
            <a:r>
              <a:rPr lang="el-GR" sz="1600" b="1" kern="100" dirty="0">
                <a:effectLst/>
                <a:latin typeface="Calibri" panose="020F0502020204030204" pitchFamily="34" charset="0"/>
                <a:ea typeface="Calibri" panose="020F0502020204030204" pitchFamily="34" charset="0"/>
                <a:cs typeface="Times New Roman" panose="02020603050405020304" pitchFamily="18" charset="0"/>
              </a:rPr>
              <a:t>Κεφάλαιο 4: Ασθένειες και οι παράγοντες που σχετίζονται με την εμφάνισή τους (9 ώρες)</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Προτείνεται κατά τη διδασκαλία των βακτηρίων να τονιστούν οι διαφορές μεταξύ </a:t>
            </a:r>
            <a:r>
              <a:rPr lang="el-GR" sz="1400" i="1" kern="100" dirty="0" err="1">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βακτηριακών</a:t>
            </a: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κυττάρων (</a:t>
            </a:r>
            <a:r>
              <a:rPr lang="el-GR" sz="1400" i="1" kern="100" dirty="0" err="1">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προκαρυωτικά</a:t>
            </a: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και κυττάρων του ξενιστή (</a:t>
            </a:r>
            <a:r>
              <a:rPr lang="el-GR" sz="1400" i="1" kern="100" dirty="0" err="1">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ευκαρυωτικά</a:t>
            </a: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κύτταρα), ώστε να γίνει συζητηθεί και να γίνει πιο κατανοητή η χρήση της φαρμακευτικής αγωγής (αντιβιοτικά – </a:t>
            </a:r>
            <a:r>
              <a:rPr lang="el-GR" sz="1400" i="1" kern="100" dirty="0" err="1">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αντιιικά</a:t>
            </a:r>
            <a:r>
              <a:rPr lang="el-GR" sz="14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a:t>
            </a:r>
            <a:endParaRPr lang="el-GR"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Εργαστηριακή άσκηση 2: Παρατήρηση </a:t>
            </a:r>
            <a:r>
              <a:rPr lang="el-GR" sz="1600" b="1" kern="100" dirty="0" err="1">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πρωτοζώων</a:t>
            </a: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 (</a:t>
            </a:r>
            <a:r>
              <a:rPr lang="el-GR" sz="1600" b="1" kern="100" dirty="0" err="1">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a:t>
            </a: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 οδηγός, άσκηση 2) </a:t>
            </a:r>
            <a:endParaRPr lang="el-GR" sz="1600"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Εργαστηριακή άσκηση 3: Παρατήρηση βακτηρίων (</a:t>
            </a:r>
            <a:r>
              <a:rPr lang="el-GR" sz="1600" b="1" kern="100" dirty="0" err="1">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εργ</a:t>
            </a:r>
            <a:r>
              <a:rPr lang="el-GR" sz="16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 οδηγός, άσκηση 3)</a:t>
            </a:r>
            <a:endParaRPr lang="el-GR" sz="1600"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1600" kern="100" dirty="0">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15000"/>
              </a:lnSpc>
              <a:spcAft>
                <a:spcPts val="800"/>
              </a:spcAft>
            </a:pPr>
            <a:endParaRPr lang="en-GB" sz="1600"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611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3CA7E0-1C3E-88B0-F50B-3D34E7A64CB1}"/>
              </a:ext>
            </a:extLst>
          </p:cNvPr>
          <p:cNvSpPr txBox="1"/>
          <p:nvPr/>
        </p:nvSpPr>
        <p:spPr>
          <a:xfrm>
            <a:off x="675249" y="293853"/>
            <a:ext cx="11155679" cy="824072"/>
          </a:xfrm>
          <a:prstGeom prst="rect">
            <a:avLst/>
          </a:prstGeom>
          <a:noFill/>
        </p:spPr>
        <p:txBody>
          <a:bodyPr wrap="square">
            <a:spAutoFit/>
          </a:bodyPr>
          <a:lstStyle/>
          <a:p>
            <a:pPr algn="ctr">
              <a:lnSpc>
                <a:spcPct val="107000"/>
              </a:lnSpc>
              <a:spcAft>
                <a:spcPts val="800"/>
              </a:spcAft>
            </a:pPr>
            <a:r>
              <a:rPr lang="el-GR" sz="2000" b="1" kern="100" dirty="0">
                <a:solidFill>
                  <a:srgbClr val="FFFFFF"/>
                </a:solidFill>
                <a:effectLst/>
                <a:highlight>
                  <a:srgbClr val="000080"/>
                </a:highlight>
                <a:latin typeface="Calibri" panose="020F0502020204030204" pitchFamily="34" charset="0"/>
                <a:ea typeface="Calibri" panose="020F0502020204030204" pitchFamily="34" charset="0"/>
                <a:cs typeface="Times New Roman" panose="02020603050405020304" pitchFamily="18" charset="0"/>
              </a:rPr>
              <a:t>ΒΙΟΛΟΓΙΑ Γ΄ ΓΥΜΝΑΣΙΟΥ (25 διδακτικές ώρες)</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800"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Από το Βιβλίο Βιολογία Β΄ - Γ΄ Γυμνασίου (Ε. </a:t>
            </a:r>
            <a:r>
              <a:rPr lang="el-GR" sz="1800" b="1" kern="100" dirty="0" err="1">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Μαυρικάκη</a:t>
            </a:r>
            <a:r>
              <a:rPr lang="el-GR" sz="1800"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Μ. </a:t>
            </a:r>
            <a:r>
              <a:rPr lang="el-GR" sz="1800" b="1" kern="100" dirty="0" err="1">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Γκούβρα</a:t>
            </a:r>
            <a:r>
              <a:rPr lang="el-GR" sz="1800" b="1"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Α. Καμπούρη)</a:t>
            </a:r>
            <a:endParaRPr lang="el-GR" sz="1800" kern="1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DD1CAF3B-D3BE-0AE9-4D55-894C37D6B4FE}"/>
              </a:ext>
            </a:extLst>
          </p:cNvPr>
          <p:cNvSpPr txBox="1"/>
          <p:nvPr/>
        </p:nvSpPr>
        <p:spPr>
          <a:xfrm>
            <a:off x="0" y="1266092"/>
            <a:ext cx="12192000" cy="6181949"/>
          </a:xfrm>
          <a:prstGeom prst="rect">
            <a:avLst/>
          </a:prstGeom>
          <a:noFill/>
        </p:spPr>
        <p:txBody>
          <a:bodyPr wrap="square">
            <a:spAutoFit/>
          </a:bodyPr>
          <a:lstStyle/>
          <a:p>
            <a:pPr>
              <a:lnSpc>
                <a:spcPct val="115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Κεφάλαιο 1: Οργάνωση της ζωής – Βιολογικά συστήματα (6 </a:t>
            </a:r>
            <a:r>
              <a:rPr lang="el-GR" sz="1800" b="1" kern="100" dirty="0" err="1">
                <a:effectLst/>
                <a:latin typeface="Calibri" panose="020F0502020204030204" pitchFamily="34" charset="0"/>
                <a:ea typeface="Calibri" panose="020F0502020204030204" pitchFamily="34" charset="0"/>
                <a:cs typeface="Times New Roman" panose="02020603050405020304" pitchFamily="18" charset="0"/>
              </a:rPr>
              <a:t>δ.ώ</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Εργαστηριακές ασκήσεις </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800" b="1" kern="1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Άσκηση:1 – «Παρατήρηση φυτικών και ζωικών κυττάρων»</a:t>
            </a:r>
          </a:p>
          <a:p>
            <a:pPr>
              <a:lnSpc>
                <a:spcPct val="115000"/>
              </a:lnSpc>
              <a:spcAft>
                <a:spcPts val="800"/>
              </a:spcAft>
            </a:pPr>
            <a:r>
              <a:rPr lang="el-GR" sz="1800" b="1" kern="1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Άσκηση: 4- «Παρατήρηση φυτικών και ζωικών ιστών»</a:t>
            </a:r>
          </a:p>
          <a:p>
            <a:pPr>
              <a:lnSpc>
                <a:spcPct val="115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Κεφάλαιο 2</a:t>
            </a:r>
            <a:r>
              <a:rPr lang="el-GR" b="1" kern="100" dirty="0">
                <a:latin typeface="Calibri" panose="020F0502020204030204" pitchFamily="34" charset="0"/>
                <a:ea typeface="Calibri" panose="020F0502020204030204" pitchFamily="34" charset="0"/>
                <a:cs typeface="Times New Roman" panose="02020603050405020304" pitchFamily="18" charset="0"/>
              </a:rPr>
              <a:t>:</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 Οι οργανισμοί στο περιβάλλον τους (3 ώρες)</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b="1"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ΕΜΦΑΣΗ</a:t>
            </a: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 Στην ποιοτική απεικόνιση τροφικών σχέσεων με τροφικές αλυσίδες και τροφικά πλέγματα</a:t>
            </a:r>
            <a:r>
              <a:rPr lang="el-GR" sz="1600" i="1" kern="100" dirty="0">
                <a:highlight>
                  <a:srgbClr val="C0C0C0"/>
                </a:highlight>
                <a:latin typeface="Calibri" panose="020F0502020204030204" pitchFamily="34" charset="0"/>
                <a:ea typeface="Calibri" panose="020F0502020204030204" pitchFamily="34" charset="0"/>
                <a:cs typeface="Times New Roman" panose="02020603050405020304" pitchFamily="18" charset="0"/>
              </a:rPr>
              <a:t> και</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στην αιτιολόγηση της πτωτικής ροής ενέργειας μέσα στα οικοσυστήματα και στην απόδοσή της μέσω κατασκευής τροφικών πυραμίδων</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Εργαστηριακή άσκηση </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800" b="1" kern="100" dirty="0">
                <a:solidFill>
                  <a:srgbClr val="C55A11"/>
                </a:solidFill>
                <a:effectLst/>
                <a:latin typeface="Calibri" panose="020F0502020204030204" pitchFamily="34" charset="0"/>
                <a:ea typeface="Calibri" panose="020F0502020204030204" pitchFamily="34" charset="0"/>
                <a:cs typeface="Times New Roman" panose="02020603050405020304" pitchFamily="18" charset="0"/>
              </a:rPr>
              <a:t>Άσκηση:5 – «Καταγραφή ενός πληθυσμού σε ένα οικοσύστημα» (εργασία πεδίου) </a:t>
            </a:r>
          </a:p>
          <a:p>
            <a:pPr>
              <a:lnSpc>
                <a:spcPct val="115000"/>
              </a:lnSpc>
              <a:spcAft>
                <a:spcPts val="800"/>
              </a:spcAft>
            </a:pPr>
            <a:r>
              <a:rPr lang="el-GR" sz="2000" b="1" kern="100" dirty="0">
                <a:effectLst/>
                <a:latin typeface="Calibri" panose="020F0502020204030204" pitchFamily="34" charset="0"/>
                <a:ea typeface="Calibri" panose="020F0502020204030204" pitchFamily="34" charset="0"/>
                <a:cs typeface="Times New Roman" panose="02020603050405020304" pitchFamily="18" charset="0"/>
              </a:rPr>
              <a:t>Κεφάλαιο 5:  Διατήρηση και συνέχιση της ζωής (11 ώρες)</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Να δοθεί έμφαση στη βιολογική σημασία των διαδικασιών της αντιγραφής, μεταγραφής και μετάφρασης.</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Να δοθεί έμφαση στη βιολογική σημασία της μίτωσης και της μείωσης</a:t>
            </a:r>
            <a:r>
              <a:rPr lang="en-GB" sz="1600" i="1" kern="100" dirty="0">
                <a:highlight>
                  <a:srgbClr val="C0C0C0"/>
                </a:highlight>
                <a:latin typeface="Calibri" panose="020F0502020204030204" pitchFamily="34" charset="0"/>
                <a:ea typeface="Calibri" panose="020F0502020204030204" pitchFamily="34" charset="0"/>
                <a:cs typeface="Times New Roman" panose="02020603050405020304" pitchFamily="18" charset="0"/>
              </a:rPr>
              <a:t> </a:t>
            </a:r>
            <a:r>
              <a:rPr lang="el-GR" sz="1600" i="1" kern="100" dirty="0">
                <a:highlight>
                  <a:srgbClr val="C0C0C0"/>
                </a:highlight>
                <a:latin typeface="Calibri" panose="020F0502020204030204" pitchFamily="34" charset="0"/>
                <a:ea typeface="Calibri" panose="020F0502020204030204" pitchFamily="34" charset="0"/>
                <a:cs typeface="Times New Roman" panose="02020603050405020304" pitchFamily="18" charset="0"/>
              </a:rPr>
              <a:t>και </a:t>
            </a:r>
            <a:r>
              <a:rPr lang="el-GR" sz="1600" kern="100" dirty="0">
                <a:effectLst/>
                <a:latin typeface="Calibri" panose="020F0502020204030204" pitchFamily="34" charset="0"/>
                <a:ea typeface="Calibri" panose="020F0502020204030204" pitchFamily="34" charset="0"/>
                <a:cs typeface="Times New Roman" panose="02020603050405020304" pitchFamily="18" charset="0"/>
              </a:rPr>
              <a:t>στον τυχαίο τρόπο με τον οποίο συνδυάζονται οι γαμέτες.</a:t>
            </a:r>
          </a:p>
          <a:p>
            <a:pPr>
              <a:lnSpc>
                <a:spcPct val="115000"/>
              </a:lnSpc>
              <a:spcAft>
                <a:spcPts val="800"/>
              </a:spcAft>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0821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5B1F45C-9390-A80C-458B-4B0F1638ED80}"/>
              </a:ext>
            </a:extLst>
          </p:cNvPr>
          <p:cNvSpPr txBox="1"/>
          <p:nvPr/>
        </p:nvSpPr>
        <p:spPr>
          <a:xfrm>
            <a:off x="168813" y="111371"/>
            <a:ext cx="11296356" cy="4890313"/>
          </a:xfrm>
          <a:prstGeom prst="rect">
            <a:avLst/>
          </a:prstGeom>
          <a:noFill/>
        </p:spPr>
        <p:txBody>
          <a:bodyPr wrap="square">
            <a:spAutoFit/>
          </a:bodyPr>
          <a:lstStyle/>
          <a:p>
            <a:pPr algn="ctr">
              <a:lnSpc>
                <a:spcPct val="115000"/>
              </a:lnSpc>
              <a:spcAft>
                <a:spcPts val="800"/>
              </a:spcAft>
            </a:pPr>
            <a:endParaRPr lang="el-GR"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pPr>
            <a:endParaRPr lang="el-GR" b="1" kern="1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Κεφάλαιο 7 Εξέλιξη (5 ώρες)</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7.1	Η εξέλιξη και οι μαρτυρίες της – Βιοχημικές αποδείξεις (</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3</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800"/>
              </a:spcAft>
            </a:pP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Να δοθεί προσοχή στην τελευταία δραστηριότητα, ώστε να μην δημιουργηθούν παρανοήσεις σε σχέση με το φαινόμενο της Φυσικής Επιλογής </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«Η θεωρία της εξέλιξης και λανθασμένες αντιλήψεις»</a:t>
            </a:r>
            <a:r>
              <a:rPr lang="el-GR"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6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http://photodentro.edu.gr/lor/r/8521/6687</a:t>
            </a:r>
            <a:r>
              <a:rPr lang="el-GR" sz="16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7.2	Η εξέλιξη του ανθρώπου (</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2</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800"/>
              </a:spcAft>
            </a:pP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Περιγράφονται τα στάδια της εξέλιξης </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Αξιοποιείται  ως δραστηριότητα/Φύλλο εργασίας, σε </a:t>
            </a:r>
            <a:r>
              <a:rPr lang="el-GR" sz="1600" i="1" kern="100" dirty="0" err="1">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ομαδοσυνεργατική</a:t>
            </a:r>
            <a:r>
              <a:rPr lang="el-GR" sz="1600"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 βάση, το προσαρτημένο κείμενο 1 με τίτλο </a:t>
            </a:r>
            <a:r>
              <a:rPr lang="el-GR" sz="1600" b="1"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«Στοιχεία σχετικά με την εξέλιξη του ανθρώπινου είδους»  (βλ. οδηγίες βιολογίας Γυμνασίου 22-23, Γ Γυμνασίου </a:t>
            </a:r>
            <a:r>
              <a:rPr lang="en-US" sz="1600" b="1"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hlinkClick r:id="rId3"/>
              </a:rPr>
              <a:t>http://iep.edu.gr/el/graf-b-yliko-2022-2023/gymnasio-3</a:t>
            </a:r>
            <a:r>
              <a:rPr lang="el-GR" sz="1600" b="1" i="1" kern="100" dirty="0">
                <a:effectLst/>
                <a:highlight>
                  <a:srgbClr val="C0C0C0"/>
                </a:highlight>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800"/>
              </a:spcAft>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7817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 name="Picture 16">
            <a:extLst>
              <a:ext uri="{FF2B5EF4-FFF2-40B4-BE49-F238E27FC236}">
                <a16:creationId xmlns:a16="http://schemas.microsoft.com/office/drawing/2014/main" id="{986E458F-CF20-6ECC-BCF2-92B06812431D}"/>
              </a:ext>
            </a:extLst>
          </p:cNvPr>
          <p:cNvPicPr>
            <a:picLocks noChangeAspect="1"/>
          </p:cNvPicPr>
          <p:nvPr/>
        </p:nvPicPr>
        <p:blipFill rotWithShape="1">
          <a:blip r:embed="rId2"/>
          <a:srcRect t="6707" b="2777"/>
          <a:stretch/>
        </p:blipFill>
        <p:spPr>
          <a:xfrm>
            <a:off x="20" y="-11728"/>
            <a:ext cx="12191980" cy="6869728"/>
          </a:xfrm>
          <a:prstGeom prst="rect">
            <a:avLst/>
          </a:prstGeom>
        </p:spPr>
      </p:pic>
      <p:sp>
        <p:nvSpPr>
          <p:cNvPr id="29" name="Rectangle 20">
            <a:extLst>
              <a:ext uri="{FF2B5EF4-FFF2-40B4-BE49-F238E27FC236}">
                <a16:creationId xmlns:a16="http://schemas.microsoft.com/office/drawing/2014/main" id="{53306540-870A-7346-8CFF-A1B08DE50C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851563" y="-1474817"/>
            <a:ext cx="4488873" cy="12192000"/>
          </a:xfrm>
          <a:prstGeom prst="rect">
            <a:avLst/>
          </a:prstGeom>
          <a:gradFill>
            <a:gsLst>
              <a:gs pos="0">
                <a:srgbClr val="000000">
                  <a:alpha val="0"/>
                </a:srgbClr>
              </a:gs>
              <a:gs pos="98739">
                <a:srgbClr val="000000">
                  <a:alpha val="61000"/>
                </a:srgbClr>
              </a:gs>
              <a:gs pos="72000">
                <a:srgbClr val="000000">
                  <a:alpha val="43000"/>
                </a:srgb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42A55779-5CC3-404D-D831-779C6DA8690A}"/>
              </a:ext>
            </a:extLst>
          </p:cNvPr>
          <p:cNvSpPr>
            <a:spLocks noGrp="1"/>
          </p:cNvSpPr>
          <p:nvPr>
            <p:ph type="title"/>
          </p:nvPr>
        </p:nvSpPr>
        <p:spPr>
          <a:xfrm>
            <a:off x="888610" y="651339"/>
            <a:ext cx="8708241" cy="5894888"/>
          </a:xfrm>
        </p:spPr>
        <p:txBody>
          <a:bodyPr vert="horz" lIns="91440" tIns="45720" rIns="91440" bIns="45720" rtlCol="0" anchor="b">
            <a:normAutofit fontScale="90000"/>
          </a:bodyPr>
          <a:lstStyle/>
          <a:p>
            <a:pPr>
              <a:lnSpc>
                <a:spcPct val="150000"/>
              </a:lnSpc>
            </a:pPr>
            <a:r>
              <a:rPr lang="en-US" sz="1700" b="1" dirty="0">
                <a:solidFill>
                  <a:srgbClr val="FFFFFF"/>
                </a:solidFill>
              </a:rPr>
              <a:t>                 </a:t>
            </a:r>
            <a:r>
              <a:rPr lang="en-US" sz="2800" b="1" dirty="0">
                <a:solidFill>
                  <a:srgbClr val="FFFFFF"/>
                </a:solidFill>
              </a:rPr>
              <a:t>Σας </a:t>
            </a:r>
            <a:r>
              <a:rPr lang="en-US" sz="2800" b="1" dirty="0" err="1">
                <a:solidFill>
                  <a:srgbClr val="FFFFFF"/>
                </a:solidFill>
              </a:rPr>
              <a:t>ευχ</a:t>
            </a:r>
            <a:r>
              <a:rPr lang="en-US" sz="2800" b="1" dirty="0">
                <a:solidFill>
                  <a:srgbClr val="FFFFFF"/>
                </a:solidFill>
              </a:rPr>
              <a:t>αριστώ και εύχομαι:  </a:t>
            </a:r>
            <a:br>
              <a:rPr lang="en-US" sz="2800" b="1" dirty="0">
                <a:solidFill>
                  <a:srgbClr val="FFFFFF"/>
                </a:solidFill>
              </a:rPr>
            </a:br>
            <a:br>
              <a:rPr lang="en-US" sz="2800" b="1" dirty="0">
                <a:solidFill>
                  <a:srgbClr val="FFFFFF"/>
                </a:solidFill>
              </a:rPr>
            </a:br>
            <a:r>
              <a:rPr lang="en-US" sz="2800" b="1" dirty="0">
                <a:solidFill>
                  <a:schemeClr val="accent2">
                    <a:lumMod val="60000"/>
                    <a:lumOff val="40000"/>
                  </a:schemeClr>
                </a:solidFill>
              </a:rPr>
              <a:t>Να έχετε ιδέες</a:t>
            </a:r>
            <a:br>
              <a:rPr lang="en-US" sz="2800" b="1" dirty="0">
                <a:solidFill>
                  <a:schemeClr val="accent2">
                    <a:lumMod val="60000"/>
                    <a:lumOff val="40000"/>
                  </a:schemeClr>
                </a:solidFill>
              </a:rPr>
            </a:br>
            <a:r>
              <a:rPr lang="en-US" sz="2800" b="1" dirty="0">
                <a:solidFill>
                  <a:schemeClr val="accent2">
                    <a:lumMod val="60000"/>
                    <a:lumOff val="40000"/>
                  </a:schemeClr>
                </a:solidFill>
              </a:rPr>
              <a:t>Κέφι</a:t>
            </a:r>
            <a:br>
              <a:rPr lang="en-US" sz="2800" b="1" dirty="0">
                <a:solidFill>
                  <a:schemeClr val="accent2">
                    <a:lumMod val="60000"/>
                    <a:lumOff val="40000"/>
                  </a:schemeClr>
                </a:solidFill>
              </a:rPr>
            </a:br>
            <a:r>
              <a:rPr lang="en-US" sz="2800" b="1" dirty="0">
                <a:solidFill>
                  <a:schemeClr val="accent2">
                    <a:lumMod val="60000"/>
                    <a:lumOff val="40000"/>
                  </a:schemeClr>
                </a:solidFill>
              </a:rPr>
              <a:t>Στο τέλος της χρονιάς οι μαθητές /τριες να βγούν από την τάξη</a:t>
            </a:r>
            <a:r>
              <a:rPr lang="el-GR" sz="2800" b="1" dirty="0">
                <a:solidFill>
                  <a:schemeClr val="accent2">
                    <a:lumMod val="60000"/>
                    <a:lumOff val="40000"/>
                  </a:schemeClr>
                </a:solidFill>
              </a:rPr>
              <a:t> σας</a:t>
            </a:r>
            <a:r>
              <a:rPr lang="en-US" sz="2800" b="1" dirty="0">
                <a:solidFill>
                  <a:schemeClr val="accent2">
                    <a:lumMod val="60000"/>
                    <a:lumOff val="40000"/>
                  </a:schemeClr>
                </a:solidFill>
              </a:rPr>
              <a:t> χαρούμενοι/ες…</a:t>
            </a:r>
            <a:br>
              <a:rPr lang="el-GR" sz="2800" b="1" dirty="0">
                <a:solidFill>
                  <a:schemeClr val="accent2">
                    <a:lumMod val="60000"/>
                    <a:lumOff val="40000"/>
                  </a:schemeClr>
                </a:solidFill>
              </a:rPr>
            </a:br>
            <a:br>
              <a:rPr lang="el-GR" sz="2800" b="1" dirty="0">
                <a:solidFill>
                  <a:srgbClr val="FFFFFF"/>
                </a:solidFill>
              </a:rPr>
            </a:br>
            <a:r>
              <a:rPr lang="el-GR" sz="2200" dirty="0">
                <a:solidFill>
                  <a:srgbClr val="FFFFFF"/>
                </a:solidFill>
              </a:rPr>
              <a:t>Αναστασία Μυλωνά</a:t>
            </a:r>
            <a:br>
              <a:rPr lang="el-GR" sz="2800" dirty="0">
                <a:solidFill>
                  <a:srgbClr val="FFFFFF"/>
                </a:solidFill>
              </a:rPr>
            </a:br>
            <a:r>
              <a:rPr lang="el-GR" sz="2000" dirty="0">
                <a:solidFill>
                  <a:srgbClr val="FFFFFF"/>
                </a:solidFill>
              </a:rPr>
              <a:t>Σ.Ε ΠΕ04 Κυκλάδων και ομάδων σχολείων 9, 10 Α  Αθήνας </a:t>
            </a:r>
            <a:br>
              <a:rPr lang="en-US" sz="2800" b="1" dirty="0">
                <a:solidFill>
                  <a:srgbClr val="FFFFFF"/>
                </a:solidFill>
              </a:rPr>
            </a:br>
            <a:br>
              <a:rPr lang="en-US" sz="2800" dirty="0">
                <a:solidFill>
                  <a:srgbClr val="FFFFFF"/>
                </a:solidFill>
              </a:rPr>
            </a:br>
            <a:endParaRPr lang="en-US" sz="2800" dirty="0">
              <a:solidFill>
                <a:srgbClr val="FFFFFF"/>
              </a:solidFill>
            </a:endParaRPr>
          </a:p>
        </p:txBody>
      </p:sp>
      <p:grpSp>
        <p:nvGrpSpPr>
          <p:cNvPr id="23" name="Group 22">
            <a:extLst>
              <a:ext uri="{FF2B5EF4-FFF2-40B4-BE49-F238E27FC236}">
                <a16:creationId xmlns:a16="http://schemas.microsoft.com/office/drawing/2014/main" id="{A6A79260-DC16-1E89-E412-78DBD431A19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884227" y="4514"/>
            <a:ext cx="2506801" cy="1683387"/>
            <a:chOff x="9534627" y="4514"/>
            <a:chExt cx="2884678" cy="1937143"/>
          </a:xfrm>
        </p:grpSpPr>
        <p:sp>
          <p:nvSpPr>
            <p:cNvPr id="24" name="Freeform: Shape 23">
              <a:extLst>
                <a:ext uri="{FF2B5EF4-FFF2-40B4-BE49-F238E27FC236}">
                  <a16:creationId xmlns:a16="http://schemas.microsoft.com/office/drawing/2014/main" id="{121D6409-0F5D-2C86-7C2D-CD581A7005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248279" flipH="1">
              <a:off x="11002552" y="1096525"/>
              <a:ext cx="1416753" cy="845132"/>
            </a:xfrm>
            <a:custGeom>
              <a:avLst/>
              <a:gdLst>
                <a:gd name="connsiteX0" fmla="*/ 0 w 1416753"/>
                <a:gd name="connsiteY0" fmla="*/ 623770 h 845132"/>
                <a:gd name="connsiteX1" fmla="*/ 375766 w 1416753"/>
                <a:gd name="connsiteY1" fmla="*/ 720266 h 845132"/>
                <a:gd name="connsiteX2" fmla="*/ 979113 w 1416753"/>
                <a:gd name="connsiteY2" fmla="*/ 845132 h 845132"/>
                <a:gd name="connsiteX3" fmla="*/ 1416753 w 1416753"/>
                <a:gd name="connsiteY3" fmla="*/ 338205 h 845132"/>
                <a:gd name="connsiteX4" fmla="*/ 1382623 w 1416753"/>
                <a:gd name="connsiteY4" fmla="*/ 291276 h 845132"/>
                <a:gd name="connsiteX5" fmla="*/ 1205515 w 1416753"/>
                <a:gd name="connsiteY5" fmla="*/ 112415 h 845132"/>
                <a:gd name="connsiteX6" fmla="*/ 867275 w 1416753"/>
                <a:gd name="connsiteY6" fmla="*/ 157 h 845132"/>
                <a:gd name="connsiteX7" fmla="*/ 386071 w 1416753"/>
                <a:gd name="connsiteY7" fmla="*/ 95930 h 845132"/>
                <a:gd name="connsiteX8" fmla="*/ 107879 w 1416753"/>
                <a:gd name="connsiteY8" fmla="*/ 390877 h 845132"/>
                <a:gd name="connsiteX9" fmla="*/ 0 w 1416753"/>
                <a:gd name="connsiteY9" fmla="*/ 623770 h 845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16753" h="845132">
                  <a:moveTo>
                    <a:pt x="0" y="623770"/>
                  </a:moveTo>
                  <a:cubicBezTo>
                    <a:pt x="121532" y="654592"/>
                    <a:pt x="234160" y="689669"/>
                    <a:pt x="375766" y="720266"/>
                  </a:cubicBezTo>
                  <a:lnTo>
                    <a:pt x="979113" y="845132"/>
                  </a:lnTo>
                  <a:lnTo>
                    <a:pt x="1416753" y="338205"/>
                  </a:lnTo>
                  <a:lnTo>
                    <a:pt x="1382623" y="291276"/>
                  </a:lnTo>
                  <a:cubicBezTo>
                    <a:pt x="1332671" y="227450"/>
                    <a:pt x="1275038" y="165108"/>
                    <a:pt x="1205515" y="112415"/>
                  </a:cubicBezTo>
                  <a:cubicBezTo>
                    <a:pt x="1159167" y="77287"/>
                    <a:pt x="1003849" y="2905"/>
                    <a:pt x="867275" y="157"/>
                  </a:cubicBezTo>
                  <a:cubicBezTo>
                    <a:pt x="730700" y="-2591"/>
                    <a:pt x="512636" y="30810"/>
                    <a:pt x="386071" y="95930"/>
                  </a:cubicBezTo>
                  <a:cubicBezTo>
                    <a:pt x="259506" y="161051"/>
                    <a:pt x="165229" y="266255"/>
                    <a:pt x="107879" y="390877"/>
                  </a:cubicBezTo>
                  <a:cubicBezTo>
                    <a:pt x="85997" y="439158"/>
                    <a:pt x="10951" y="584952"/>
                    <a:pt x="0" y="623770"/>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27FEF39C-B200-AB91-50E5-AA69C04620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248279" flipH="1">
              <a:off x="11002552" y="1096525"/>
              <a:ext cx="1416753" cy="845132"/>
            </a:xfrm>
            <a:custGeom>
              <a:avLst/>
              <a:gdLst>
                <a:gd name="connsiteX0" fmla="*/ 0 w 1416753"/>
                <a:gd name="connsiteY0" fmla="*/ 623770 h 845132"/>
                <a:gd name="connsiteX1" fmla="*/ 375767 w 1416753"/>
                <a:gd name="connsiteY1" fmla="*/ 720266 h 845132"/>
                <a:gd name="connsiteX2" fmla="*/ 979113 w 1416753"/>
                <a:gd name="connsiteY2" fmla="*/ 845132 h 845132"/>
                <a:gd name="connsiteX3" fmla="*/ 1416753 w 1416753"/>
                <a:gd name="connsiteY3" fmla="*/ 338205 h 845132"/>
                <a:gd name="connsiteX4" fmla="*/ 1382623 w 1416753"/>
                <a:gd name="connsiteY4" fmla="*/ 291276 h 845132"/>
                <a:gd name="connsiteX5" fmla="*/ 1205515 w 1416753"/>
                <a:gd name="connsiteY5" fmla="*/ 112415 h 845132"/>
                <a:gd name="connsiteX6" fmla="*/ 867275 w 1416753"/>
                <a:gd name="connsiteY6" fmla="*/ 157 h 845132"/>
                <a:gd name="connsiteX7" fmla="*/ 386071 w 1416753"/>
                <a:gd name="connsiteY7" fmla="*/ 95930 h 845132"/>
                <a:gd name="connsiteX8" fmla="*/ 107879 w 1416753"/>
                <a:gd name="connsiteY8" fmla="*/ 390877 h 845132"/>
                <a:gd name="connsiteX9" fmla="*/ 0 w 1416753"/>
                <a:gd name="connsiteY9" fmla="*/ 623770 h 845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16753" h="845132">
                  <a:moveTo>
                    <a:pt x="0" y="623770"/>
                  </a:moveTo>
                  <a:cubicBezTo>
                    <a:pt x="121532" y="654592"/>
                    <a:pt x="234160" y="689669"/>
                    <a:pt x="375767" y="720266"/>
                  </a:cubicBezTo>
                  <a:lnTo>
                    <a:pt x="979113" y="845132"/>
                  </a:lnTo>
                  <a:lnTo>
                    <a:pt x="1416753" y="338205"/>
                  </a:lnTo>
                  <a:lnTo>
                    <a:pt x="1382623" y="291276"/>
                  </a:lnTo>
                  <a:cubicBezTo>
                    <a:pt x="1332671" y="227450"/>
                    <a:pt x="1275038" y="165108"/>
                    <a:pt x="1205515" y="112415"/>
                  </a:cubicBezTo>
                  <a:cubicBezTo>
                    <a:pt x="1159167" y="77287"/>
                    <a:pt x="1003849" y="2905"/>
                    <a:pt x="867275" y="157"/>
                  </a:cubicBezTo>
                  <a:cubicBezTo>
                    <a:pt x="730700" y="-2591"/>
                    <a:pt x="512637" y="30809"/>
                    <a:pt x="386071" y="95930"/>
                  </a:cubicBezTo>
                  <a:cubicBezTo>
                    <a:pt x="259506" y="161051"/>
                    <a:pt x="165229" y="266254"/>
                    <a:pt x="107879" y="390877"/>
                  </a:cubicBezTo>
                  <a:cubicBezTo>
                    <a:pt x="85997" y="439158"/>
                    <a:pt x="10951" y="584952"/>
                    <a:pt x="0" y="623770"/>
                  </a:cubicBezTo>
                  <a:close/>
                </a:path>
              </a:pathLst>
            </a:custGeom>
            <a:solidFill>
              <a:schemeClr val="accent4">
                <a:lumMod val="40000"/>
                <a:lumOff val="6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Shape 25">
              <a:extLst>
                <a:ext uri="{FF2B5EF4-FFF2-40B4-BE49-F238E27FC236}">
                  <a16:creationId xmlns:a16="http://schemas.microsoft.com/office/drawing/2014/main" id="{C0F57CAB-3859-C6CD-2A74-2FE32FF2C5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5061467">
              <a:off x="10003253" y="-464112"/>
              <a:ext cx="1000157" cy="1937410"/>
            </a:xfrm>
            <a:custGeom>
              <a:avLst/>
              <a:gdLst>
                <a:gd name="connsiteX0" fmla="*/ 1000157 w 1000157"/>
                <a:gd name="connsiteY0" fmla="*/ 1102232 h 1937410"/>
                <a:gd name="connsiteX1" fmla="*/ 890809 w 1000157"/>
                <a:gd name="connsiteY1" fmla="*/ 1420244 h 1937410"/>
                <a:gd name="connsiteX2" fmla="*/ 830886 w 1000157"/>
                <a:gd name="connsiteY2" fmla="*/ 1430049 h 1937410"/>
                <a:gd name="connsiteX3" fmla="*/ 625381 w 1000157"/>
                <a:gd name="connsiteY3" fmla="*/ 1421725 h 1937410"/>
                <a:gd name="connsiteX4" fmla="*/ 394115 w 1000157"/>
                <a:gd name="connsiteY4" fmla="*/ 1353020 h 1937410"/>
                <a:gd name="connsiteX5" fmla="*/ 227806 w 1000157"/>
                <a:gd name="connsiteY5" fmla="*/ 1262595 h 1937410"/>
                <a:gd name="connsiteX6" fmla="*/ 222077 w 1000157"/>
                <a:gd name="connsiteY6" fmla="*/ 1293937 h 1937410"/>
                <a:gd name="connsiteX7" fmla="*/ 257021 w 1000157"/>
                <a:gd name="connsiteY7" fmla="*/ 1521425 h 1937410"/>
                <a:gd name="connsiteX8" fmla="*/ 329718 w 1000157"/>
                <a:gd name="connsiteY8" fmla="*/ 1788932 h 1937410"/>
                <a:gd name="connsiteX9" fmla="*/ 358171 w 1000157"/>
                <a:gd name="connsiteY9" fmla="*/ 1866810 h 1937410"/>
                <a:gd name="connsiteX10" fmla="*/ 162274 w 1000157"/>
                <a:gd name="connsiteY10" fmla="*/ 1937410 h 1937410"/>
                <a:gd name="connsiteX11" fmla="*/ 40999 w 1000157"/>
                <a:gd name="connsiteY11" fmla="*/ 1530780 h 1937410"/>
                <a:gd name="connsiteX12" fmla="*/ 130 w 1000157"/>
                <a:gd name="connsiteY12" fmla="*/ 1094879 h 1937410"/>
                <a:gd name="connsiteX13" fmla="*/ 77747 w 1000157"/>
                <a:gd name="connsiteY13" fmla="*/ 588060 h 1937410"/>
                <a:gd name="connsiteX14" fmla="*/ 199588 w 1000157"/>
                <a:gd name="connsiteY14" fmla="*/ 280523 h 1937410"/>
                <a:gd name="connsiteX15" fmla="*/ 306776 w 1000157"/>
                <a:gd name="connsiteY15" fmla="*/ 111727 h 1937410"/>
                <a:gd name="connsiteX16" fmla="*/ 416130 w 1000157"/>
                <a:gd name="connsiteY16" fmla="*/ 0 h 1937410"/>
                <a:gd name="connsiteX17" fmla="*/ 493343 w 1000157"/>
                <a:gd name="connsiteY17" fmla="*/ 215052 h 1937410"/>
                <a:gd name="connsiteX18" fmla="*/ 488736 w 1000157"/>
                <a:gd name="connsiteY18" fmla="*/ 439153 h 1937410"/>
                <a:gd name="connsiteX19" fmla="*/ 374038 w 1000157"/>
                <a:gd name="connsiteY19" fmla="*/ 651386 h 1937410"/>
                <a:gd name="connsiteX20" fmla="*/ 375640 w 1000157"/>
                <a:gd name="connsiteY20" fmla="*/ 679923 h 1937410"/>
                <a:gd name="connsiteX21" fmla="*/ 646830 w 1000157"/>
                <a:gd name="connsiteY21" fmla="*/ 526786 h 1937410"/>
                <a:gd name="connsiteX22" fmla="*/ 965722 w 1000157"/>
                <a:gd name="connsiteY22" fmla="*/ 454195 h 1937410"/>
                <a:gd name="connsiteX23" fmla="*/ 973884 w 1000157"/>
                <a:gd name="connsiteY23" fmla="*/ 458787 h 1937410"/>
                <a:gd name="connsiteX24" fmla="*/ 933346 w 1000157"/>
                <a:gd name="connsiteY24" fmla="*/ 595705 h 1937410"/>
                <a:gd name="connsiteX25" fmla="*/ 790087 w 1000157"/>
                <a:gd name="connsiteY25" fmla="*/ 785667 h 1937410"/>
                <a:gd name="connsiteX26" fmla="*/ 608178 w 1000157"/>
                <a:gd name="connsiteY26" fmla="*/ 939447 h 1937410"/>
                <a:gd name="connsiteX27" fmla="*/ 386518 w 1000157"/>
                <a:gd name="connsiteY27" fmla="*/ 1057102 h 1937410"/>
                <a:gd name="connsiteX28" fmla="*/ 496842 w 1000157"/>
                <a:gd name="connsiteY28" fmla="*/ 1070816 h 1937410"/>
                <a:gd name="connsiteX29" fmla="*/ 845020 w 1000157"/>
                <a:gd name="connsiteY29" fmla="*/ 1072001 h 1937410"/>
                <a:gd name="connsiteX30" fmla="*/ 985924 w 1000157"/>
                <a:gd name="connsiteY30" fmla="*/ 1097986 h 1937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00157" h="1937410">
                  <a:moveTo>
                    <a:pt x="1000157" y="1102232"/>
                  </a:moveTo>
                  <a:lnTo>
                    <a:pt x="890809" y="1420244"/>
                  </a:lnTo>
                  <a:lnTo>
                    <a:pt x="830886" y="1430049"/>
                  </a:lnTo>
                  <a:cubicBezTo>
                    <a:pt x="753449" y="1439654"/>
                    <a:pt x="698175" y="1434563"/>
                    <a:pt x="625381" y="1421725"/>
                  </a:cubicBezTo>
                  <a:cubicBezTo>
                    <a:pt x="552586" y="1408887"/>
                    <a:pt x="460377" y="1379541"/>
                    <a:pt x="394115" y="1353020"/>
                  </a:cubicBezTo>
                  <a:cubicBezTo>
                    <a:pt x="327853" y="1326498"/>
                    <a:pt x="238957" y="1270351"/>
                    <a:pt x="227806" y="1262595"/>
                  </a:cubicBezTo>
                  <a:cubicBezTo>
                    <a:pt x="216655" y="1254837"/>
                    <a:pt x="217208" y="1250799"/>
                    <a:pt x="222077" y="1293937"/>
                  </a:cubicBezTo>
                  <a:cubicBezTo>
                    <a:pt x="226946" y="1337076"/>
                    <a:pt x="239081" y="1438925"/>
                    <a:pt x="257021" y="1521425"/>
                  </a:cubicBezTo>
                  <a:cubicBezTo>
                    <a:pt x="274961" y="1603924"/>
                    <a:pt x="302922" y="1709752"/>
                    <a:pt x="329718" y="1788932"/>
                  </a:cubicBezTo>
                  <a:lnTo>
                    <a:pt x="358171" y="1866810"/>
                  </a:lnTo>
                  <a:cubicBezTo>
                    <a:pt x="306835" y="1903850"/>
                    <a:pt x="211687" y="1922195"/>
                    <a:pt x="162274" y="1937410"/>
                  </a:cubicBezTo>
                  <a:cubicBezTo>
                    <a:pt x="110713" y="1802684"/>
                    <a:pt x="68023" y="1671202"/>
                    <a:pt x="40999" y="1530780"/>
                  </a:cubicBezTo>
                  <a:cubicBezTo>
                    <a:pt x="13975" y="1390358"/>
                    <a:pt x="-1594" y="1249608"/>
                    <a:pt x="130" y="1094879"/>
                  </a:cubicBezTo>
                  <a:cubicBezTo>
                    <a:pt x="1852" y="940150"/>
                    <a:pt x="44504" y="723786"/>
                    <a:pt x="77747" y="588060"/>
                  </a:cubicBezTo>
                  <a:cubicBezTo>
                    <a:pt x="110990" y="452334"/>
                    <a:pt x="161416" y="359911"/>
                    <a:pt x="199588" y="280523"/>
                  </a:cubicBezTo>
                  <a:cubicBezTo>
                    <a:pt x="237760" y="201134"/>
                    <a:pt x="268654" y="158777"/>
                    <a:pt x="306776" y="111727"/>
                  </a:cubicBezTo>
                  <a:cubicBezTo>
                    <a:pt x="340133" y="70559"/>
                    <a:pt x="385416" y="11405"/>
                    <a:pt x="416130" y="0"/>
                  </a:cubicBezTo>
                  <a:cubicBezTo>
                    <a:pt x="459534" y="74707"/>
                    <a:pt x="477949" y="136046"/>
                    <a:pt x="493343" y="215052"/>
                  </a:cubicBezTo>
                  <a:cubicBezTo>
                    <a:pt x="505787" y="309500"/>
                    <a:pt x="505983" y="354742"/>
                    <a:pt x="488736" y="439153"/>
                  </a:cubicBezTo>
                  <a:cubicBezTo>
                    <a:pt x="471153" y="525202"/>
                    <a:pt x="392887" y="611257"/>
                    <a:pt x="374038" y="651386"/>
                  </a:cubicBezTo>
                  <a:cubicBezTo>
                    <a:pt x="355188" y="691514"/>
                    <a:pt x="330175" y="700690"/>
                    <a:pt x="375640" y="679923"/>
                  </a:cubicBezTo>
                  <a:cubicBezTo>
                    <a:pt x="421105" y="659158"/>
                    <a:pt x="548483" y="564408"/>
                    <a:pt x="646830" y="526786"/>
                  </a:cubicBezTo>
                  <a:cubicBezTo>
                    <a:pt x="745176" y="489165"/>
                    <a:pt x="936630" y="451491"/>
                    <a:pt x="965722" y="454195"/>
                  </a:cubicBezTo>
                  <a:cubicBezTo>
                    <a:pt x="969359" y="454533"/>
                    <a:pt x="972038" y="456135"/>
                    <a:pt x="973884" y="458787"/>
                  </a:cubicBezTo>
                  <a:cubicBezTo>
                    <a:pt x="986811" y="477348"/>
                    <a:pt x="958960" y="547365"/>
                    <a:pt x="933346" y="595705"/>
                  </a:cubicBezTo>
                  <a:cubicBezTo>
                    <a:pt x="904074" y="650950"/>
                    <a:pt x="844282" y="728377"/>
                    <a:pt x="790087" y="785667"/>
                  </a:cubicBezTo>
                  <a:cubicBezTo>
                    <a:pt x="735893" y="842958"/>
                    <a:pt x="675440" y="894207"/>
                    <a:pt x="608178" y="939447"/>
                  </a:cubicBezTo>
                  <a:cubicBezTo>
                    <a:pt x="540917" y="984686"/>
                    <a:pt x="392691" y="1049620"/>
                    <a:pt x="386518" y="1057102"/>
                  </a:cubicBezTo>
                  <a:cubicBezTo>
                    <a:pt x="380344" y="1064584"/>
                    <a:pt x="420424" y="1068334"/>
                    <a:pt x="496842" y="1070816"/>
                  </a:cubicBezTo>
                  <a:cubicBezTo>
                    <a:pt x="573259" y="1073299"/>
                    <a:pt x="743805" y="1061595"/>
                    <a:pt x="845020" y="1072001"/>
                  </a:cubicBezTo>
                  <a:cubicBezTo>
                    <a:pt x="895627" y="1077203"/>
                    <a:pt x="942667" y="1086821"/>
                    <a:pt x="985924" y="1097986"/>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6">
              <a:extLst>
                <a:ext uri="{FF2B5EF4-FFF2-40B4-BE49-F238E27FC236}">
                  <a16:creationId xmlns:a16="http://schemas.microsoft.com/office/drawing/2014/main" id="{3647B7B6-B12B-DDFA-E170-0805D756F2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0478977">
              <a:off x="10058270" y="1322265"/>
              <a:ext cx="351312" cy="354664"/>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760044"/>
                <a:gd name="connsiteY0" fmla="*/ 300 h 4964247"/>
                <a:gd name="connsiteX1" fmla="*/ 3813909 w 4760044"/>
                <a:gd name="connsiteY1" fmla="*/ 619239 h 4964247"/>
                <a:gd name="connsiteX2" fmla="*/ 4735908 w 4760044"/>
                <a:gd name="connsiteY2" fmla="*/ 1906206 h 4964247"/>
                <a:gd name="connsiteX3" fmla="*/ 4451030 w 4760044"/>
                <a:gd name="connsiteY3" fmla="*/ 3809387 h 4964247"/>
                <a:gd name="connsiteX4" fmla="*/ 3419865 w 4760044"/>
                <a:gd name="connsiteY4" fmla="*/ 4845155 h 4964247"/>
                <a:gd name="connsiteX5" fmla="*/ 1074535 w 4760044"/>
                <a:gd name="connsiteY5" fmla="*/ 4657536 h 4964247"/>
                <a:gd name="connsiteX6" fmla="*/ 33359 w 4760044"/>
                <a:gd name="connsiteY6" fmla="*/ 2995965 h 4964247"/>
                <a:gd name="connsiteX7" fmla="*/ 592137 w 4760044"/>
                <a:gd name="connsiteY7" fmla="*/ 806156 h 4964247"/>
                <a:gd name="connsiteX8" fmla="*/ 2649000 w 4760044"/>
                <a:gd name="connsiteY8" fmla="*/ 300 h 4964247"/>
                <a:gd name="connsiteX0" fmla="*/ 2649000 w 4849477"/>
                <a:gd name="connsiteY0" fmla="*/ -2 h 4963945"/>
                <a:gd name="connsiteX1" fmla="*/ 4735908 w 4849477"/>
                <a:gd name="connsiteY1" fmla="*/ 1905904 h 4963945"/>
                <a:gd name="connsiteX2" fmla="*/ 4451030 w 4849477"/>
                <a:gd name="connsiteY2" fmla="*/ 3809085 h 4963945"/>
                <a:gd name="connsiteX3" fmla="*/ 3419865 w 4849477"/>
                <a:gd name="connsiteY3" fmla="*/ 4844853 h 4963945"/>
                <a:gd name="connsiteX4" fmla="*/ 1074535 w 4849477"/>
                <a:gd name="connsiteY4" fmla="*/ 4657234 h 4963945"/>
                <a:gd name="connsiteX5" fmla="*/ 33359 w 4849477"/>
                <a:gd name="connsiteY5" fmla="*/ 2995663 h 4963945"/>
                <a:gd name="connsiteX6" fmla="*/ 592137 w 4849477"/>
                <a:gd name="connsiteY6" fmla="*/ 805854 h 4963945"/>
                <a:gd name="connsiteX7" fmla="*/ 2649000 w 4849477"/>
                <a:gd name="connsiteY7" fmla="*/ -2 h 4963945"/>
                <a:gd name="connsiteX0" fmla="*/ 2649000 w 4859466"/>
                <a:gd name="connsiteY0" fmla="*/ -2 h 5536260"/>
                <a:gd name="connsiteX1" fmla="*/ 4735908 w 4859466"/>
                <a:gd name="connsiteY1" fmla="*/ 1905904 h 5536260"/>
                <a:gd name="connsiteX2" fmla="*/ 4451030 w 4859466"/>
                <a:gd name="connsiteY2" fmla="*/ 3809085 h 5536260"/>
                <a:gd name="connsiteX3" fmla="*/ 3067466 w 4859466"/>
                <a:gd name="connsiteY3" fmla="*/ 5491001 h 5536260"/>
                <a:gd name="connsiteX4" fmla="*/ 1074535 w 4859466"/>
                <a:gd name="connsiteY4" fmla="*/ 4657234 h 5536260"/>
                <a:gd name="connsiteX5" fmla="*/ 33359 w 4859466"/>
                <a:gd name="connsiteY5" fmla="*/ 2995663 h 5536260"/>
                <a:gd name="connsiteX6" fmla="*/ 592137 w 4859466"/>
                <a:gd name="connsiteY6" fmla="*/ 805854 h 5536260"/>
                <a:gd name="connsiteX7" fmla="*/ 2649000 w 4859466"/>
                <a:gd name="connsiteY7" fmla="*/ -2 h 5536260"/>
                <a:gd name="connsiteX0" fmla="*/ 2780481 w 4861205"/>
                <a:gd name="connsiteY0" fmla="*/ -2 h 5864449"/>
                <a:gd name="connsiteX1" fmla="*/ 4737647 w 4861205"/>
                <a:gd name="connsiteY1" fmla="*/ 2234093 h 5864449"/>
                <a:gd name="connsiteX2" fmla="*/ 4452769 w 4861205"/>
                <a:gd name="connsiteY2" fmla="*/ 4137274 h 5864449"/>
                <a:gd name="connsiteX3" fmla="*/ 3069205 w 4861205"/>
                <a:gd name="connsiteY3" fmla="*/ 5819190 h 5864449"/>
                <a:gd name="connsiteX4" fmla="*/ 1076274 w 4861205"/>
                <a:gd name="connsiteY4" fmla="*/ 4985423 h 5864449"/>
                <a:gd name="connsiteX5" fmla="*/ 35098 w 4861205"/>
                <a:gd name="connsiteY5" fmla="*/ 3323852 h 5864449"/>
                <a:gd name="connsiteX6" fmla="*/ 593876 w 4861205"/>
                <a:gd name="connsiteY6" fmla="*/ 1134043 h 5864449"/>
                <a:gd name="connsiteX7" fmla="*/ 2780481 w 4861205"/>
                <a:gd name="connsiteY7" fmla="*/ -2 h 5864449"/>
                <a:gd name="connsiteX0" fmla="*/ 2289077 w 4369801"/>
                <a:gd name="connsiteY0" fmla="*/ -2 h 5893101"/>
                <a:gd name="connsiteX1" fmla="*/ 4246243 w 4369801"/>
                <a:gd name="connsiteY1" fmla="*/ 2234093 h 5893101"/>
                <a:gd name="connsiteX2" fmla="*/ 3961365 w 4369801"/>
                <a:gd name="connsiteY2" fmla="*/ 4137274 h 5893101"/>
                <a:gd name="connsiteX3" fmla="*/ 2577801 w 4369801"/>
                <a:gd name="connsiteY3" fmla="*/ 5819190 h 5893101"/>
                <a:gd name="connsiteX4" fmla="*/ 584870 w 4369801"/>
                <a:gd name="connsiteY4" fmla="*/ 4985423 h 5893101"/>
                <a:gd name="connsiteX5" fmla="*/ 102472 w 4369801"/>
                <a:gd name="connsiteY5" fmla="*/ 1134043 h 5893101"/>
                <a:gd name="connsiteX6" fmla="*/ 2289077 w 4369801"/>
                <a:gd name="connsiteY6" fmla="*/ -2 h 5893101"/>
                <a:gd name="connsiteX0" fmla="*/ 2352777 w 4433501"/>
                <a:gd name="connsiteY0" fmla="*/ -2 h 5854124"/>
                <a:gd name="connsiteX1" fmla="*/ 4309943 w 4433501"/>
                <a:gd name="connsiteY1" fmla="*/ 2234093 h 5854124"/>
                <a:gd name="connsiteX2" fmla="*/ 4025065 w 4433501"/>
                <a:gd name="connsiteY2" fmla="*/ 4137274 h 5854124"/>
                <a:gd name="connsiteX3" fmla="*/ 2641501 w 4433501"/>
                <a:gd name="connsiteY3" fmla="*/ 5819190 h 5854124"/>
                <a:gd name="connsiteX4" fmla="*/ 430809 w 4433501"/>
                <a:gd name="connsiteY4" fmla="*/ 4389642 h 5854124"/>
                <a:gd name="connsiteX5" fmla="*/ 166172 w 4433501"/>
                <a:gd name="connsiteY5" fmla="*/ 1134043 h 5854124"/>
                <a:gd name="connsiteX6" fmla="*/ 2352777 w 4433501"/>
                <a:gd name="connsiteY6" fmla="*/ -2 h 5854124"/>
                <a:gd name="connsiteX0" fmla="*/ 2193618 w 4274342"/>
                <a:gd name="connsiteY0" fmla="*/ -2 h 5850779"/>
                <a:gd name="connsiteX1" fmla="*/ 4150784 w 4274342"/>
                <a:gd name="connsiteY1" fmla="*/ 2234093 h 5850779"/>
                <a:gd name="connsiteX2" fmla="*/ 3865906 w 4274342"/>
                <a:gd name="connsiteY2" fmla="*/ 4137274 h 5850779"/>
                <a:gd name="connsiteX3" fmla="*/ 2482342 w 4274342"/>
                <a:gd name="connsiteY3" fmla="*/ 5819190 h 5850779"/>
                <a:gd name="connsiteX4" fmla="*/ 271650 w 4274342"/>
                <a:gd name="connsiteY4" fmla="*/ 4389642 h 5850779"/>
                <a:gd name="connsiteX5" fmla="*/ 247914 w 4274342"/>
                <a:gd name="connsiteY5" fmla="*/ 1846756 h 5850779"/>
                <a:gd name="connsiteX6" fmla="*/ 2193618 w 4274342"/>
                <a:gd name="connsiteY6" fmla="*/ -2 h 5850779"/>
                <a:gd name="connsiteX0" fmla="*/ 1967294 w 4267345"/>
                <a:gd name="connsiteY0" fmla="*/ -3 h 5416782"/>
                <a:gd name="connsiteX1" fmla="*/ 4137681 w 4267345"/>
                <a:gd name="connsiteY1" fmla="*/ 1800096 h 5416782"/>
                <a:gd name="connsiteX2" fmla="*/ 3852803 w 4267345"/>
                <a:gd name="connsiteY2" fmla="*/ 3703277 h 5416782"/>
                <a:gd name="connsiteX3" fmla="*/ 2469239 w 4267345"/>
                <a:gd name="connsiteY3" fmla="*/ 5385193 h 5416782"/>
                <a:gd name="connsiteX4" fmla="*/ 258547 w 4267345"/>
                <a:gd name="connsiteY4" fmla="*/ 3955645 h 5416782"/>
                <a:gd name="connsiteX5" fmla="*/ 234811 w 4267345"/>
                <a:gd name="connsiteY5" fmla="*/ 1412759 h 5416782"/>
                <a:gd name="connsiteX6" fmla="*/ 1967294 w 4267345"/>
                <a:gd name="connsiteY6" fmla="*/ -3 h 5416782"/>
                <a:gd name="connsiteX0" fmla="*/ 1967294 w 3964997"/>
                <a:gd name="connsiteY0" fmla="*/ -3 h 5416782"/>
                <a:gd name="connsiteX1" fmla="*/ 3668011 w 3964997"/>
                <a:gd name="connsiteY1" fmla="*/ 1478862 h 5416782"/>
                <a:gd name="connsiteX2" fmla="*/ 3852803 w 3964997"/>
                <a:gd name="connsiteY2" fmla="*/ 3703277 h 5416782"/>
                <a:gd name="connsiteX3" fmla="*/ 2469239 w 3964997"/>
                <a:gd name="connsiteY3" fmla="*/ 5385193 h 5416782"/>
                <a:gd name="connsiteX4" fmla="*/ 258547 w 3964997"/>
                <a:gd name="connsiteY4" fmla="*/ 3955645 h 5416782"/>
                <a:gd name="connsiteX5" fmla="*/ 234811 w 3964997"/>
                <a:gd name="connsiteY5" fmla="*/ 1412759 h 5416782"/>
                <a:gd name="connsiteX6" fmla="*/ 1967294 w 3964997"/>
                <a:gd name="connsiteY6" fmla="*/ -3 h 5416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64997" h="5416782">
                  <a:moveTo>
                    <a:pt x="1967294" y="-3"/>
                  </a:moveTo>
                  <a:cubicBezTo>
                    <a:pt x="2657922" y="183339"/>
                    <a:pt x="3353760" y="861649"/>
                    <a:pt x="3668011" y="1478862"/>
                  </a:cubicBezTo>
                  <a:cubicBezTo>
                    <a:pt x="3982262" y="2096075"/>
                    <a:pt x="4052598" y="3052222"/>
                    <a:pt x="3852803" y="3703277"/>
                  </a:cubicBezTo>
                  <a:cubicBezTo>
                    <a:pt x="3653008" y="4354332"/>
                    <a:pt x="2782065" y="5270224"/>
                    <a:pt x="2469239" y="5385193"/>
                  </a:cubicBezTo>
                  <a:cubicBezTo>
                    <a:pt x="1758393" y="5606258"/>
                    <a:pt x="630952" y="4617717"/>
                    <a:pt x="258547" y="3955645"/>
                  </a:cubicBezTo>
                  <a:cubicBezTo>
                    <a:pt x="-113858" y="3293573"/>
                    <a:pt x="-49980" y="2072034"/>
                    <a:pt x="234811" y="1412759"/>
                  </a:cubicBezTo>
                  <a:cubicBezTo>
                    <a:pt x="519602" y="753484"/>
                    <a:pt x="1314621" y="30745"/>
                    <a:pt x="1967294" y="-3"/>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3667929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BB96C9-71A9-7A2C-F947-2C733BC744CD}"/>
              </a:ext>
            </a:extLst>
          </p:cNvPr>
          <p:cNvSpPr>
            <a:spLocks noGrp="1"/>
          </p:cNvSpPr>
          <p:nvPr>
            <p:ph type="title"/>
          </p:nvPr>
        </p:nvSpPr>
        <p:spPr>
          <a:xfrm>
            <a:off x="838200" y="365125"/>
            <a:ext cx="10515600" cy="577409"/>
          </a:xfrm>
          <a:solidFill>
            <a:schemeClr val="accent1">
              <a:lumMod val="40000"/>
              <a:lumOff val="60000"/>
            </a:schemeClr>
          </a:solidFill>
        </p:spPr>
        <p:txBody>
          <a:bodyPr>
            <a:normAutofit/>
          </a:bodyPr>
          <a:lstStyle/>
          <a:p>
            <a:pPr algn="ctr"/>
            <a:r>
              <a:rPr lang="el-GR" sz="3200" b="1" dirty="0"/>
              <a:t>Πρόγραμμα Σπουδών </a:t>
            </a:r>
          </a:p>
        </p:txBody>
      </p:sp>
      <p:sp>
        <p:nvSpPr>
          <p:cNvPr id="3" name="Θέση περιεχομένου 2">
            <a:extLst>
              <a:ext uri="{FF2B5EF4-FFF2-40B4-BE49-F238E27FC236}">
                <a16:creationId xmlns:a16="http://schemas.microsoft.com/office/drawing/2014/main" id="{2007DE4C-5674-DD62-F742-0DFF31CC7040}"/>
              </a:ext>
            </a:extLst>
          </p:cNvPr>
          <p:cNvSpPr>
            <a:spLocks noGrp="1"/>
          </p:cNvSpPr>
          <p:nvPr>
            <p:ph idx="1"/>
          </p:nvPr>
        </p:nvSpPr>
        <p:spPr>
          <a:xfrm>
            <a:off x="838200" y="1825624"/>
            <a:ext cx="10515600" cy="5032375"/>
          </a:xfrm>
        </p:spPr>
        <p:txBody>
          <a:bodyPr>
            <a:normAutofit/>
          </a:bodyPr>
          <a:lstStyle/>
          <a:p>
            <a:r>
              <a:rPr lang="el-GR" sz="2400" dirty="0"/>
              <a:t>Το ισχύον Πρόγραμμα Σπουδών της Βιολογίας στο Γυμνάσιο επιδιώκει να:</a:t>
            </a:r>
          </a:p>
          <a:p>
            <a:r>
              <a:rPr lang="el-GR" sz="2400" dirty="0"/>
              <a:t>αξιοποιήσει το έμφυτο ενδιαφέρον των μαθητών/-τριών για το φαινόμενο της ζωής </a:t>
            </a:r>
            <a:endParaRPr lang="en-US" sz="2400" dirty="0"/>
          </a:p>
          <a:p>
            <a:r>
              <a:rPr lang="el-GR" sz="2400" dirty="0"/>
              <a:t>τους δώσει, αφενός το απαραίτητο γνωστικό υπόβαθρο για να κατανοούν τους μηχανισμούς και τις λειτουργίες της ζωής και αφετέρου τη μέθοδο προσέγγισης της γνώσης. </a:t>
            </a:r>
          </a:p>
          <a:p>
            <a:r>
              <a:rPr lang="el-GR" sz="2400" dirty="0"/>
              <a:t>εισάγει επιστημονικό τρόπο σκέψης τη διερευνητική μάθηση και την επιχειρηματολογία και </a:t>
            </a:r>
            <a:endParaRPr lang="en-US" sz="2400" dirty="0"/>
          </a:p>
          <a:p>
            <a:r>
              <a:rPr lang="el-GR" sz="2400" dirty="0"/>
              <a:t>την εξαγωγή</a:t>
            </a:r>
            <a:r>
              <a:rPr lang="en-US" sz="2400" dirty="0"/>
              <a:t> </a:t>
            </a:r>
            <a:r>
              <a:rPr lang="el-GR" sz="2400" dirty="0"/>
              <a:t>συμπερασμάτων μέσα από την παρατήρηση, το πείραμα, την αμφισβήτηση. </a:t>
            </a:r>
          </a:p>
        </p:txBody>
      </p:sp>
    </p:spTree>
    <p:extLst>
      <p:ext uri="{BB962C8B-B14F-4D97-AF65-F5344CB8AC3E}">
        <p14:creationId xmlns:p14="http://schemas.microsoft.com/office/powerpoint/2010/main" val="4127818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B281BF-EF7C-9C20-D447-6DACB5DA4291}"/>
              </a:ext>
            </a:extLst>
          </p:cNvPr>
          <p:cNvSpPr>
            <a:spLocks noGrp="1"/>
          </p:cNvSpPr>
          <p:nvPr>
            <p:ph type="title"/>
          </p:nvPr>
        </p:nvSpPr>
        <p:spPr>
          <a:xfrm>
            <a:off x="838200" y="365126"/>
            <a:ext cx="10515600" cy="671938"/>
          </a:xfrm>
          <a:solidFill>
            <a:schemeClr val="accent1">
              <a:lumMod val="40000"/>
              <a:lumOff val="60000"/>
            </a:schemeClr>
          </a:solidFill>
        </p:spPr>
        <p:txBody>
          <a:bodyPr>
            <a:normAutofit/>
          </a:bodyPr>
          <a:lstStyle/>
          <a:p>
            <a:pPr algn="ctr"/>
            <a:r>
              <a:rPr lang="el-GR" sz="3200" b="1" dirty="0"/>
              <a:t>Η διδασκαλία μας επιδιώκει οι μαθητές/</a:t>
            </a:r>
            <a:r>
              <a:rPr lang="el-GR" sz="3200" b="1" dirty="0" err="1"/>
              <a:t>τριες</a:t>
            </a:r>
            <a:endParaRPr lang="el-GR" sz="3200" b="1" dirty="0"/>
          </a:p>
        </p:txBody>
      </p:sp>
      <p:sp>
        <p:nvSpPr>
          <p:cNvPr id="3" name="Θέση περιεχομένου 2">
            <a:extLst>
              <a:ext uri="{FF2B5EF4-FFF2-40B4-BE49-F238E27FC236}">
                <a16:creationId xmlns:a16="http://schemas.microsoft.com/office/drawing/2014/main" id="{D2EF154D-187A-C191-360D-434E9CC62A1E}"/>
              </a:ext>
            </a:extLst>
          </p:cNvPr>
          <p:cNvSpPr>
            <a:spLocks noGrp="1"/>
          </p:cNvSpPr>
          <p:nvPr>
            <p:ph idx="1"/>
          </p:nvPr>
        </p:nvSpPr>
        <p:spPr>
          <a:xfrm>
            <a:off x="838200" y="1037064"/>
            <a:ext cx="10515600" cy="5131485"/>
          </a:xfrm>
        </p:spPr>
        <p:txBody>
          <a:bodyPr>
            <a:noAutofit/>
          </a:bodyPr>
          <a:lstStyle/>
          <a:p>
            <a:pPr>
              <a:lnSpc>
                <a:spcPct val="100000"/>
              </a:lnSpc>
            </a:pPr>
            <a:r>
              <a:rPr lang="el-GR" sz="2000" dirty="0"/>
              <a:t>Να μπορούν να κάνουν προσεκτικές παρατηρήσεις (</a:t>
            </a:r>
            <a:r>
              <a:rPr lang="el-GR" sz="2000" b="1" dirty="0">
                <a:solidFill>
                  <a:schemeClr val="accent1">
                    <a:lumMod val="75000"/>
                  </a:schemeClr>
                </a:solidFill>
              </a:rPr>
              <a:t>ΑΞΙΟΠΟΙΗΣΗ ΨΗΦΙΑΚΟΥ ΥΛΙΚΟΥ, ΦΩΤΟΓΡΑΦΙΕΣ, ΕΙΚΟΝΕΣ, ΣΧΕΔΙΑΓΡΑΜΜΑΤΑ</a:t>
            </a:r>
            <a:r>
              <a:rPr lang="el-GR" sz="2000" dirty="0"/>
              <a:t>)</a:t>
            </a:r>
            <a:endParaRPr lang="en-US" sz="2000" dirty="0"/>
          </a:p>
          <a:p>
            <a:pPr>
              <a:lnSpc>
                <a:spcPct val="100000"/>
              </a:lnSpc>
            </a:pPr>
            <a:r>
              <a:rPr lang="el-GR" sz="2000" dirty="0"/>
              <a:t>Να ταξινομούν δεδομένα και να τα οργανώνουν με τη βοήθεια διαγραμμάτων, γραφημάτων, διαγραμμάτων ροής και μοντέλων για την αναπαράσταση φαινομένων και σχέσεων.(</a:t>
            </a:r>
            <a:r>
              <a:rPr lang="el-GR" sz="2000" b="1" dirty="0">
                <a:solidFill>
                  <a:schemeClr val="accent1">
                    <a:lumMod val="75000"/>
                  </a:schemeClr>
                </a:solidFill>
              </a:rPr>
              <a:t>ΕΝΝΟΙΟΛΟΓΙΚΟΙ ΧΑΡΤΕΣ</a:t>
            </a:r>
            <a:r>
              <a:rPr lang="el-GR" sz="2000" dirty="0"/>
              <a:t>)</a:t>
            </a:r>
            <a:endParaRPr lang="en-US" sz="2000" dirty="0"/>
          </a:p>
          <a:p>
            <a:pPr>
              <a:lnSpc>
                <a:spcPct val="100000"/>
              </a:lnSpc>
            </a:pPr>
            <a:r>
              <a:rPr lang="el-GR" sz="2000" dirty="0"/>
              <a:t>Να </a:t>
            </a:r>
            <a:r>
              <a:rPr lang="el-GR" sz="2000" b="1" dirty="0"/>
              <a:t>διατυπώνουν</a:t>
            </a:r>
            <a:r>
              <a:rPr lang="en-US" sz="2000" b="1" dirty="0"/>
              <a:t> </a:t>
            </a:r>
            <a:r>
              <a:rPr lang="el-GR" sz="2000" b="1" dirty="0"/>
              <a:t>ερωτήματα</a:t>
            </a:r>
            <a:r>
              <a:rPr lang="el-GR" sz="2000" dirty="0"/>
              <a:t>, να κάνουν υποθέσεις, να σχεδιάζουν και να υλοποιούν μικρές επιστημονικές έρευνες, αξιοποιώντας κατάλληλα ερευνητικά εργαλεία και μεθόδους</a:t>
            </a:r>
            <a:r>
              <a:rPr lang="en-US" sz="2000" dirty="0"/>
              <a:t>.</a:t>
            </a:r>
            <a:r>
              <a:rPr lang="el-GR" sz="2000" dirty="0"/>
              <a:t> (</a:t>
            </a:r>
            <a:r>
              <a:rPr lang="el-GR" sz="2000" b="1" dirty="0">
                <a:solidFill>
                  <a:schemeClr val="accent1">
                    <a:lumMod val="75000"/>
                  </a:schemeClr>
                </a:solidFill>
              </a:rPr>
              <a:t>ΣΧΕΔΙΑΣΜΟΣ ΕΡΕΥΝΑΣ-ΠΕΙΡΑΜΑΤΟΣ, ΣΥΝΘΕΤΙΚΗ ΕΡΓΑΣΙΑ</a:t>
            </a:r>
            <a:r>
              <a:rPr lang="el-GR" sz="2000" dirty="0"/>
              <a:t>)</a:t>
            </a:r>
            <a:endParaRPr lang="en-US" sz="2000" dirty="0"/>
          </a:p>
          <a:p>
            <a:pPr>
              <a:lnSpc>
                <a:spcPct val="100000"/>
              </a:lnSpc>
            </a:pPr>
            <a:r>
              <a:rPr lang="el-GR" sz="2000" dirty="0"/>
              <a:t>Να χρησιμοποιούν τα κατάλληλα υλικά και να εφαρμόζουν τις κατάλληλες</a:t>
            </a:r>
            <a:r>
              <a:rPr lang="en-US" sz="2000" dirty="0"/>
              <a:t> </a:t>
            </a:r>
            <a:r>
              <a:rPr lang="el-GR" sz="2000" dirty="0"/>
              <a:t>τεχνικές προκειμένου να εκτελούν πρακτικές εργασίες. (</a:t>
            </a:r>
            <a:r>
              <a:rPr lang="el-GR" sz="2000" b="1" dirty="0">
                <a:solidFill>
                  <a:schemeClr val="accent1">
                    <a:lumMod val="75000"/>
                  </a:schemeClr>
                </a:solidFill>
              </a:rPr>
              <a:t>ΕΡΓΑΣΤΗΡΙΟ</a:t>
            </a:r>
            <a:r>
              <a:rPr lang="el-GR" sz="2000" dirty="0"/>
              <a:t>)</a:t>
            </a:r>
            <a:endParaRPr lang="en-US" sz="2000" dirty="0"/>
          </a:p>
          <a:p>
            <a:pPr>
              <a:lnSpc>
                <a:spcPct val="100000"/>
              </a:lnSpc>
            </a:pPr>
            <a:r>
              <a:rPr lang="el-GR" sz="2000" dirty="0"/>
              <a:t>Να δίνουν παραδείγματα για τον τρόπο με τον οποίο η βιολογική γνώση χρησιμοποιείται σε τεχνολογικές εφαρμογές (</a:t>
            </a:r>
            <a:r>
              <a:rPr lang="el-GR" sz="2000" b="1" dirty="0">
                <a:solidFill>
                  <a:schemeClr val="accent1">
                    <a:lumMod val="75000"/>
                  </a:schemeClr>
                </a:solidFill>
              </a:rPr>
              <a:t>ΑΥΘΕΝΤΙΚΟΠΟΙΗΣΗ</a:t>
            </a:r>
            <a:r>
              <a:rPr lang="el-GR" sz="2000" dirty="0"/>
              <a:t>)</a:t>
            </a:r>
          </a:p>
          <a:p>
            <a:pPr>
              <a:lnSpc>
                <a:spcPct val="100000"/>
              </a:lnSpc>
            </a:pPr>
            <a:r>
              <a:rPr lang="el-GR" sz="2000" dirty="0"/>
              <a:t>Να εργάζονται </a:t>
            </a:r>
            <a:r>
              <a:rPr lang="el-GR" sz="2000" b="1" dirty="0">
                <a:solidFill>
                  <a:schemeClr val="accent1">
                    <a:lumMod val="75000"/>
                  </a:schemeClr>
                </a:solidFill>
              </a:rPr>
              <a:t>συνεργατικά</a:t>
            </a:r>
          </a:p>
        </p:txBody>
      </p:sp>
    </p:spTree>
    <p:extLst>
      <p:ext uri="{BB962C8B-B14F-4D97-AF65-F5344CB8AC3E}">
        <p14:creationId xmlns:p14="http://schemas.microsoft.com/office/powerpoint/2010/main" val="2520267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31" name="Group 1030">
            <a:extLst>
              <a:ext uri="{FF2B5EF4-FFF2-40B4-BE49-F238E27FC236}">
                <a16:creationId xmlns:a16="http://schemas.microsoft.com/office/drawing/2014/main" id="{114ED94A-C85D-4CD3-4205-438D21CE6B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9217" y="-1"/>
            <a:ext cx="5213267" cy="6883030"/>
            <a:chOff x="-19217" y="-1"/>
            <a:chExt cx="5213267" cy="6883030"/>
          </a:xfrm>
        </p:grpSpPr>
        <p:sp>
          <p:nvSpPr>
            <p:cNvPr id="1032" name="Rectangle 1031">
              <a:extLst>
                <a:ext uri="{FF2B5EF4-FFF2-40B4-BE49-F238E27FC236}">
                  <a16:creationId xmlns:a16="http://schemas.microsoft.com/office/drawing/2014/main" id="{E642BDB2-BF67-1D53-1C70-0B41D709E4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06" y="0"/>
              <a:ext cx="5204956" cy="6883029"/>
            </a:xfrm>
            <a:prstGeom prst="rect">
              <a:avLst/>
            </a:prstGeom>
            <a:gradFill>
              <a:gsLst>
                <a:gs pos="7000">
                  <a:schemeClr val="accent2"/>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58E0D8CE-5DBF-B664-EB48-C29BF8AB4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19217" y="1731909"/>
              <a:ext cx="5204963" cy="5144400"/>
            </a:xfrm>
            <a:prstGeom prst="rect">
              <a:avLst/>
            </a:prstGeom>
            <a:gradFill flip="none" rotWithShape="1">
              <a:gsLst>
                <a:gs pos="0">
                  <a:schemeClr val="accent5">
                    <a:lumMod val="75000"/>
                  </a:schemeClr>
                </a:gs>
                <a:gs pos="60000">
                  <a:schemeClr val="accent5">
                    <a:lumMod val="60000"/>
                    <a:lumOff val="40000"/>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34" name="Rectangle 1033">
              <a:extLst>
                <a:ext uri="{FF2B5EF4-FFF2-40B4-BE49-F238E27FC236}">
                  <a16:creationId xmlns:a16="http://schemas.microsoft.com/office/drawing/2014/main" id="{DFD140CE-7DE2-C88F-5EAE-F45EB69E6A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10" y="6723"/>
              <a:ext cx="3834567" cy="6876300"/>
            </a:xfrm>
            <a:prstGeom prst="rect">
              <a:avLst/>
            </a:prstGeom>
            <a:gradFill flip="none" rotWithShape="1">
              <a:gsLst>
                <a:gs pos="3000">
                  <a:schemeClr val="accent2">
                    <a:lumMod val="60000"/>
                    <a:lumOff val="40000"/>
                    <a:alpha val="78000"/>
                  </a:schemeClr>
                </a:gs>
                <a:gs pos="42000">
                  <a:schemeClr val="accent2">
                    <a:alpha val="0"/>
                  </a:schemeClr>
                </a:gs>
              </a:gsLst>
              <a:lin ang="3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557E87E3-413F-10EF-63D8-6016E986C9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844601" y="833689"/>
              <a:ext cx="6872341" cy="5204961"/>
            </a:xfrm>
            <a:prstGeom prst="rect">
              <a:avLst/>
            </a:prstGeom>
            <a:gradFill>
              <a:gsLst>
                <a:gs pos="0">
                  <a:schemeClr val="accent5">
                    <a:alpha val="86000"/>
                  </a:schemeClr>
                </a:gs>
                <a:gs pos="57000">
                  <a:schemeClr val="accent2">
                    <a:alpha val="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Τίτλος 1">
            <a:extLst>
              <a:ext uri="{FF2B5EF4-FFF2-40B4-BE49-F238E27FC236}">
                <a16:creationId xmlns:a16="http://schemas.microsoft.com/office/drawing/2014/main" id="{14E5F9DE-B014-BB54-3DF1-E695E18ACBFA}"/>
              </a:ext>
            </a:extLst>
          </p:cNvPr>
          <p:cNvSpPr>
            <a:spLocks noGrp="1"/>
          </p:cNvSpPr>
          <p:nvPr>
            <p:ph type="title"/>
          </p:nvPr>
        </p:nvSpPr>
        <p:spPr>
          <a:xfrm>
            <a:off x="755484" y="739835"/>
            <a:ext cx="3702580" cy="1616203"/>
          </a:xfrm>
        </p:spPr>
        <p:txBody>
          <a:bodyPr anchor="b">
            <a:normAutofit/>
          </a:bodyPr>
          <a:lstStyle/>
          <a:p>
            <a:r>
              <a:rPr lang="el-GR" sz="3200" b="1">
                <a:solidFill>
                  <a:srgbClr val="FFFFFF"/>
                </a:solidFill>
              </a:rPr>
              <a:t>Τα θέματα των εξετάσεων συνήθως είναι:</a:t>
            </a:r>
          </a:p>
        </p:txBody>
      </p:sp>
      <p:sp>
        <p:nvSpPr>
          <p:cNvPr id="3" name="Θέση περιεχομένου 2">
            <a:extLst>
              <a:ext uri="{FF2B5EF4-FFF2-40B4-BE49-F238E27FC236}">
                <a16:creationId xmlns:a16="http://schemas.microsoft.com/office/drawing/2014/main" id="{842CA909-12ED-A9C8-A757-209358353F5F}"/>
              </a:ext>
            </a:extLst>
          </p:cNvPr>
          <p:cNvSpPr>
            <a:spLocks noGrp="1"/>
          </p:cNvSpPr>
          <p:nvPr>
            <p:ph idx="1"/>
          </p:nvPr>
        </p:nvSpPr>
        <p:spPr>
          <a:xfrm>
            <a:off x="755484" y="2459116"/>
            <a:ext cx="3702579" cy="3524823"/>
          </a:xfrm>
        </p:spPr>
        <p:txBody>
          <a:bodyPr>
            <a:normAutofit/>
          </a:bodyPr>
          <a:lstStyle/>
          <a:p>
            <a:r>
              <a:rPr lang="el-GR" sz="2000">
                <a:solidFill>
                  <a:srgbClr val="FFFFFF"/>
                </a:solidFill>
              </a:rPr>
              <a:t>Αποστήθισης</a:t>
            </a:r>
          </a:p>
          <a:p>
            <a:r>
              <a:rPr lang="el-GR" sz="2000">
                <a:solidFill>
                  <a:srgbClr val="FFFFFF"/>
                </a:solidFill>
              </a:rPr>
              <a:t>Εφαρμογής της γνώσης</a:t>
            </a:r>
          </a:p>
          <a:p>
            <a:r>
              <a:rPr lang="el-GR" sz="2000">
                <a:solidFill>
                  <a:srgbClr val="FFFFFF"/>
                </a:solidFill>
              </a:rPr>
              <a:t>Συνδυαστικής σκέψης</a:t>
            </a:r>
          </a:p>
          <a:p>
            <a:r>
              <a:rPr lang="el-GR" sz="2000">
                <a:solidFill>
                  <a:srgbClr val="FFFFFF"/>
                </a:solidFill>
              </a:rPr>
              <a:t>Κριτικής σκέψης </a:t>
            </a:r>
          </a:p>
        </p:txBody>
      </p:sp>
      <p:pic>
        <p:nvPicPr>
          <p:cNvPr id="1026" name="Picture 2" descr="Εγκύκλιος: Συντονισμός της εξεταστέας ύλης των μαθημάτων των Α, Β και Γ  τάξεων Ημερήσιου Γενικού Λυκείου και Εσπερινού Γενικού Λυκείου που  εξετάζονται στις Προαγωγικές και Απολυτήριες Εξετάσεις">
            <a:extLst>
              <a:ext uri="{FF2B5EF4-FFF2-40B4-BE49-F238E27FC236}">
                <a16:creationId xmlns:a16="http://schemas.microsoft.com/office/drawing/2014/main" id="{EAA6542D-DA7E-D028-1FC5-54C516E5E93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05304" y="1548642"/>
            <a:ext cx="5094105" cy="4006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7672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729EF6-13F7-46E8-C0C3-03288538483B}"/>
              </a:ext>
            </a:extLst>
          </p:cNvPr>
          <p:cNvSpPr>
            <a:spLocks noGrp="1"/>
          </p:cNvSpPr>
          <p:nvPr>
            <p:ph type="title"/>
          </p:nvPr>
        </p:nvSpPr>
        <p:spPr>
          <a:xfrm>
            <a:off x="838200" y="365126"/>
            <a:ext cx="10515600" cy="647748"/>
          </a:xfrm>
          <a:solidFill>
            <a:schemeClr val="accent1">
              <a:lumMod val="40000"/>
              <a:lumOff val="60000"/>
            </a:schemeClr>
          </a:solidFill>
        </p:spPr>
        <p:txBody>
          <a:bodyPr>
            <a:normAutofit/>
          </a:bodyPr>
          <a:lstStyle/>
          <a:p>
            <a:pPr algn="ctr"/>
            <a:r>
              <a:rPr lang="el-GR" sz="3200" b="1" dirty="0"/>
              <a:t>Πολλά για ένα </a:t>
            </a:r>
            <a:r>
              <a:rPr lang="el-GR" sz="3200" b="1" dirty="0" err="1"/>
              <a:t>μονόωρο</a:t>
            </a:r>
            <a:r>
              <a:rPr lang="el-GR" sz="3200" b="1" dirty="0"/>
              <a:t> μάθημα…</a:t>
            </a:r>
          </a:p>
        </p:txBody>
      </p:sp>
      <p:sp>
        <p:nvSpPr>
          <p:cNvPr id="3" name="Θέση περιεχομένου 2">
            <a:extLst>
              <a:ext uri="{FF2B5EF4-FFF2-40B4-BE49-F238E27FC236}">
                <a16:creationId xmlns:a16="http://schemas.microsoft.com/office/drawing/2014/main" id="{26FE8461-E1F6-20C8-F07C-E36CC06C89A4}"/>
              </a:ext>
            </a:extLst>
          </p:cNvPr>
          <p:cNvSpPr>
            <a:spLocks noGrp="1"/>
          </p:cNvSpPr>
          <p:nvPr>
            <p:ph idx="1"/>
          </p:nvPr>
        </p:nvSpPr>
        <p:spPr>
          <a:xfrm>
            <a:off x="1400908" y="1699014"/>
            <a:ext cx="9677400" cy="4667249"/>
          </a:xfrm>
        </p:spPr>
        <p:txBody>
          <a:bodyPr>
            <a:normAutofit/>
          </a:bodyPr>
          <a:lstStyle/>
          <a:p>
            <a:pPr>
              <a:buFont typeface="Wingdings" panose="05000000000000000000" pitchFamily="2" charset="2"/>
              <a:buChar char="§"/>
            </a:pPr>
            <a:r>
              <a:rPr lang="el-GR" sz="2400" dirty="0"/>
              <a:t>Εστίαση και αξιοποίηση στη χρήση μικροσκοπίου ως μέσο ανακάλυψης η και επιβεβαίωσης υποθέσεων. </a:t>
            </a:r>
          </a:p>
          <a:p>
            <a:pPr>
              <a:buFont typeface="Wingdings" panose="05000000000000000000" pitchFamily="2" charset="2"/>
              <a:buChar char="§"/>
            </a:pPr>
            <a:r>
              <a:rPr lang="el-GR" sz="2400" dirty="0"/>
              <a:t>Αξιοποίηση ψηφιακών πόρων  </a:t>
            </a:r>
            <a:r>
              <a:rPr lang="en-US" sz="2400" dirty="0"/>
              <a:t>(</a:t>
            </a:r>
            <a:r>
              <a:rPr lang="el-GR" sz="2400" dirty="0"/>
              <a:t>παρουσιάσεις, προσομοιώσεις)</a:t>
            </a:r>
            <a:endParaRPr lang="en-US" sz="2400" dirty="0"/>
          </a:p>
          <a:p>
            <a:pPr>
              <a:buFont typeface="Wingdings" panose="05000000000000000000" pitchFamily="2" charset="2"/>
              <a:buChar char="§"/>
            </a:pPr>
            <a:r>
              <a:rPr lang="el-GR" sz="2400" dirty="0"/>
              <a:t>Ανακάλυψη – Διερεύνηση (παρατήρηση, ταξινόμηση, έρευνα)</a:t>
            </a:r>
          </a:p>
          <a:p>
            <a:pPr>
              <a:buFont typeface="Wingdings" panose="05000000000000000000" pitchFamily="2" charset="2"/>
              <a:buChar char="§"/>
            </a:pPr>
            <a:r>
              <a:rPr lang="el-GR" sz="2400" dirty="0"/>
              <a:t>Συνθετική εργασία</a:t>
            </a:r>
          </a:p>
          <a:p>
            <a:pPr>
              <a:buFont typeface="Wingdings" panose="05000000000000000000" pitchFamily="2" charset="2"/>
              <a:buChar char="§"/>
            </a:pPr>
            <a:r>
              <a:rPr lang="el-GR" sz="2400" dirty="0"/>
              <a:t>Εργαστηριακές ασκήσεις</a:t>
            </a:r>
          </a:p>
          <a:p>
            <a:pPr>
              <a:buFont typeface="Wingdings" panose="05000000000000000000" pitchFamily="2" charset="2"/>
              <a:buChar char="§"/>
            </a:pPr>
            <a:r>
              <a:rPr lang="el-GR" sz="2400" dirty="0"/>
              <a:t>Βιωματικές διδασκαλίες</a:t>
            </a:r>
          </a:p>
          <a:p>
            <a:pPr>
              <a:buFont typeface="Wingdings" panose="05000000000000000000" pitchFamily="2" charset="2"/>
              <a:buChar char="§"/>
            </a:pPr>
            <a:r>
              <a:rPr lang="el-GR" sz="2400" dirty="0"/>
              <a:t>Συνεργασία σε ομάδες </a:t>
            </a:r>
          </a:p>
          <a:p>
            <a:pPr marL="0" indent="0">
              <a:buNone/>
            </a:pPr>
            <a:endParaRPr lang="el-GR"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3338031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35D958-EC2A-37BB-994E-57D881B04237}"/>
              </a:ext>
            </a:extLst>
          </p:cNvPr>
          <p:cNvSpPr>
            <a:spLocks noGrp="1"/>
          </p:cNvSpPr>
          <p:nvPr>
            <p:ph type="title"/>
          </p:nvPr>
        </p:nvSpPr>
        <p:spPr>
          <a:xfrm>
            <a:off x="838200" y="365126"/>
            <a:ext cx="10515600" cy="830628"/>
          </a:xfrm>
          <a:solidFill>
            <a:schemeClr val="accent1">
              <a:lumMod val="40000"/>
              <a:lumOff val="60000"/>
            </a:schemeClr>
          </a:solidFill>
        </p:spPr>
        <p:txBody>
          <a:bodyPr>
            <a:normAutofit/>
          </a:bodyPr>
          <a:lstStyle/>
          <a:p>
            <a:pPr algn="ctr"/>
            <a:r>
              <a:rPr lang="el-GR" sz="3600" b="1" dirty="0"/>
              <a:t>Αξιοποίηση ψηφιακών πόρων </a:t>
            </a:r>
          </a:p>
        </p:txBody>
      </p:sp>
      <p:sp>
        <p:nvSpPr>
          <p:cNvPr id="3" name="Θέση περιεχομένου 2">
            <a:extLst>
              <a:ext uri="{FF2B5EF4-FFF2-40B4-BE49-F238E27FC236}">
                <a16:creationId xmlns:a16="http://schemas.microsoft.com/office/drawing/2014/main" id="{344FAC45-D604-B7C5-0425-6609A17EDC4B}"/>
              </a:ext>
            </a:extLst>
          </p:cNvPr>
          <p:cNvSpPr>
            <a:spLocks noGrp="1"/>
          </p:cNvSpPr>
          <p:nvPr>
            <p:ph idx="1"/>
          </p:nvPr>
        </p:nvSpPr>
        <p:spPr>
          <a:xfrm>
            <a:off x="978877" y="1459865"/>
            <a:ext cx="10515600" cy="4786190"/>
          </a:xfrm>
        </p:spPr>
        <p:txBody>
          <a:bodyPr>
            <a:normAutofit/>
          </a:bodyPr>
          <a:lstStyle/>
          <a:p>
            <a:r>
              <a:rPr lang="el-GR" sz="2000" dirty="0"/>
              <a:t>Πανελλήνιο σχολικό δίκτυο</a:t>
            </a:r>
          </a:p>
          <a:p>
            <a:r>
              <a:rPr lang="el-GR" sz="2000" dirty="0" err="1"/>
              <a:t>eclass</a:t>
            </a:r>
            <a:r>
              <a:rPr lang="el-GR" sz="2000" dirty="0"/>
              <a:t> και </a:t>
            </a:r>
            <a:r>
              <a:rPr lang="el-GR" sz="2000" dirty="0" err="1"/>
              <a:t>eme</a:t>
            </a:r>
            <a:endParaRPr lang="el-GR" sz="2000" dirty="0"/>
          </a:p>
          <a:p>
            <a:r>
              <a:rPr lang="el-GR" sz="2000" dirty="0"/>
              <a:t>Εφαρμογές διαδικτύου (πχ </a:t>
            </a:r>
            <a:r>
              <a:rPr lang="en-GB" sz="2000" dirty="0"/>
              <a:t>google forms, </a:t>
            </a:r>
            <a:r>
              <a:rPr lang="el-GR" sz="2000" dirty="0"/>
              <a:t>ερωτηματολόγια αξιολόγησης) </a:t>
            </a:r>
          </a:p>
          <a:p>
            <a:r>
              <a:rPr lang="el-GR" sz="2000" dirty="0"/>
              <a:t>Ψηφιακές πλατφόρμες σύγχρονης – ασύγχρονης διδασκαλίας</a:t>
            </a:r>
          </a:p>
          <a:p>
            <a:pPr marL="0" indent="0">
              <a:buNone/>
            </a:pPr>
            <a:r>
              <a:rPr lang="el-GR" sz="2000" dirty="0"/>
              <a:t>    (</a:t>
            </a:r>
            <a:r>
              <a:rPr lang="el-GR" sz="2000" dirty="0" err="1"/>
              <a:t>π.χ</a:t>
            </a:r>
            <a:r>
              <a:rPr lang="el-GR" sz="2000" dirty="0"/>
              <a:t>: </a:t>
            </a:r>
            <a:r>
              <a:rPr lang="el-GR" sz="2000" dirty="0" err="1"/>
              <a:t>Φωτόδεντρο</a:t>
            </a:r>
            <a:r>
              <a:rPr lang="el-GR" sz="2000" dirty="0"/>
              <a:t>, τα </a:t>
            </a:r>
            <a:r>
              <a:rPr lang="el-GR" sz="2000" dirty="0" err="1"/>
              <a:t>Διαδραστικά</a:t>
            </a:r>
            <a:r>
              <a:rPr lang="el-GR" sz="2000" dirty="0"/>
              <a:t> Σχολικά Βιβλία, το Ψηφιακό αρχείο της ΕΡΤ)</a:t>
            </a:r>
          </a:p>
          <a:p>
            <a:pPr marL="0" indent="0">
              <a:buNone/>
            </a:pPr>
            <a:endParaRPr lang="el-GR" sz="2000" dirty="0"/>
          </a:p>
          <a:p>
            <a:r>
              <a:rPr lang="el-GR" sz="2000" dirty="0"/>
              <a:t>Στις ασύγχρονες πλατφόρμες κατατίθεται υλικό που θεωρούμε συμπληρωματικό για το μάθημα η/και υλικό για μελέτη στο πλαίσιο ανεστραμμένης τάξης.</a:t>
            </a:r>
          </a:p>
          <a:p>
            <a:r>
              <a:rPr lang="el-GR" sz="2000" dirty="0"/>
              <a:t>Καταθέτουμε τα θέματα προς μελέτη η επεξεργασία (οι μαθητές/</a:t>
            </a:r>
            <a:r>
              <a:rPr lang="el-GR" sz="2000" dirty="0" err="1"/>
              <a:t>τριες</a:t>
            </a:r>
            <a:r>
              <a:rPr lang="el-GR" sz="2000" dirty="0"/>
              <a:t> απαντούν ηλεκτρονικά ή μέσω γραπτών εργασιών)</a:t>
            </a:r>
          </a:p>
          <a:p>
            <a:r>
              <a:rPr lang="el-GR" sz="2000" dirty="0"/>
              <a:t>Χρησιμοποιούμε τις ψηφιακές πλατφόρμες και για αξιολόγηση</a:t>
            </a:r>
          </a:p>
          <a:p>
            <a:pPr marL="0" indent="0">
              <a:buNone/>
            </a:pPr>
            <a:endParaRPr lang="el-GR" sz="2000" dirty="0"/>
          </a:p>
        </p:txBody>
      </p:sp>
    </p:spTree>
    <p:extLst>
      <p:ext uri="{BB962C8B-B14F-4D97-AF65-F5344CB8AC3E}">
        <p14:creationId xmlns:p14="http://schemas.microsoft.com/office/powerpoint/2010/main" val="163427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90317A-757C-65E0-8458-FBFBFBD542B2}"/>
              </a:ext>
            </a:extLst>
          </p:cNvPr>
          <p:cNvSpPr>
            <a:spLocks noGrp="1"/>
          </p:cNvSpPr>
          <p:nvPr>
            <p:ph type="title"/>
          </p:nvPr>
        </p:nvSpPr>
        <p:spPr>
          <a:xfrm>
            <a:off x="838200" y="365126"/>
            <a:ext cx="10515600" cy="689952"/>
          </a:xfrm>
          <a:solidFill>
            <a:schemeClr val="accent1">
              <a:lumMod val="40000"/>
              <a:lumOff val="60000"/>
            </a:schemeClr>
          </a:solidFill>
        </p:spPr>
        <p:txBody>
          <a:bodyPr>
            <a:normAutofit/>
          </a:bodyPr>
          <a:lstStyle/>
          <a:p>
            <a:pPr algn="ctr"/>
            <a:r>
              <a:rPr lang="el-GR" sz="3200" b="1" dirty="0"/>
              <a:t>Παράδειγμα 1 </a:t>
            </a:r>
          </a:p>
        </p:txBody>
      </p:sp>
      <p:sp>
        <p:nvSpPr>
          <p:cNvPr id="3" name="Θέση περιεχομένου 2">
            <a:extLst>
              <a:ext uri="{FF2B5EF4-FFF2-40B4-BE49-F238E27FC236}">
                <a16:creationId xmlns:a16="http://schemas.microsoft.com/office/drawing/2014/main" id="{CFC558B5-2382-4B04-91A9-CC459DD4D291}"/>
              </a:ext>
            </a:extLst>
          </p:cNvPr>
          <p:cNvSpPr>
            <a:spLocks noGrp="1"/>
          </p:cNvSpPr>
          <p:nvPr>
            <p:ph idx="1"/>
          </p:nvPr>
        </p:nvSpPr>
        <p:spPr/>
        <p:txBody>
          <a:bodyPr>
            <a:normAutofit/>
          </a:bodyPr>
          <a:lstStyle/>
          <a:p>
            <a:pPr>
              <a:lnSpc>
                <a:spcPct val="100000"/>
              </a:lnSpc>
            </a:pPr>
            <a:r>
              <a:rPr lang="el-GR" sz="2000" dirty="0"/>
              <a:t>Στο βιβλίο σας αναφέρεται: </a:t>
            </a:r>
          </a:p>
          <a:p>
            <a:pPr>
              <a:lnSpc>
                <a:spcPct val="100000"/>
              </a:lnSpc>
            </a:pPr>
            <a:r>
              <a:rPr lang="el-GR" sz="2000" dirty="0"/>
              <a:t>«</a:t>
            </a:r>
            <a:r>
              <a:rPr lang="el-GR" sz="2000" i="1" dirty="0">
                <a:solidFill>
                  <a:schemeClr val="accent5">
                    <a:lumMod val="75000"/>
                  </a:schemeClr>
                </a:solidFill>
              </a:rPr>
              <a:t>Οι μονοκύτταροι οργανισμοί, όπως τα πρωτόζωα, </a:t>
            </a:r>
            <a:r>
              <a:rPr lang="el-GR" sz="2000" i="1" dirty="0" err="1">
                <a:solidFill>
                  <a:schemeClr val="accent5">
                    <a:lumMod val="75000"/>
                  </a:schemeClr>
                </a:solidFill>
              </a:rPr>
              <a:t>π.χ</a:t>
            </a:r>
            <a:r>
              <a:rPr lang="el-GR" sz="2000" i="1" dirty="0">
                <a:solidFill>
                  <a:schemeClr val="accent5">
                    <a:lumMod val="75000"/>
                  </a:schemeClr>
                </a:solidFill>
              </a:rPr>
              <a:t> η αμοιβάδα, αποτελούνται από ένα κύτταρο, το οποίο επιτελεί όλες τις λειτουργίες που απαιτούνται για την ανάπτυξη και την αναπαραγωγή του οργανισμού. Ορισμένοι μονοκύτταροι οργανισμοί μετακινούνται με τη βοήθεια </a:t>
            </a:r>
            <a:r>
              <a:rPr lang="el-GR" sz="2000" i="1" dirty="0" err="1">
                <a:solidFill>
                  <a:schemeClr val="accent5">
                    <a:lumMod val="75000"/>
                  </a:schemeClr>
                </a:solidFill>
              </a:rPr>
              <a:t>μαστιγίων</a:t>
            </a:r>
            <a:r>
              <a:rPr lang="el-GR" sz="2000" i="1" dirty="0">
                <a:solidFill>
                  <a:schemeClr val="accent5">
                    <a:lumMod val="75000"/>
                  </a:schemeClr>
                </a:solidFill>
              </a:rPr>
              <a:t> ή βλεφαρίδων που διαθέτουν, ενώ άλλοι μετακινούνται σχηματίζοντας </a:t>
            </a:r>
            <a:r>
              <a:rPr lang="el-GR" sz="2000" i="1" dirty="0" err="1">
                <a:solidFill>
                  <a:schemeClr val="accent5">
                    <a:lumMod val="75000"/>
                  </a:schemeClr>
                </a:solidFill>
              </a:rPr>
              <a:t>ψευδοπόδια</a:t>
            </a:r>
            <a:r>
              <a:rPr lang="el-GR" sz="2000" i="1" dirty="0">
                <a:solidFill>
                  <a:schemeClr val="accent5">
                    <a:lumMod val="75000"/>
                  </a:schemeClr>
                </a:solidFill>
              </a:rPr>
              <a:t>. Επίσης, ορισμένοι μονοκύτταροι οργανισμοί, όπως τα </a:t>
            </a:r>
            <a:r>
              <a:rPr lang="el-GR" sz="2000" i="1" dirty="0" err="1">
                <a:solidFill>
                  <a:schemeClr val="accent5">
                    <a:lumMod val="75000"/>
                  </a:schemeClr>
                </a:solidFill>
              </a:rPr>
              <a:t>κυανοβακτήρια</a:t>
            </a:r>
            <a:r>
              <a:rPr lang="el-GR" sz="2000" i="1" dirty="0">
                <a:solidFill>
                  <a:schemeClr val="accent5">
                    <a:lumMod val="75000"/>
                  </a:schemeClr>
                </a:solidFill>
              </a:rPr>
              <a:t> και τα μονοκύτταρα </a:t>
            </a:r>
            <a:r>
              <a:rPr lang="el-GR" sz="2000" i="1" dirty="0" err="1">
                <a:solidFill>
                  <a:schemeClr val="accent5">
                    <a:lumMod val="75000"/>
                  </a:schemeClr>
                </a:solidFill>
              </a:rPr>
              <a:t>φύκη</a:t>
            </a:r>
            <a:r>
              <a:rPr lang="el-GR" sz="2000" i="1" dirty="0">
                <a:solidFill>
                  <a:schemeClr val="accent5">
                    <a:lumMod val="75000"/>
                  </a:schemeClr>
                </a:solidFill>
              </a:rPr>
              <a:t>, </a:t>
            </a:r>
            <a:r>
              <a:rPr lang="el-GR" sz="2000" i="1" dirty="0" err="1">
                <a:solidFill>
                  <a:schemeClr val="accent5">
                    <a:lumMod val="75000"/>
                  </a:schemeClr>
                </a:solidFill>
              </a:rPr>
              <a:t>φωτοσυνθέτουν</a:t>
            </a:r>
            <a:r>
              <a:rPr lang="el-GR" sz="2000" dirty="0">
                <a:solidFill>
                  <a:schemeClr val="accent5">
                    <a:lumMod val="75000"/>
                  </a:schemeClr>
                </a:solidFill>
              </a:rPr>
              <a:t>.»</a:t>
            </a:r>
          </a:p>
          <a:p>
            <a:pPr>
              <a:lnSpc>
                <a:spcPct val="100000"/>
              </a:lnSpc>
            </a:pPr>
            <a:r>
              <a:rPr lang="el-GR" sz="2000" dirty="0"/>
              <a:t> Αναζητήστε φωτογραφίες των παραπάνω οργανισμών και στείλτε σαν απάντηση τα </a:t>
            </a:r>
            <a:r>
              <a:rPr lang="el-GR" sz="2000" dirty="0" err="1"/>
              <a:t>url</a:t>
            </a:r>
            <a:r>
              <a:rPr lang="el-GR" sz="2000" dirty="0"/>
              <a:t> των εικόνων που σας έκαναν εντύπωση μαζί με έναν σχετικό σχολιασμό.</a:t>
            </a:r>
          </a:p>
        </p:txBody>
      </p:sp>
    </p:spTree>
    <p:extLst>
      <p:ext uri="{BB962C8B-B14F-4D97-AF65-F5344CB8AC3E}">
        <p14:creationId xmlns:p14="http://schemas.microsoft.com/office/powerpoint/2010/main" val="1135353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1270C-C42D-D623-BBB1-6EB3D92FC665}"/>
              </a:ext>
            </a:extLst>
          </p:cNvPr>
          <p:cNvSpPr>
            <a:spLocks noGrp="1"/>
          </p:cNvSpPr>
          <p:nvPr>
            <p:ph type="title"/>
          </p:nvPr>
        </p:nvSpPr>
        <p:spPr>
          <a:xfrm>
            <a:off x="838200" y="365125"/>
            <a:ext cx="10515600" cy="647749"/>
          </a:xfrm>
          <a:solidFill>
            <a:schemeClr val="accent1">
              <a:lumMod val="40000"/>
              <a:lumOff val="60000"/>
            </a:schemeClr>
          </a:solidFill>
        </p:spPr>
        <p:txBody>
          <a:bodyPr>
            <a:normAutofit/>
          </a:bodyPr>
          <a:lstStyle/>
          <a:p>
            <a:pPr algn="ctr"/>
            <a:r>
              <a:rPr lang="el-GR" sz="3200" b="1" dirty="0" err="1"/>
              <a:t>Φωτόδεντρο</a:t>
            </a:r>
            <a:r>
              <a:rPr lang="el-GR" sz="3200" b="1" dirty="0"/>
              <a:t> (Ψηφιακό Αποθετήριο εφαρμογών) </a:t>
            </a:r>
          </a:p>
        </p:txBody>
      </p:sp>
      <p:sp>
        <p:nvSpPr>
          <p:cNvPr id="7" name="TextBox 6">
            <a:extLst>
              <a:ext uri="{FF2B5EF4-FFF2-40B4-BE49-F238E27FC236}">
                <a16:creationId xmlns:a16="http://schemas.microsoft.com/office/drawing/2014/main" id="{A415A54E-E745-D2EC-E3E2-ABAEFC7FBAEF}"/>
              </a:ext>
            </a:extLst>
          </p:cNvPr>
          <p:cNvSpPr txBox="1"/>
          <p:nvPr/>
        </p:nvSpPr>
        <p:spPr>
          <a:xfrm>
            <a:off x="159434" y="1451537"/>
            <a:ext cx="11873132" cy="5159105"/>
          </a:xfrm>
          <a:prstGeom prst="rect">
            <a:avLst/>
          </a:prstGeom>
          <a:noFill/>
        </p:spPr>
        <p:txBody>
          <a:bodyPr wrap="square">
            <a:spAutoFit/>
          </a:bodyPr>
          <a:lstStyle/>
          <a:p>
            <a:r>
              <a:rPr lang="en-US" dirty="0">
                <a:hlinkClick r:id="rId2"/>
              </a:rPr>
              <a:t>http://photodentro.edu.gr/aggregator/</a:t>
            </a:r>
            <a:endParaRPr lang="en-US" dirty="0"/>
          </a:p>
          <a:p>
            <a:endParaRPr lang="en-US" dirty="0"/>
          </a:p>
          <a:p>
            <a:r>
              <a:rPr lang="el-GR" dirty="0"/>
              <a:t>Πως ανοίγουν οι εφαρμογές: </a:t>
            </a:r>
          </a:p>
          <a:p>
            <a:endParaRPr lang="el-GR" dirty="0"/>
          </a:p>
          <a:p>
            <a:pPr algn="just">
              <a:lnSpc>
                <a:spcPct val="107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Για να ανοίξετε μια εφαρμογή που έχει την κατάληξη .</a:t>
            </a:r>
            <a:r>
              <a:rPr lang="en-US" sz="1800" b="1" kern="100" dirty="0" err="1">
                <a:effectLst/>
                <a:latin typeface="Calibri" panose="020F0502020204030204" pitchFamily="34" charset="0"/>
                <a:ea typeface="Calibri" panose="020F0502020204030204" pitchFamily="34" charset="0"/>
                <a:cs typeface="Times New Roman" panose="02020603050405020304" pitchFamily="18" charset="0"/>
              </a:rPr>
              <a:t>swf</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 πρέπει πρώτα να την αποθηκεύσετε στον υπολογιστή σας. Ακολούθως:</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1.</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Κατεβάζετε το «</a:t>
            </a:r>
            <a:r>
              <a:rPr lang="el-GR" sz="1800" b="1" u="sng"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flashplayer_32_sa (1).</a:t>
            </a:r>
            <a:r>
              <a:rPr lang="el-GR" sz="1800" b="1" u="sng" kern="100" dirty="0" err="1">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exe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από το σύνδεσμο: </a:t>
            </a:r>
          </a:p>
          <a:p>
            <a:pPr>
              <a:lnSpc>
                <a:spcPct val="107000"/>
              </a:lnSpc>
              <a:spcAft>
                <a:spcPts val="800"/>
              </a:spcAft>
            </a:pPr>
            <a:r>
              <a:rPr lang="en-US" sz="1800" u="sng"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Flash Player 32 (flashplayer_32_sa.exe) : Adobe Inc. : Free Download, Borrow, and Streaming : Internet Archive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ΔΕΞΙΑ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DOWNLOAD OPTIONS , WINDOWS EXECUTABLE.</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2.</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Ανοίγετε το </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flashplayer_32_sa (1).</a:t>
            </a:r>
            <a:r>
              <a:rPr lang="el-GR" sz="1800" b="1" kern="100" dirty="0" err="1">
                <a:effectLst/>
                <a:latin typeface="Calibri" panose="020F0502020204030204" pitchFamily="34" charset="0"/>
                <a:ea typeface="Calibri" panose="020F0502020204030204" pitchFamily="34" charset="0"/>
                <a:cs typeface="Times New Roman" panose="02020603050405020304" pitchFamily="18" charset="0"/>
              </a:rPr>
              <a:t>exe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File</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 –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Open</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 –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Browse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επιλέγετε από τον υπολογιστή την εφαρμογή με κατάληξη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swf</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και πατάτε </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ΟΚ</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p>
          <a:p>
            <a:endParaRPr lang="el-GR" dirty="0"/>
          </a:p>
        </p:txBody>
      </p:sp>
    </p:spTree>
    <p:extLst>
      <p:ext uri="{BB962C8B-B14F-4D97-AF65-F5344CB8AC3E}">
        <p14:creationId xmlns:p14="http://schemas.microsoft.com/office/powerpoint/2010/main" val="3179184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1AB603-FF2F-1A05-DA31-2AA2C48D50DA}"/>
              </a:ext>
            </a:extLst>
          </p:cNvPr>
          <p:cNvSpPr>
            <a:spLocks noGrp="1"/>
          </p:cNvSpPr>
          <p:nvPr>
            <p:ph type="title"/>
          </p:nvPr>
        </p:nvSpPr>
        <p:spPr>
          <a:xfrm>
            <a:off x="436098" y="365126"/>
            <a:ext cx="11633982" cy="886900"/>
          </a:xfrm>
          <a:solidFill>
            <a:schemeClr val="accent1">
              <a:lumMod val="40000"/>
              <a:lumOff val="60000"/>
            </a:schemeClr>
          </a:solidFill>
        </p:spPr>
        <p:txBody>
          <a:bodyPr>
            <a:normAutofit/>
          </a:bodyPr>
          <a:lstStyle/>
          <a:p>
            <a:pPr algn="ctr"/>
            <a:r>
              <a:rPr lang="el-GR" sz="2800" b="1" dirty="0"/>
              <a:t>Η σημασία της αφόρμησης</a:t>
            </a:r>
            <a:br>
              <a:rPr lang="el-GR" sz="2800" b="1" dirty="0"/>
            </a:br>
            <a:r>
              <a:rPr lang="el-GR" sz="2800" b="1" dirty="0"/>
              <a:t>Παρατηρώ, πληροφορούμαι, ενδιαφέρομαι </a:t>
            </a:r>
          </a:p>
        </p:txBody>
      </p:sp>
      <p:sp>
        <p:nvSpPr>
          <p:cNvPr id="4" name="TextBox 3">
            <a:extLst>
              <a:ext uri="{FF2B5EF4-FFF2-40B4-BE49-F238E27FC236}">
                <a16:creationId xmlns:a16="http://schemas.microsoft.com/office/drawing/2014/main" id="{08807956-76CB-8815-F9FD-C6A00B0EA7EC}"/>
              </a:ext>
            </a:extLst>
          </p:cNvPr>
          <p:cNvSpPr txBox="1"/>
          <p:nvPr/>
        </p:nvSpPr>
        <p:spPr>
          <a:xfrm>
            <a:off x="1358705" y="1371325"/>
            <a:ext cx="9867314" cy="5078313"/>
          </a:xfrm>
          <a:prstGeom prst="rect">
            <a:avLst/>
          </a:prstGeom>
          <a:noFill/>
        </p:spPr>
        <p:txBody>
          <a:bodyPr wrap="square">
            <a:spAutoFit/>
          </a:bodyPr>
          <a:lstStyle/>
          <a:p>
            <a:r>
              <a:rPr lang="el-GR" dirty="0"/>
              <a:t>Καθορισμός φύλου</a:t>
            </a:r>
            <a:endParaRPr lang="el-GR" dirty="0">
              <a:hlinkClick r:id="rId2"/>
            </a:endParaRPr>
          </a:p>
          <a:p>
            <a:r>
              <a:rPr lang="en-US" dirty="0">
                <a:hlinkClick r:id="rId2"/>
              </a:rPr>
              <a:t>https://www.youtube.com/watch?v=kMWxuF9YW38&amp;t=234s</a:t>
            </a:r>
            <a:endParaRPr lang="el-GR" dirty="0"/>
          </a:p>
          <a:p>
            <a:endParaRPr lang="en-US" dirty="0"/>
          </a:p>
          <a:p>
            <a:r>
              <a:rPr lang="el-GR" dirty="0"/>
              <a:t>Ασθένειες χρήση αντιβιοτικών </a:t>
            </a:r>
          </a:p>
          <a:p>
            <a:r>
              <a:rPr lang="en-US" dirty="0">
                <a:hlinkClick r:id="rId3"/>
              </a:rPr>
              <a:t>https://www.youtube.com/watch?v=AdyIyoV-YVw&amp;t=82s</a:t>
            </a:r>
            <a:endParaRPr lang="el-GR" dirty="0"/>
          </a:p>
          <a:p>
            <a:endParaRPr lang="el-GR" dirty="0"/>
          </a:p>
          <a:p>
            <a:endParaRPr lang="en-US" dirty="0"/>
          </a:p>
          <a:p>
            <a:r>
              <a:rPr lang="el-GR" dirty="0"/>
              <a:t>Εξέλιξη</a:t>
            </a:r>
          </a:p>
          <a:p>
            <a:r>
              <a:rPr lang="el-GR"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https://www.youtube.com/watch?v=2W5hOJaFjxU</a:t>
            </a:r>
            <a:endParaRPr lang="el-GR"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r>
              <a:rPr lang="el-GR" dirty="0"/>
              <a:t>ή ΈΝΑ ΚΕΙΜΕΝΟ ΜΕ ΠΛΗΡΟΦΟΡΙΕΣ ΣΤΟ Φ.Ε. από αυθεντικά ή επίκαιρα θέματα</a:t>
            </a:r>
          </a:p>
          <a:p>
            <a:r>
              <a:rPr lang="el-GR" dirty="0"/>
              <a:t>ή Φωτογραφίες, εικόνες με παράλληλη ανάκληση προηγούμενων γνώσεων (βιβλία βιολογίας)</a:t>
            </a:r>
          </a:p>
          <a:p>
            <a:r>
              <a:rPr lang="el-GR" dirty="0"/>
              <a:t> </a:t>
            </a:r>
            <a:r>
              <a:rPr lang="en-US" dirty="0">
                <a:hlinkClick r:id="rId5"/>
              </a:rPr>
              <a:t>http://ebooks.edu.gr/ebooks/v/html/8547/2210/Biologia_B-G-Gymnasiou_html-empl/</a:t>
            </a:r>
            <a:endParaRPr lang="el-GR" dirty="0"/>
          </a:p>
          <a:p>
            <a:endParaRPr lang="en-US" dirty="0"/>
          </a:p>
          <a:p>
            <a:endParaRPr lang="el-GR" dirty="0"/>
          </a:p>
          <a:p>
            <a:endParaRPr lang="el-GR" dirty="0"/>
          </a:p>
          <a:p>
            <a:endParaRPr lang="en-US" dirty="0"/>
          </a:p>
          <a:p>
            <a:endParaRPr lang="el-GR" dirty="0"/>
          </a:p>
        </p:txBody>
      </p:sp>
    </p:spTree>
    <p:extLst>
      <p:ext uri="{BB962C8B-B14F-4D97-AF65-F5344CB8AC3E}">
        <p14:creationId xmlns:p14="http://schemas.microsoft.com/office/powerpoint/2010/main" val="309951562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7226</TotalTime>
  <Words>2748</Words>
  <Application>Microsoft Office PowerPoint</Application>
  <PresentationFormat>Ευρεία οθόνη</PresentationFormat>
  <Paragraphs>184</Paragraphs>
  <Slides>19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19</vt:i4>
      </vt:variant>
    </vt:vector>
  </HeadingPairs>
  <TitlesOfParts>
    <vt:vector size="25" baseType="lpstr">
      <vt:lpstr>Arial</vt:lpstr>
      <vt:lpstr>Calibri</vt:lpstr>
      <vt:lpstr>Calibri Light</vt:lpstr>
      <vt:lpstr>Cambria</vt:lpstr>
      <vt:lpstr>Wingdings</vt:lpstr>
      <vt:lpstr>Θέμα του Office</vt:lpstr>
      <vt:lpstr>Βιολογία ΓΥΜΝΑΣΙΟΥ 2023-24 Συνάντηση εκπαιδευτικών ΠΕ04 Γυμνασίων Α’ Αθήνας 26.09.2023</vt:lpstr>
      <vt:lpstr>Πρόγραμμα Σπουδών </vt:lpstr>
      <vt:lpstr>Η διδασκαλία μας επιδιώκει οι μαθητές/τριες</vt:lpstr>
      <vt:lpstr>Τα θέματα των εξετάσεων συνήθως είναι:</vt:lpstr>
      <vt:lpstr>Πολλά για ένα μονόωρο μάθημα…</vt:lpstr>
      <vt:lpstr>Αξιοποίηση ψηφιακών πόρων </vt:lpstr>
      <vt:lpstr>Παράδειγμα 1 </vt:lpstr>
      <vt:lpstr>Φωτόδεντρο (Ψηφιακό Αποθετήριο εφαρμογών) </vt:lpstr>
      <vt:lpstr>Η σημασία της αφόρμησης Παρατηρώ, πληροφορούμαι, ενδιαφέρομαι </vt:lpstr>
      <vt:lpstr>Το μικροσκόπιο και οι τεχνικές παρασκευής δειγμάτων</vt:lpstr>
      <vt:lpstr>  ΔΙΕΡΕΥΝΗΣΗ, (ΠΑΡΑΔΕΙΓΜΑ 1): Μελέτη του ρυθμού αποικοδόμησης του χαρτιού http://ekfe-chalandr.att.sch.gr/RealLabWorkSheets/Biology/Gymnasium_B/KA-TeachingPlan-Rate-of-Paper-Decay.pdf (Κ. Αποστολόπουλος ΕΚΦΕ Χαλανδρίου) http://ekfe-chalandr.att.sch.gr/RealLabWorkSheets/RealLabWorkSheets_Biology.html (Μ. Στέλλα, ΕΚΦΕ Ν. Ιωνίας)     </vt:lpstr>
      <vt:lpstr>Παρουσίαση του PowerPoint</vt:lpstr>
      <vt:lpstr>Βιωματική Διδασκαλία Β Γυμνασίου</vt:lpstr>
      <vt:lpstr>Οδηγίες Ύλης 22-23  http://iep.edu.gr/el/graf-b-yliko-2022-2023/gymnasio-3  Σε αναμονή οδηγιών 23-24 </vt:lpstr>
      <vt:lpstr>Παρουσίαση του PowerPoint</vt:lpstr>
      <vt:lpstr>Παρουσίαση του PowerPoint</vt:lpstr>
      <vt:lpstr>Παρουσίαση του PowerPoint</vt:lpstr>
      <vt:lpstr>Παρουσίαση του PowerPoint</vt:lpstr>
      <vt:lpstr>                 Σας ευχαριστώ και εύχομαι:    Να έχετε ιδέες Κέφι Στο τέλος της χρονιάς οι μαθητές /τριες να βγούν από την τάξη σας χαρούμενοι/ες…  Αναστασία Μυλωνά Σ.Ε ΠΕ04 Κυκλάδων και ομάδων σχολείων 9, 10 Α  Αθήνας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ΑΝΑΣΤΑΣΙΑ ΜΥΛΩΝΑ</dc:creator>
  <cp:lastModifiedBy>ΑΝΑΣΤΑΣΙΑ</cp:lastModifiedBy>
  <cp:revision>28</cp:revision>
  <dcterms:created xsi:type="dcterms:W3CDTF">2023-09-18T18:16:05Z</dcterms:created>
  <dcterms:modified xsi:type="dcterms:W3CDTF">2023-09-26T13:58:48Z</dcterms:modified>
</cp:coreProperties>
</file>