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77" r:id="rId6"/>
    <p:sldId id="284" r:id="rId7"/>
    <p:sldId id="285" r:id="rId8"/>
    <p:sldId id="288" r:id="rId9"/>
    <p:sldId id="259" r:id="rId10"/>
    <p:sldId id="260" r:id="rId11"/>
    <p:sldId id="261" r:id="rId12"/>
    <p:sldId id="262" r:id="rId13"/>
    <p:sldId id="266" r:id="rId14"/>
    <p:sldId id="267" r:id="rId15"/>
    <p:sldId id="268" r:id="rId16"/>
    <p:sldId id="269" r:id="rId17"/>
    <p:sldId id="264" r:id="rId18"/>
    <p:sldId id="265" r:id="rId19"/>
    <p:sldId id="287" r:id="rId20"/>
    <p:sldId id="270" r:id="rId21"/>
    <p:sldId id="292" r:id="rId22"/>
    <p:sldId id="293" r:id="rId23"/>
    <p:sldId id="289" r:id="rId24"/>
    <p:sldId id="282" r:id="rId25"/>
    <p:sldId id="271" r:id="rId26"/>
    <p:sldId id="279" r:id="rId27"/>
    <p:sldId id="280" r:id="rId28"/>
    <p:sldId id="281" r:id="rId29"/>
    <p:sldId id="272" r:id="rId30"/>
    <p:sldId id="273" r:id="rId31"/>
    <p:sldId id="274" r:id="rId32"/>
    <p:sldId id="275" r:id="rId33"/>
    <p:sldId id="283" r:id="rId34"/>
    <p:sldId id="276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F457ED-5594-4463-8C27-8A22D243F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8F5827D-3045-4092-8816-7DA4AE7B5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4120346-FBAB-4386-A4C6-87A042F5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3/3/2024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FD18EEB-999C-485A-99BE-3FF913A3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1F55BD-09AB-435A-AD23-19D39E5E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0A557F-71ED-43C7-B30C-2852F318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D8AA621-35BB-4EDE-A759-E13E8A30C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94535E5-F48B-42BD-AA82-5D4CFB87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3/3/2024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ED238C-27B3-4810-BBD5-A0E417EE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E0A651-E041-4814-9EFC-22F5B7CE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66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035D4D1-6D0C-4BEF-A3FC-BDBCF7FE5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A9C27EE-C21A-45AB-BCAC-F2FCA50F9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A50BEAB-B30F-48D6-83B1-4C4F06F8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3/3/2024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17FE4F-F4E7-4262-8B33-B803B620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DA6FE1-5CF0-4EA1-81EC-14D7F0D7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44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7DE461-EE7F-40E4-BC13-3D66E71B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8CB9AA-016F-4F13-A334-31A496286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7F6740-9FF0-49F1-B1E6-E73759BB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3/3/2024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5944C8-82DB-48C3-AD88-6CC3383D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A1BFA5-D54F-434B-BAB5-A6513417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81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580CAC-3180-4A55-B5B7-E5B75E767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1E92D0-F5A2-41F1-A277-D416FB80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73AEA2-177D-41BE-A7DB-20FC272D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3/3/2024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F6BCF8-7488-4A57-8583-5D9B4D0A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723CE3-F5A7-4196-BA17-75A7511A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57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8631FA-6D39-4788-89FA-3FD5780B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7705BF-12EA-416D-8E60-721D65F8A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318A7E4-BC7D-4328-AE23-82E3E0395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E8EF0E8-07FF-40FB-8244-54C280CC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3/3/2024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5123A20-7575-47FB-89CF-425E4E1E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529FD93-BB06-4E32-9C9E-2E36BB4C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833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60D15A-66F5-4E3C-B54B-0D0F8B21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6CC2E74-3578-4BBF-8FC1-EDA91D53F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5BC0AC7-F919-4478-BAE9-E6A5633D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B50D531-498F-4475-8557-5C0F4EEE7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1DC06DF-044C-43E9-93E4-EE97AE575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E9FBCB8-EF26-4927-9AEC-4DF58748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3/3/2024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BEC186C-F1FF-4FF5-9D06-372CF1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444971C-D8CC-4E50-BB89-98D6F8B8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590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BDA00F-3554-4D6F-BAB0-B0AC5562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D6DB150-8AEB-4AEA-98BE-45D042E4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3/3/2024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6E9CE8-3C2D-41D0-8826-DC0A4518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284ECE6-9084-47CB-BEDA-CFA624EB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93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434C843-2AB6-49E5-BC1E-957440EE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3/3/2024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9F7ABA7-C7BD-417C-89DD-5D01F902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CBE6277-BF3D-4AEF-8134-0CB72C91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82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2F23CE-EA1F-433C-B89B-1C43F681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21C070-0A6E-4317-8FF4-0050F693E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72DDEC8-11CA-4A00-8EFE-86BA5CA47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EF85F8D-91F8-4A83-B40C-4E737659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3/3/2024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D99D4DB-34C0-430C-AF6F-D382D00C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C543DB3-3761-4277-ABEF-C213AB9F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77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AAF345-7A28-4940-ACF3-54E8A943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E256B46-A2F8-4E75-86D0-BBED57685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B59FA12-3AEF-422F-8978-58F92B15F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AD889A6-BBAD-4152-9443-F41AFB1E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3/3/2024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9ADCCF4-8361-464A-9B78-6A4D1EBA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D1F1A5E-D1D5-43F0-B426-09C9703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704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1C49BB5-17A5-4EE5-ABD4-308F249A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E33E1E-680B-42F3-A92C-AE85FCBD0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68E31E4-5785-4633-8C3F-15A616B8B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19D71-8DF6-4A76-A648-00D7EBE1322E}" type="datetimeFigureOut">
              <a:rPr lang="el-GR" smtClean="0"/>
              <a:t>3/3/2024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831F1E-047C-49EF-B004-D7E3C3A9D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D1BDA1-EEBB-4387-A68A-D5AA372C2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51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sikesepistimes.g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ocs.google.com/forms/d/e/1FAIpQLSfhrR0xLJz7mYhwJ3hHvXUBk3eVOMPymAYkEP3XsWwWoxTvKw/viewfor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inedu.gov.gr/axiologisi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du.gov.gr/axiologisi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du.gov.gr/axiologisi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du.gov.gr/axiologisi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du.gov.gr/axiologisi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1819B14-AB2E-071A-D80F-EC156F096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4" y="162370"/>
            <a:ext cx="5896256" cy="3434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6F40FC5-82C2-B51A-38C7-5A3F4414B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4" y="3591370"/>
            <a:ext cx="5896256" cy="3007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D6802A-22BB-0C76-BAFD-68A706BE4460}"/>
              </a:ext>
            </a:extLst>
          </p:cNvPr>
          <p:cNvSpPr txBox="1"/>
          <p:nvPr/>
        </p:nvSpPr>
        <p:spPr>
          <a:xfrm>
            <a:off x="1783935" y="956197"/>
            <a:ext cx="2950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https://fisikesepistimes.gr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584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B58A142-8C8E-4AC5-AD1F-1C5690453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442" y="667326"/>
            <a:ext cx="4353748" cy="5072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56001" y="35560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F1DDE3D-003D-49DE-BB06-41A8B1CB8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714" y="938466"/>
            <a:ext cx="3478106" cy="4800193"/>
          </a:xfrm>
          <a:prstGeom prst="rect">
            <a:avLst/>
          </a:prstGeom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E3394CE-DD20-477B-8473-596C9BDAD0FE}"/>
              </a:ext>
            </a:extLst>
          </p:cNvPr>
          <p:cNvSpPr/>
          <p:nvPr/>
        </p:nvSpPr>
        <p:spPr>
          <a:xfrm>
            <a:off x="6605899" y="5744696"/>
            <a:ext cx="560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εκπαιδευτικός έχει τη δυνατότητα να προτείνει μαθήματα και τάξεις.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</a:rPr>
              <a:t>Ένα μάθημα μπορεί να είναι σε όμιλο (αναφέρεται σε αντικείμενο της ειδικότητας)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816B41-8266-4A6B-8ECD-EFD946B72A1C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726F68-93A3-4D8A-A723-D61F093DCF7E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Πρακτικό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06F693-A1E4-42B8-96FF-98466CC875B3}"/>
              </a:ext>
            </a:extLst>
          </p:cNvPr>
          <p:cNvSpPr txBox="1"/>
          <p:nvPr/>
        </p:nvSpPr>
        <p:spPr>
          <a:xfrm>
            <a:off x="267231" y="1984769"/>
            <a:ext cx="474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5D127F-A6D7-4B35-BB26-94EA8AD1FED6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E5E81F-112A-47AD-9EBC-50FB88E76F27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A0B594-F932-4FF2-83E8-59F690B04B01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474D4D-425F-4B6C-932E-AD5024E41E31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2E242F-1610-450C-A99E-2CF861B1ACDE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val="369304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F933D66-95B2-427C-BAEF-CDB094647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863" y="755710"/>
            <a:ext cx="3343624" cy="4582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56001" y="35560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BB1A312-F571-44F9-B455-F3DDF3AB0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019" y="678878"/>
            <a:ext cx="3722262" cy="49100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025238-0A18-4510-AF53-89812C477467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FEEC75-676E-4946-9DE8-ECC88AF0FE17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Πρακτικό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C8ADB6-51F9-4A17-9AFC-7E1213980184}"/>
              </a:ext>
            </a:extLst>
          </p:cNvPr>
          <p:cNvSpPr txBox="1"/>
          <p:nvPr/>
        </p:nvSpPr>
        <p:spPr>
          <a:xfrm>
            <a:off x="267231" y="1984769"/>
            <a:ext cx="41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2DB053-3735-401F-A3A2-50E966D9455C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1CF952-4A52-4829-A7FA-80A5EF7CE5E4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81F2C0-7695-49C5-91D0-8AF8E247C3B0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F17A5D-1AB9-4904-BEDD-5C72F199EAE7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F3C01-1661-439E-9602-C8B71E6F1705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6A16065-EC52-5562-6843-9CD3EBB0A54F}"/>
              </a:ext>
            </a:extLst>
          </p:cNvPr>
          <p:cNvSpPr/>
          <p:nvPr/>
        </p:nvSpPr>
        <p:spPr>
          <a:xfrm>
            <a:off x="6605899" y="5744696"/>
            <a:ext cx="560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εκπαιδευτικός έχει τη δυνατότητα να προτείνει μαθήματα και τάξεις.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</a:rPr>
              <a:t>Ένα μάθημα μπορεί να είναι σε όμιλο (αναφέρεται σε αντικείμενο της ειδικότητας)</a:t>
            </a:r>
          </a:p>
        </p:txBody>
      </p:sp>
    </p:spTree>
    <p:extLst>
      <p:ext uri="{BB962C8B-B14F-4D97-AF65-F5344CB8AC3E}">
        <p14:creationId xmlns:p14="http://schemas.microsoft.com/office/powerpoint/2010/main" val="311884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CD468FC-9ECD-4874-AD9A-EDDAB5F4F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067" y="755710"/>
            <a:ext cx="4623685" cy="5915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56001" y="35560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E1B47B-6830-4F7D-8152-769CA26A09F7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EF05DF-D3C8-4ACA-8EF7-D72EA2F4CA86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Πρακτικό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A60AB8-762B-48E6-A98D-DC1DB9F0602D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51FE53-5E90-4876-B1A1-33D63AA5A99E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574134-6D48-4A26-B70C-F65188DB3722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D5405A-E333-4880-9B4D-40C176A25250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302878-7B52-4423-B314-E95ACE08E545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EE7563-516D-446D-813C-1C7C6EA73517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4F1A17C-68CB-B08A-9304-415C77F6B1CC}"/>
              </a:ext>
            </a:extLst>
          </p:cNvPr>
          <p:cNvSpPr/>
          <p:nvPr/>
        </p:nvSpPr>
        <p:spPr>
          <a:xfrm>
            <a:off x="6605899" y="5744696"/>
            <a:ext cx="560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εκπαιδευτικός έχει τη δυνατότητα να προτείνει μαθήματα και τάξεις.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</a:rPr>
              <a:t>Ένα μάθημα μπορεί να είναι σε όμιλο (αναφέρεται σε αντικείμενο της ειδικότητας)</a:t>
            </a:r>
          </a:p>
        </p:txBody>
      </p:sp>
    </p:spTree>
    <p:extLst>
      <p:ext uri="{BB962C8B-B14F-4D97-AF65-F5344CB8AC3E}">
        <p14:creationId xmlns:p14="http://schemas.microsoft.com/office/powerpoint/2010/main" val="1775905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211D36C-7E61-400C-A277-057E6ADB8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60" y="-30157"/>
            <a:ext cx="5307740" cy="6960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30601" y="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FB6B0-E432-4899-A915-70C61D2AFDB6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7DFF0-6CCA-4345-A49E-159A0981810A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B8115-762B-4922-A8CA-20DA442F22BD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D5852-3D00-4545-BC34-9B732CF47EBC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παρακολούθηση διδασκαλίας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13541-1554-4C07-A184-CA7DB99207C5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951D0-232E-4E6E-9ED5-E2F6CF630913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6607C1-1658-4FF9-B976-19380834CB16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73031-F485-4515-8BBE-B846495F8146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l-GR" baseline="30000" dirty="0">
                <a:solidFill>
                  <a:schemeClr val="accent6">
                    <a:lumMod val="50000"/>
                  </a:schemeClr>
                </a:solidFill>
              </a:rPr>
              <a:t>η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παρακολούθηση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val="231529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8DF83BB-521D-41DA-8E5C-C4F1BBB30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933" y="347540"/>
            <a:ext cx="5698067" cy="66439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30601" y="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FB6B0-E432-4899-A915-70C61D2AFDB6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7DFF0-6CCA-4345-A49E-159A0981810A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B8115-762B-4922-A8CA-20DA442F22BD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D5852-3D00-4545-BC34-9B732CF47EBC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παρακολούθηση διδασκαλίας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13541-1554-4C07-A184-CA7DB99207C5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951D0-232E-4E6E-9ED5-E2F6CF630913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6607C1-1658-4FF9-B976-19380834CB16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73031-F485-4515-8BBE-B846495F8146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l-GR" baseline="30000" dirty="0">
                <a:solidFill>
                  <a:schemeClr val="accent6">
                    <a:lumMod val="50000"/>
                  </a:schemeClr>
                </a:solidFill>
              </a:rPr>
              <a:t>η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παρακολούθηση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val="84162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E2608B5-25A0-310E-93AC-0102BEB66487}"/>
              </a:ext>
            </a:extLst>
          </p:cNvPr>
          <p:cNvSpPr/>
          <p:nvPr/>
        </p:nvSpPr>
        <p:spPr>
          <a:xfrm>
            <a:off x="6577596" y="394339"/>
            <a:ext cx="5614404" cy="64636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30601" y="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FB6B0-E432-4899-A915-70C61D2AFDB6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7DFF0-6CCA-4345-A49E-159A0981810A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B8115-762B-4922-A8CA-20DA442F22BD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D5852-3D00-4545-BC34-9B732CF47EBC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13541-1554-4C07-A184-CA7DB99207C5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Ανάρτηση από τον Σύμβουλο Εκπαίδευσης 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951D0-232E-4E6E-9ED5-E2F6CF630913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6607C1-1658-4FF9-B976-19380834CB16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73031-F485-4515-8BBE-B846495F8146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4326AD2-B53E-45D4-9CC2-052A702BA1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7596" y="394339"/>
            <a:ext cx="5614404" cy="611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20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30601" y="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FB6B0-E432-4899-A915-70C61D2AFDB6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7DFF0-6CCA-4345-A49E-159A0981810A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B8115-762B-4922-A8CA-20DA442F22BD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D5852-3D00-4545-BC34-9B732CF47EBC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13541-1554-4C07-A184-CA7DB99207C5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951D0-232E-4E6E-9ED5-E2F6CF630913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6607C1-1658-4FF9-B976-19380834CB16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73031-F485-4515-8BBE-B846495F8146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AD2C5EDF-209C-42E9-9D2B-EB6D3FEC9DE3}"/>
              </a:ext>
            </a:extLst>
          </p:cNvPr>
          <p:cNvGrpSpPr/>
          <p:nvPr/>
        </p:nvGrpSpPr>
        <p:grpSpPr>
          <a:xfrm>
            <a:off x="6675438" y="334712"/>
            <a:ext cx="5516562" cy="5450927"/>
            <a:chOff x="0" y="0"/>
            <a:chExt cx="8696325" cy="7810500"/>
          </a:xfrm>
        </p:grpSpPr>
        <p:pic>
          <p:nvPicPr>
            <p:cNvPr id="15" name="Εικόνα 14">
              <a:extLst>
                <a:ext uri="{FF2B5EF4-FFF2-40B4-BE49-F238E27FC236}">
                  <a16:creationId xmlns:a16="http://schemas.microsoft.com/office/drawing/2014/main" id="{47279F9A-6A02-4846-B4B1-2D403E3D6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658727" cy="7772400"/>
            </a:xfrm>
            <a:prstGeom prst="rect">
              <a:avLst/>
            </a:prstGeom>
          </p:spPr>
        </p:pic>
        <p:sp>
          <p:nvSpPr>
            <p:cNvPr id="16" name="Ορθογώνιο 15">
              <a:extLst>
                <a:ext uri="{FF2B5EF4-FFF2-40B4-BE49-F238E27FC236}">
                  <a16:creationId xmlns:a16="http://schemas.microsoft.com/office/drawing/2014/main" id="{019A5B9C-6ED5-475E-BBC5-FB7BDF212E1C}"/>
                </a:ext>
              </a:extLst>
            </p:cNvPr>
            <p:cNvSpPr/>
            <p:nvPr/>
          </p:nvSpPr>
          <p:spPr>
            <a:xfrm>
              <a:off x="7124701" y="76200"/>
              <a:ext cx="1276350" cy="13144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l-GR" sz="1100" dirty="0"/>
            </a:p>
          </p:txBody>
        </p:sp>
        <p:sp>
          <p:nvSpPr>
            <p:cNvPr id="17" name="Ορθογώνιο 16">
              <a:extLst>
                <a:ext uri="{FF2B5EF4-FFF2-40B4-BE49-F238E27FC236}">
                  <a16:creationId xmlns:a16="http://schemas.microsoft.com/office/drawing/2014/main" id="{110FB1E3-0C8E-4E7C-9129-364B86702FE7}"/>
                </a:ext>
              </a:extLst>
            </p:cNvPr>
            <p:cNvSpPr/>
            <p:nvPr/>
          </p:nvSpPr>
          <p:spPr>
            <a:xfrm>
              <a:off x="6915151" y="2219325"/>
              <a:ext cx="1781174" cy="28575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l-GR" sz="1100"/>
            </a:p>
          </p:txBody>
        </p:sp>
        <p:sp>
          <p:nvSpPr>
            <p:cNvPr id="18" name="Ορθογώνιο 17">
              <a:extLst>
                <a:ext uri="{FF2B5EF4-FFF2-40B4-BE49-F238E27FC236}">
                  <a16:creationId xmlns:a16="http://schemas.microsoft.com/office/drawing/2014/main" id="{731166EC-0E93-4AFF-A342-D2DBF19B12B8}"/>
                </a:ext>
              </a:extLst>
            </p:cNvPr>
            <p:cNvSpPr/>
            <p:nvPr/>
          </p:nvSpPr>
          <p:spPr>
            <a:xfrm>
              <a:off x="3105151" y="1857375"/>
              <a:ext cx="1781174" cy="28575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l-GR" sz="1100"/>
            </a:p>
          </p:txBody>
        </p:sp>
        <p:sp>
          <p:nvSpPr>
            <p:cNvPr id="19" name="Ορθογώνιο 18">
              <a:extLst>
                <a:ext uri="{FF2B5EF4-FFF2-40B4-BE49-F238E27FC236}">
                  <a16:creationId xmlns:a16="http://schemas.microsoft.com/office/drawing/2014/main" id="{DF8A8BD6-DF52-4479-8E3A-3A6941784D6F}"/>
                </a:ext>
              </a:extLst>
            </p:cNvPr>
            <p:cNvSpPr/>
            <p:nvPr/>
          </p:nvSpPr>
          <p:spPr>
            <a:xfrm>
              <a:off x="3305175" y="3228975"/>
              <a:ext cx="2838449" cy="28575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l-GR" sz="1100"/>
            </a:p>
          </p:txBody>
        </p:sp>
        <p:sp>
          <p:nvSpPr>
            <p:cNvPr id="20" name="Ορθογώνιο 19">
              <a:extLst>
                <a:ext uri="{FF2B5EF4-FFF2-40B4-BE49-F238E27FC236}">
                  <a16:creationId xmlns:a16="http://schemas.microsoft.com/office/drawing/2014/main" id="{9311132F-44AC-4E5B-855B-F651570F6503}"/>
                </a:ext>
              </a:extLst>
            </p:cNvPr>
            <p:cNvSpPr/>
            <p:nvPr/>
          </p:nvSpPr>
          <p:spPr>
            <a:xfrm>
              <a:off x="6867525" y="5600700"/>
              <a:ext cx="1781174" cy="28575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l-GR" sz="1100"/>
            </a:p>
          </p:txBody>
        </p:sp>
        <p:sp>
          <p:nvSpPr>
            <p:cNvPr id="21" name="Ορθογώνιο 20">
              <a:extLst>
                <a:ext uri="{FF2B5EF4-FFF2-40B4-BE49-F238E27FC236}">
                  <a16:creationId xmlns:a16="http://schemas.microsoft.com/office/drawing/2014/main" id="{C0406341-EB0C-42ED-A812-584E160E0EFD}"/>
                </a:ext>
              </a:extLst>
            </p:cNvPr>
            <p:cNvSpPr/>
            <p:nvPr/>
          </p:nvSpPr>
          <p:spPr>
            <a:xfrm>
              <a:off x="3057525" y="6257925"/>
              <a:ext cx="1781174" cy="28575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l-GR" sz="1100"/>
            </a:p>
          </p:txBody>
        </p:sp>
        <p:sp>
          <p:nvSpPr>
            <p:cNvPr id="22" name="Ορθογώνιο 21">
              <a:extLst>
                <a:ext uri="{FF2B5EF4-FFF2-40B4-BE49-F238E27FC236}">
                  <a16:creationId xmlns:a16="http://schemas.microsoft.com/office/drawing/2014/main" id="{DD40ABA2-0980-404E-A21A-FBA964AD4CE9}"/>
                </a:ext>
              </a:extLst>
            </p:cNvPr>
            <p:cNvSpPr/>
            <p:nvPr/>
          </p:nvSpPr>
          <p:spPr>
            <a:xfrm>
              <a:off x="3095625" y="7524750"/>
              <a:ext cx="1781174" cy="28575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l-GR" sz="1100"/>
            </a:p>
          </p:txBody>
        </p:sp>
      </p:grp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56C2A8C-6AB8-408D-96DE-CF029DCE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38" y="5853110"/>
            <a:ext cx="3290690" cy="1004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0C37FD-E7D4-D0BC-B13A-B288BFD40E9D}"/>
              </a:ext>
            </a:extLst>
          </p:cNvPr>
          <p:cNvSpPr txBox="1"/>
          <p:nvPr/>
        </p:nvSpPr>
        <p:spPr>
          <a:xfrm>
            <a:off x="6609446" y="5978182"/>
            <a:ext cx="4325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εξαιρετικό, πολύ καλό, ικανοποιητικό, μη ικανοποιητικό</a:t>
            </a:r>
          </a:p>
        </p:txBody>
      </p:sp>
    </p:spTree>
    <p:extLst>
      <p:ext uri="{BB962C8B-B14F-4D97-AF65-F5344CB8AC3E}">
        <p14:creationId xmlns:p14="http://schemas.microsoft.com/office/powerpoint/2010/main" val="170050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7287B3A-6C57-4CC6-BF6E-06D2709F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33" y="304289"/>
            <a:ext cx="9787467" cy="6553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30601" y="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9F186-A14F-4C92-A6A3-CD9E54860972}"/>
              </a:ext>
            </a:extLst>
          </p:cNvPr>
          <p:cNvSpPr txBox="1"/>
          <p:nvPr/>
        </p:nvSpPr>
        <p:spPr>
          <a:xfrm>
            <a:off x="0" y="3338562"/>
            <a:ext cx="288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/2</a:t>
            </a:r>
            <a:r>
              <a:rPr lang="el-GR" b="1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παρακολούθηση διδασκαλίας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3043E-279B-1681-10B1-56F7354498FA}"/>
              </a:ext>
            </a:extLst>
          </p:cNvPr>
          <p:cNvSpPr txBox="1"/>
          <p:nvPr/>
        </p:nvSpPr>
        <p:spPr>
          <a:xfrm>
            <a:off x="863125" y="1717705"/>
            <a:ext cx="740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Α1</a:t>
            </a:r>
          </a:p>
        </p:txBody>
      </p:sp>
    </p:spTree>
    <p:extLst>
      <p:ext uri="{BB962C8B-B14F-4D97-AF65-F5344CB8AC3E}">
        <p14:creationId xmlns:p14="http://schemas.microsoft.com/office/powerpoint/2010/main" val="854100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5AFDA3D-EB58-4E03-BD42-291FB932F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34" y="400111"/>
            <a:ext cx="9711266" cy="6457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30601" y="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9F186-A14F-4C92-A6A3-CD9E54860972}"/>
              </a:ext>
            </a:extLst>
          </p:cNvPr>
          <p:cNvSpPr txBox="1"/>
          <p:nvPr/>
        </p:nvSpPr>
        <p:spPr>
          <a:xfrm>
            <a:off x="0" y="3338562"/>
            <a:ext cx="288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/2</a:t>
            </a:r>
            <a:r>
              <a:rPr lang="el-GR" b="1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παρακολούθηση διδασκαλίας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1E1E90-AE78-D319-94EC-06B737C66A6D}"/>
              </a:ext>
            </a:extLst>
          </p:cNvPr>
          <p:cNvSpPr txBox="1"/>
          <p:nvPr/>
        </p:nvSpPr>
        <p:spPr>
          <a:xfrm>
            <a:off x="863125" y="1717705"/>
            <a:ext cx="740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Α1</a:t>
            </a:r>
          </a:p>
        </p:txBody>
      </p:sp>
    </p:spTree>
    <p:extLst>
      <p:ext uri="{BB962C8B-B14F-4D97-AF65-F5344CB8AC3E}">
        <p14:creationId xmlns:p14="http://schemas.microsoft.com/office/powerpoint/2010/main" val="55329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30601" y="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9F186-A14F-4C92-A6A3-CD9E54860972}"/>
              </a:ext>
            </a:extLst>
          </p:cNvPr>
          <p:cNvSpPr txBox="1"/>
          <p:nvPr/>
        </p:nvSpPr>
        <p:spPr>
          <a:xfrm>
            <a:off x="0" y="0"/>
            <a:ext cx="383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/2</a:t>
            </a:r>
            <a:r>
              <a:rPr lang="el-GR" b="1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παρακολούθηση διδασκαλίας</a:t>
            </a: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8FBD56FE-EFCC-0BB6-4764-DD2418B0F361}"/>
              </a:ext>
            </a:extLst>
          </p:cNvPr>
          <p:cNvGraphicFramePr>
            <a:graphicFrameLocks noGrp="1"/>
          </p:cNvGraphicFramePr>
          <p:nvPr/>
        </p:nvGraphicFramePr>
        <p:xfrm>
          <a:off x="224269" y="369332"/>
          <a:ext cx="11611656" cy="62536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68107">
                  <a:extLst>
                    <a:ext uri="{9D8B030D-6E8A-4147-A177-3AD203B41FA5}">
                      <a16:colId xmlns:a16="http://schemas.microsoft.com/office/drawing/2014/main" val="4246397907"/>
                    </a:ext>
                  </a:extLst>
                </a:gridCol>
                <a:gridCol w="3392681">
                  <a:extLst>
                    <a:ext uri="{9D8B030D-6E8A-4147-A177-3AD203B41FA5}">
                      <a16:colId xmlns:a16="http://schemas.microsoft.com/office/drawing/2014/main" val="257381722"/>
                    </a:ext>
                  </a:extLst>
                </a:gridCol>
                <a:gridCol w="2555192">
                  <a:extLst>
                    <a:ext uri="{9D8B030D-6E8A-4147-A177-3AD203B41FA5}">
                      <a16:colId xmlns:a16="http://schemas.microsoft.com/office/drawing/2014/main" val="618579212"/>
                    </a:ext>
                  </a:extLst>
                </a:gridCol>
                <a:gridCol w="2195676">
                  <a:extLst>
                    <a:ext uri="{9D8B030D-6E8A-4147-A177-3AD203B41FA5}">
                      <a16:colId xmlns:a16="http://schemas.microsoft.com/office/drawing/2014/main" val="1278927669"/>
                    </a:ext>
                  </a:extLst>
                </a:gridCol>
              </a:tblGrid>
              <a:tr h="233854">
                <a:tc>
                  <a:txBody>
                    <a:bodyPr/>
                    <a:lstStyle/>
                    <a:p>
                      <a:pPr marL="252730" algn="ctr">
                        <a:lnSpc>
                          <a:spcPts val="1340"/>
                        </a:lnSpc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Μη</a:t>
                      </a:r>
                      <a:r>
                        <a:rPr lang="en-US" sz="1200" b="1" spc="-5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spc="-1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ικ</a:t>
                      </a:r>
                      <a:r>
                        <a:rPr lang="en-US" sz="1200" b="1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ανοποιητικό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5610" algn="ctr">
                        <a:lnSpc>
                          <a:spcPts val="1340"/>
                        </a:lnSpc>
                      </a:pPr>
                      <a:r>
                        <a:rPr lang="en-US" sz="1200" b="1" spc="-1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Ικ</a:t>
                      </a:r>
                      <a:r>
                        <a:rPr lang="en-US" sz="1200" b="1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ανοποιητικό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8480" algn="ctr">
                        <a:lnSpc>
                          <a:spcPts val="1340"/>
                        </a:lnSpc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Πολύ</a:t>
                      </a:r>
                      <a:r>
                        <a:rPr lang="en-US" sz="1200" b="1" spc="-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κα</a:t>
                      </a:r>
                      <a:r>
                        <a:rPr lang="en-US" sz="1200" b="1" spc="-2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λό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6565" algn="ctr">
                        <a:lnSpc>
                          <a:spcPts val="1340"/>
                        </a:lnSpc>
                      </a:pPr>
                      <a:r>
                        <a:rPr lang="en-US" sz="1200" b="1" spc="-1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Εξ</a:t>
                      </a:r>
                      <a:r>
                        <a:rPr lang="en-US" sz="1200" b="1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αιρετικό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03290"/>
                  </a:ext>
                </a:extLst>
              </a:tr>
              <a:tr h="5175583">
                <a:tc>
                  <a:txBody>
                    <a:bodyPr/>
                    <a:lstStyle/>
                    <a:p>
                      <a:pPr marL="171450" marR="2857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2857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2857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2857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Περιορισμένες σχέσεις και </a:t>
                      </a:r>
                      <a:r>
                        <a:rPr lang="el-GR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διαδράσεις</a:t>
                      </a:r>
                      <a:r>
                        <a:rPr lang="el-GR" sz="12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μεταξύ 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εκπαιδευτικού-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μαθητών και μαθητών μεταξύ 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τους.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26390" marR="285750"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1450" marR="85725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1295" algn="l"/>
                        </a:tabLs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Απουσία</a:t>
                      </a:r>
                      <a:r>
                        <a:rPr lang="el-GR" sz="12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κλίματος </a:t>
                      </a: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αμοιβαίας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εμπιστοσύνης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και 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αλληλοσεβασμού.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/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/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/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/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/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/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17653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1295" algn="l"/>
                        </a:tabLs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Αδυναμία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πρόληψης και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αδιαφορία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πίλυσης προβλημάτων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πειθαρχίας,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καθώς και 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συγκρούσεων.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3375" marR="176530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33375" marR="176530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363220" lvl="0" indent="-171450"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1295" algn="l"/>
                        </a:tabLst>
                      </a:pP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Δυσανάλογες,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αναποτελεσματικές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ή κάποτε και </a:t>
                      </a: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προσβλητικές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αντιδράσεις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προς τους μαθητές σε 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προβλήματα πειθαρχίας.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3375" marR="363220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33375" marR="363220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168910" lvl="0" indent="-171450"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1295" algn="l"/>
                        </a:tabLs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Αδιαφορία ως προς την</a:t>
                      </a:r>
                      <a:r>
                        <a:rPr lang="el-GR" sz="12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ανάγκη</a:t>
                      </a:r>
                      <a:r>
                        <a:rPr lang="el-GR" sz="1200" b="1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δράσεων </a:t>
                      </a: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αποδοχής διαφορετικότητας.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20320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20320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20320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Ικανοποιητικά θετικό ψυχολογικό</a:t>
                      </a:r>
                      <a:r>
                        <a:rPr lang="el-GR" sz="12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κλίμα</a:t>
                      </a:r>
                      <a:r>
                        <a:rPr lang="el-GR" sz="1200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για την υποβοήθηση της 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μαθησιακής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διαδικασίας</a:t>
                      </a:r>
                      <a:r>
                        <a:rPr lang="el-GR" sz="1200" spc="1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εντός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της σχολικής τάξης.</a:t>
                      </a:r>
                    </a:p>
                    <a:p>
                      <a:pPr marL="274320" marR="203200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4320" marR="203200"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1450" marR="203200" lvl="0" indent="-171450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1295" algn="l"/>
                        </a:tabLs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Ικανοποιητικός</a:t>
                      </a:r>
                      <a:r>
                        <a:rPr lang="el-GR" sz="12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βαθμός </a:t>
                      </a: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αμοιβαίας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εμπιστοσύνης</a:t>
                      </a:r>
                      <a:r>
                        <a:rPr lang="el-GR" sz="12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και </a:t>
                      </a: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αλληλοσεβασμού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μεταξύ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εκπαιδευτικού και μαθητών.</a:t>
                      </a:r>
                    </a:p>
                    <a:p>
                      <a:pPr marL="274320" marR="203200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1450" marR="203200" lvl="0" indent="-171450"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33680" algn="l"/>
                        </a:tabLs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Καλλιέργεια</a:t>
                      </a:r>
                      <a:r>
                        <a:rPr lang="el-GR" sz="12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θετικών προσδοκιών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για τη μαθησιακή και την κοινωνική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συμπεριφορά των μαθητών.</a:t>
                      </a:r>
                    </a:p>
                    <a:p>
                      <a:pPr marL="333375" marR="203200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1450" marR="20320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1295" algn="l"/>
                        </a:tabLs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Εποπτεία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και 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παιδαγωγική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ανατροφοδότηση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της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μαθησιακής και </a:t>
                      </a: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κοινωνικής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συμπεριφοράς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των μαθητών,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όχι</a:t>
                      </a:r>
                      <a:r>
                        <a:rPr lang="el-GR" sz="1200" u="sng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πάντοτε με την αναμενόμενη </a:t>
                      </a:r>
                      <a:r>
                        <a:rPr lang="el-GR" sz="1200" u="sng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αποτελεσματικότητα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στις περιπτώσεις της επίλυσης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των</a:t>
                      </a:r>
                      <a:r>
                        <a:rPr lang="el-GR" sz="1200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διαφορών και συγκρούσεων.</a:t>
                      </a:r>
                    </a:p>
                    <a:p>
                      <a:pPr marL="333375" marR="203200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1450" marR="20320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1295" algn="l"/>
                        </a:tabLs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Αποδεκτό</a:t>
                      </a:r>
                      <a:r>
                        <a:rPr lang="el-GR" sz="12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επίπεδο πρόληψης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και 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παιδαγωγικής αντιμετώπισης προβλημάτων πειθαρχίας.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3375" marR="203200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1450" marR="203200" lvl="0" indent="-171450">
                        <a:lnSpc>
                          <a:spcPts val="13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1295" algn="l"/>
                        </a:tabLst>
                      </a:pP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Χαμηλής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προτεραιότητας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δράσεις</a:t>
                      </a:r>
                      <a:r>
                        <a:rPr lang="el-GR" sz="12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αναγνώρισης και αποδοχής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της </a:t>
                      </a:r>
                      <a:r>
                        <a:rPr lang="el-GR" sz="1200" spc="-1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κοινωνικο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-πολιτισμικής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και της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ατομικής ετερότητας</a:t>
                      </a:r>
                      <a:r>
                        <a:rPr lang="el-GR" sz="12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στο</a:t>
                      </a:r>
                      <a:r>
                        <a:rPr lang="el-GR" sz="1200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πλαίσιο της σχολικής ζωής.</a:t>
                      </a:r>
                    </a:p>
                    <a:p>
                      <a:pPr marL="333375" marR="203200">
                        <a:lnSpc>
                          <a:spcPts val="1395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33375" marR="203200">
                        <a:lnSpc>
                          <a:spcPts val="1395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20320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1295" algn="l"/>
                        </a:tabLs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Ενεργός</a:t>
                      </a:r>
                      <a:r>
                        <a:rPr lang="el-GR" sz="1200" b="1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εμπλοκή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μεγάλου μέρους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των </a:t>
                      </a:r>
                      <a:r>
                        <a:rPr lang="el-G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μαθητών</a:t>
                      </a:r>
                      <a:r>
                        <a:rPr lang="el-G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στις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διαδικασίες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μάθησης.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SzPts val="1100"/>
                        <a:buFont typeface="Symbol" panose="05050102010706020507" pitchFamily="18" charset="2"/>
                        <a:buNone/>
                        <a:tabLst>
                          <a:tab pos="201930" algn="l"/>
                        </a:tabLst>
                      </a:pPr>
                      <a:r>
                        <a:rPr lang="en-US" sz="1200" i="1" u="sng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Επιπ</a:t>
                      </a:r>
                      <a:r>
                        <a:rPr lang="en-US" sz="1200" i="1" u="sng" dirty="0" err="1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λέον</a:t>
                      </a:r>
                      <a:r>
                        <a:rPr lang="en-US" sz="1200" i="1" u="sng" spc="-6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200" i="1" u="sng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π</a:t>
                      </a:r>
                      <a:r>
                        <a:rPr lang="en-US" sz="1200" i="1" u="sng" dirty="0" err="1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ροηγούμενης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200" i="1" u="sng" spc="-1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βα</a:t>
                      </a:r>
                      <a:r>
                        <a:rPr lang="en-US" sz="1200" i="1" u="sng" spc="-10" dirty="0" err="1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θμίδ</a:t>
                      </a:r>
                      <a:r>
                        <a:rPr lang="en-US" sz="1200" i="1" u="sng" spc="-1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ας:</a:t>
                      </a:r>
                      <a:r>
                        <a:rPr lang="en-US" sz="1200" spc="-1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  <a:p>
                      <a:pPr marL="201295">
                        <a:tabLst>
                          <a:tab pos="20193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Διαμόρφωση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ευδιάκριτου</a:t>
                      </a:r>
                      <a:r>
                        <a:rPr lang="el-GR" sz="12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κλίματος </a:t>
                      </a: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θετικών διαπροσωπικών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σχέσεων</a:t>
                      </a:r>
                      <a:r>
                        <a:rPr lang="el-GR" sz="12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μεταξύ</a:t>
                      </a:r>
                      <a:r>
                        <a:rPr lang="el-GR" sz="12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του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εκπαιδευτικού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και</a:t>
                      </a:r>
                      <a:r>
                        <a:rPr lang="el-GR" sz="1200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των 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μαθητών.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66700" indent="-228600">
                        <a:tabLst>
                          <a:tab pos="201930" algn="l"/>
                        </a:tabLs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1450" marR="620395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Υψηλό</a:t>
                      </a:r>
                      <a:r>
                        <a:rPr lang="el-GR" sz="12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επίπεδο </a:t>
                      </a: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αμοιβαίας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εμπιστοσύνης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και 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αλληλοσεβασμού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μεταξύ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εκπαιδευτικού και</a:t>
                      </a:r>
                      <a:r>
                        <a:rPr lang="el-GR" sz="1200" spc="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μαθητών.</a:t>
                      </a:r>
                    </a:p>
                    <a:p>
                      <a:pPr marL="266700" marR="224155" indent="-228600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66700" marR="224155" indent="-228600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66700" marR="224155" indent="-228600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213995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el-GR" sz="12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Επιτυχής</a:t>
                      </a:r>
                      <a:r>
                        <a:rPr lang="el-GR" sz="1200" b="1" u="sng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πρόληψη</a:t>
                      </a:r>
                      <a:r>
                        <a:rPr lang="el-GR" sz="1200" b="1" u="sng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και </a:t>
                      </a:r>
                      <a:r>
                        <a:rPr lang="el-GR" sz="1200" b="1" u="sng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διαχείριση</a:t>
                      </a:r>
                      <a:r>
                        <a:rPr lang="el-GR" sz="12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u="sng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προβλημάτων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συμπεριφοράς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και συγκρούσεων με σεβασμό στην αξιοπρέπεια των 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μαθητών.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66700" marR="435610" indent="-228600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66700" marR="435610" indent="-228600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66700" marR="435610" indent="-228600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66700" marR="435610" indent="-228600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66700" marR="435610" indent="-228600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252095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Ολοκληρωμένες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δράσεις</a:t>
                      </a:r>
                      <a:r>
                        <a:rPr lang="el-GR" sz="12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αναγνώρισης και αποδοχής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της </a:t>
                      </a:r>
                      <a:r>
                        <a:rPr lang="el-GR" sz="1200" spc="-1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κοινωνικο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-πολιτισμικής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και της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ατομικής ετερότητας</a:t>
                      </a:r>
                      <a:r>
                        <a:rPr lang="el-GR" sz="12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στο</a:t>
                      </a:r>
                      <a:r>
                        <a:rPr lang="el-GR" sz="1200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πλαίσιο της σχολικής ζωής.</a:t>
                      </a:r>
                    </a:p>
                    <a:p>
                      <a:pPr marL="266700" marR="252095" indent="-228600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1450" lvl="0" indent="-171450">
                        <a:lnSpc>
                          <a:spcPts val="1395"/>
                        </a:lnSpc>
                        <a:buFont typeface="Arial" panose="020B0604020202020204" pitchFamily="34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Ενεργός</a:t>
                      </a:r>
                      <a:r>
                        <a:rPr lang="el-GR" sz="1200" b="1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εμπλοκή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περισσοτέρων</a:t>
                      </a:r>
                      <a:r>
                        <a:rPr lang="el-GR" sz="1200" b="1" spc="7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μαθητών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της τάξης στις διαδικασίες μάθησης.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340"/>
                        </a:lnSpc>
                      </a:pPr>
                      <a:r>
                        <a:rPr lang="en-US" sz="1200" i="1" u="sng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Επιπ</a:t>
                      </a:r>
                      <a:r>
                        <a:rPr lang="en-US" sz="1200" i="1" u="sng" spc="-1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λέον</a:t>
                      </a:r>
                      <a:r>
                        <a:rPr lang="el-GR" sz="1200" i="1" u="sng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1" u="sng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1200" i="1" u="sng" spc="-1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ροηγούμενης</a:t>
                      </a:r>
                      <a:r>
                        <a:rPr lang="en-US" sz="1200" i="1" u="sng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βα</a:t>
                      </a:r>
                      <a:r>
                        <a:rPr lang="en-US" sz="1200" i="1" u="sng" spc="-1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θμίδ</a:t>
                      </a:r>
                      <a:r>
                        <a:rPr lang="en-US" sz="1200" i="1" u="sng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ας: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5410">
                        <a:lnSpc>
                          <a:spcPts val="1340"/>
                        </a:lnSpc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Καλλιέργεια δεξιοτήτων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αυτορρύθμισης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της κοινωνικής και 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μαθησιακής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συμπεριφοράς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των 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μαθητών.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3685" indent="-228600"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Καθοριστική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συμβολή</a:t>
                      </a:r>
                      <a:r>
                        <a:rPr lang="el-GR" sz="12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στην ανάπτυξη στάσεων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και</a:t>
                      </a:r>
                      <a:r>
                        <a:rPr lang="el-GR" sz="1200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ικανοτήτων</a:t>
                      </a:r>
                      <a:r>
                        <a:rPr lang="el-GR" sz="1200" spc="1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για τον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προσδιορισμό κοινών στόχων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τη </a:t>
                      </a: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διαχείριση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συγκρούσεων</a:t>
                      </a:r>
                      <a:r>
                        <a:rPr lang="el-GR" sz="1200" spc="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και την</a:t>
                      </a:r>
                      <a:r>
                        <a:rPr lang="el-GR" sz="12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ανάπτυξη</a:t>
                      </a:r>
                      <a:r>
                        <a:rPr lang="el-GR" sz="1200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κοινών </a:t>
                      </a:r>
                      <a:r>
                        <a:rPr lang="el-GR" sz="1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δράσεων</a:t>
                      </a:r>
                      <a:r>
                        <a:rPr lang="el-GR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5410"/>
                      <a:r>
                        <a:rPr lang="el-GR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4418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A65F60F-68B9-C56D-16BE-8143D7B2431E}"/>
              </a:ext>
            </a:extLst>
          </p:cNvPr>
          <p:cNvSpPr txBox="1"/>
          <p:nvPr/>
        </p:nvSpPr>
        <p:spPr>
          <a:xfrm>
            <a:off x="10007126" y="6119336"/>
            <a:ext cx="17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  <a:r>
              <a:rPr lang="el-GR" b="1" dirty="0">
                <a:solidFill>
                  <a:srgbClr val="FF0000"/>
                </a:solidFill>
              </a:rPr>
              <a:t> Αναστοχασμός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7F410-04C7-7B3B-AB16-FBDDF9C5A2D0}"/>
              </a:ext>
            </a:extLst>
          </p:cNvPr>
          <p:cNvSpPr txBox="1"/>
          <p:nvPr/>
        </p:nvSpPr>
        <p:spPr>
          <a:xfrm>
            <a:off x="356075" y="487111"/>
            <a:ext cx="740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Α2</a:t>
            </a:r>
          </a:p>
        </p:txBody>
      </p:sp>
    </p:spTree>
    <p:extLst>
      <p:ext uri="{BB962C8B-B14F-4D97-AF65-F5344CB8AC3E}">
        <p14:creationId xmlns:p14="http://schemas.microsoft.com/office/powerpoint/2010/main" val="381377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361267" y="287866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8A12F68-DE41-4D16-A5CB-34382C3A6493}"/>
              </a:ext>
            </a:extLst>
          </p:cNvPr>
          <p:cNvSpPr/>
          <p:nvPr/>
        </p:nvSpPr>
        <p:spPr>
          <a:xfrm>
            <a:off x="296334" y="2695532"/>
            <a:ext cx="611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Γενική και ειδική διδακτική του γνωστικού αντικειμένου (Α1).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17721-BE9E-43EF-A473-D5CB26ACA0F2}"/>
              </a:ext>
            </a:extLst>
          </p:cNvPr>
          <p:cNvSpPr txBox="1"/>
          <p:nvPr/>
        </p:nvSpPr>
        <p:spPr>
          <a:xfrm>
            <a:off x="296334" y="2326200"/>
            <a:ext cx="372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Σύμβουλος Εκπαίδευσης ειδικότητας: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E985BF6-34BF-4669-BC88-D69BA3FCB23A}"/>
              </a:ext>
            </a:extLst>
          </p:cNvPr>
          <p:cNvSpPr/>
          <p:nvPr/>
        </p:nvSpPr>
        <p:spPr>
          <a:xfrm>
            <a:off x="296333" y="808736"/>
            <a:ext cx="8373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Α1) γενική και ειδική διδακτική του γνωστικού αντικειμένου </a:t>
            </a:r>
          </a:p>
          <a:p>
            <a:r>
              <a:rPr lang="el-GR" dirty="0"/>
              <a:t>Α2) παιδαγωγικό κλίμα και διαχείριση της τάξης </a:t>
            </a:r>
          </a:p>
          <a:p>
            <a:endParaRPr lang="el-GR" dirty="0"/>
          </a:p>
          <a:p>
            <a:r>
              <a:rPr lang="el-GR" dirty="0"/>
              <a:t>Β) υπηρεσιακή συνέπεια και επάρκεια του εκπαιδευτικού.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B2EF4BF-36CE-B868-952A-56E76994659A}"/>
              </a:ext>
            </a:extLst>
          </p:cNvPr>
          <p:cNvSpPr/>
          <p:nvPr/>
        </p:nvSpPr>
        <p:spPr>
          <a:xfrm>
            <a:off x="302289" y="3633049"/>
            <a:ext cx="501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Παιδαγωγικό κλίμα και διαχείριση της τάξης  (Α2).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DB626-5B9B-60A9-550B-0576E7875309}"/>
              </a:ext>
            </a:extLst>
          </p:cNvPr>
          <p:cNvSpPr txBox="1"/>
          <p:nvPr/>
        </p:nvSpPr>
        <p:spPr>
          <a:xfrm>
            <a:off x="296333" y="3330605"/>
            <a:ext cx="729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Διευθυντής (ή Σύμβουλος Εκπαίδευσης Παιδ. Ευθύνης για υποδιευθυντές):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66691F7-04C6-CBB8-FC59-A96D6FCD55DC}"/>
              </a:ext>
            </a:extLst>
          </p:cNvPr>
          <p:cNvSpPr/>
          <p:nvPr/>
        </p:nvSpPr>
        <p:spPr>
          <a:xfrm>
            <a:off x="296333" y="4637454"/>
            <a:ext cx="5879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Υπηρεσιακή συνέπεια και επάρκεια του εκπαιδευτικού (Β).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C7F9B1-EDF4-CB5A-8FBD-883C35F73108}"/>
              </a:ext>
            </a:extLst>
          </p:cNvPr>
          <p:cNvSpPr txBox="1"/>
          <p:nvPr/>
        </p:nvSpPr>
        <p:spPr>
          <a:xfrm>
            <a:off x="296333" y="4270414"/>
            <a:ext cx="543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Διευθυντής </a:t>
            </a:r>
            <a:r>
              <a:rPr lang="el-GR" u="sng" dirty="0"/>
              <a:t>και</a:t>
            </a:r>
            <a:r>
              <a:rPr lang="el-GR" dirty="0"/>
              <a:t> Σύμβουλος Εκπαίδευσης Παιδ. Ευθύνης:</a:t>
            </a:r>
          </a:p>
        </p:txBody>
      </p:sp>
    </p:spTree>
    <p:extLst>
      <p:ext uri="{BB962C8B-B14F-4D97-AF65-F5344CB8AC3E}">
        <p14:creationId xmlns:p14="http://schemas.microsoft.com/office/powerpoint/2010/main" val="3379150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68022A-A5A0-DD9B-E712-9ACE0D19C6B4}"/>
              </a:ext>
            </a:extLst>
          </p:cNvPr>
          <p:cNvSpPr txBox="1"/>
          <p:nvPr/>
        </p:nvSpPr>
        <p:spPr>
          <a:xfrm>
            <a:off x="413521" y="1083795"/>
            <a:ext cx="10986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Η διαδικασία αξιολόγησης ως προς το </a:t>
            </a:r>
            <a:r>
              <a:rPr lang="el-GR" b="1" dirty="0"/>
              <a:t>πεδίο Β</a:t>
            </a:r>
            <a:r>
              <a:rPr lang="el-GR" dirty="0"/>
              <a:t> θα πρέπει να έχει ολοκληρωθεί το αργότερο μέχρι 24/5/2024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55A1D-E440-A8CB-5556-7281300DF9E4}"/>
              </a:ext>
            </a:extLst>
          </p:cNvPr>
          <p:cNvSpPr txBox="1"/>
          <p:nvPr/>
        </p:nvSpPr>
        <p:spPr>
          <a:xfrm>
            <a:off x="481887" y="477633"/>
            <a:ext cx="3944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Εγκύκλιος 19148/Δ6/22-02-2024</a:t>
            </a:r>
          </a:p>
        </p:txBody>
      </p:sp>
    </p:spTree>
    <p:extLst>
      <p:ext uri="{BB962C8B-B14F-4D97-AF65-F5344CB8AC3E}">
        <p14:creationId xmlns:p14="http://schemas.microsoft.com/office/powerpoint/2010/main" val="3218327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2C443-8EB8-445F-D7AD-086C5DF3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814C05-8EF0-AA5B-E6C5-EAA27EE2A636}"/>
              </a:ext>
            </a:extLst>
          </p:cNvPr>
          <p:cNvSpPr txBox="1"/>
          <p:nvPr/>
        </p:nvSpPr>
        <p:spPr>
          <a:xfrm>
            <a:off x="481887" y="477633"/>
            <a:ext cx="3944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Εγκύκλιος 19148/Δ6/22-02-2024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A48E0-7C46-82AD-4026-3914C73CFFDB}"/>
              </a:ext>
            </a:extLst>
          </p:cNvPr>
          <p:cNvSpPr txBox="1"/>
          <p:nvPr/>
        </p:nvSpPr>
        <p:spPr>
          <a:xfrm>
            <a:off x="481887" y="1002172"/>
            <a:ext cx="10294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Θετική</a:t>
            </a:r>
            <a:r>
              <a:rPr lang="el-GR" sz="2400" dirty="0"/>
              <a:t> θεωρείται η αξιολόγηση των εκπαιδευτικών, των οποίων η επίδοση στις εκθέσεις αξιολόγησης των αντίστοιχων πεδίων αξιολόγησης χαρακτηρίζεται, </a:t>
            </a:r>
            <a:r>
              <a:rPr lang="el-GR" sz="2400" b="1" dirty="0"/>
              <a:t>τουλάχιστον, ως ικανοποιητική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1952C-2A65-A8F9-0CA3-0462355E44E1}"/>
              </a:ext>
            </a:extLst>
          </p:cNvPr>
          <p:cNvSpPr txBox="1"/>
          <p:nvPr/>
        </p:nvSpPr>
        <p:spPr>
          <a:xfrm>
            <a:off x="387882" y="2295036"/>
            <a:ext cx="109951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/>
              <a:t>Α. Σε περίπτωση θετικής αξιολόγησης: </a:t>
            </a:r>
          </a:p>
          <a:p>
            <a:r>
              <a:rPr lang="el-GR" sz="2400" dirty="0"/>
              <a:t>          </a:t>
            </a:r>
            <a:r>
              <a:rPr lang="el-GR" sz="2400" b="1" dirty="0"/>
              <a:t>1</a:t>
            </a:r>
            <a:r>
              <a:rPr lang="el-GR" sz="2400" dirty="0"/>
              <a:t>. αν υποβάλλουν αίτησή, οι εκπαιδευτικοί τοποθετούνται με θητεία ή             ανανεώνεται η θητεία τους για τέσσερα (4) έτη, </a:t>
            </a:r>
            <a:r>
              <a:rPr lang="el-GR" dirty="0"/>
              <a:t>Μετά την ολοκλήρωση της αξιολόγησης, οι επί θητεία εκπαιδευτικοί, που αξιολογήθηκαν θετικά, δύνανται να υποβάλουν αίτηση ανανέωσης της θητείας τους στα οικεία Π.Σ. και </a:t>
            </a:r>
            <a:r>
              <a:rPr lang="el-GR" dirty="0" err="1"/>
              <a:t>ΠΕΙ.Σ</a:t>
            </a:r>
            <a:r>
              <a:rPr lang="el-GR" dirty="0"/>
              <a:t>., η οποία υποβάλλεται στα </a:t>
            </a:r>
            <a:r>
              <a:rPr lang="el-GR" dirty="0" err="1"/>
              <a:t>ΕΠ.Ε.Σ</a:t>
            </a:r>
            <a:r>
              <a:rPr lang="el-GR" dirty="0"/>
              <a:t>. </a:t>
            </a:r>
            <a:r>
              <a:rPr lang="el-GR" sz="2000" b="1" dirty="0"/>
              <a:t>μέσα σε τρεις (3) εργάσιμες ημέρες </a:t>
            </a:r>
            <a:r>
              <a:rPr lang="el-GR" b="1" dirty="0"/>
              <a:t>από την επομένη της λήψης γνώσης των εκθέσεων αξιολόγησης</a:t>
            </a:r>
            <a:r>
              <a:rPr lang="el-GR" dirty="0"/>
              <a:t>. Μετά την υποβολή των αιτήσεων, τα </a:t>
            </a:r>
            <a:r>
              <a:rPr lang="el-GR" dirty="0" err="1"/>
              <a:t>ΕΠ.Ε.Σ</a:t>
            </a:r>
            <a:r>
              <a:rPr lang="el-GR" dirty="0"/>
              <a:t>. υποβάλλουν στη </a:t>
            </a:r>
            <a:r>
              <a:rPr lang="el-GR" dirty="0" err="1"/>
              <a:t>Δ.Ε.Π.Π.Σ</a:t>
            </a:r>
            <a:r>
              <a:rPr lang="el-GR" dirty="0"/>
              <a:t>. πίνακα με τους επί θητεία εκπαιδευτικούς που αξιολογήθηκαν θετικά. Η </a:t>
            </a:r>
            <a:r>
              <a:rPr lang="el-GR" dirty="0" err="1"/>
              <a:t>Δ.Ε.Π.Π.Σ</a:t>
            </a:r>
            <a:r>
              <a:rPr lang="el-GR" dirty="0"/>
              <a:t>. υποβάλλει στη Γενική Διεύθυνση Εκπαιδευτικού Προσωπικού Πρωτοβάθμιας και Δευτεροβάθμιας Εκπαίδευσης του Υπουργείου Παιδείας και Θρησκευμάτων συγκεντρωτικό πίνακα των επιτυχώς </a:t>
            </a:r>
            <a:r>
              <a:rPr lang="el-GR" dirty="0" err="1"/>
              <a:t>αξιολογηθέντων</a:t>
            </a:r>
            <a:r>
              <a:rPr lang="el-GR" dirty="0"/>
              <a:t> εκπαιδευτικών όλων των Π.Σ. και </a:t>
            </a:r>
            <a:r>
              <a:rPr lang="el-GR" dirty="0" err="1"/>
              <a:t>ΠΕΙ.Σ</a:t>
            </a:r>
            <a:r>
              <a:rPr lang="el-GR" dirty="0"/>
              <a:t>.. Η ανανέωση της θητείας γίνεται με απόφαση του Προϊσταμένου της Γενικής Διεύθυνσης Εκπαιδευτικού Προσωπικού Πρωτοβάθμιας και Δευτεροβάθμιας Εκπαίδευσης του Υπουργείου Παιδείας και Θρησκευμάτων..</a:t>
            </a:r>
          </a:p>
          <a:p>
            <a:r>
              <a:rPr lang="el-GR" sz="2400" dirty="0"/>
              <a:t>          </a:t>
            </a:r>
            <a:r>
              <a:rPr lang="el-GR" sz="2400" b="1" dirty="0"/>
              <a:t>2</a:t>
            </a:r>
            <a:r>
              <a:rPr lang="el-GR" sz="2400" dirty="0"/>
              <a:t>. αν δεν υποβάλουν αίτηση τοποθέτησης με θητεία ή ανανέωσης της θητείας τους στα οικεία Π.Σ. και </a:t>
            </a:r>
            <a:r>
              <a:rPr lang="el-GR" sz="2400" dirty="0" err="1"/>
              <a:t>ΠΕΙ.Σ</a:t>
            </a:r>
            <a:r>
              <a:rPr lang="el-GR" sz="2400" dirty="0"/>
              <a:t>. για τέσσερα (4) έτη, επιστρέφουν στην οργανική τους θέση.</a:t>
            </a:r>
          </a:p>
        </p:txBody>
      </p:sp>
    </p:spTree>
    <p:extLst>
      <p:ext uri="{BB962C8B-B14F-4D97-AF65-F5344CB8AC3E}">
        <p14:creationId xmlns:p14="http://schemas.microsoft.com/office/powerpoint/2010/main" val="1517210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4A0568-4BE3-C2E7-DD8E-37DA9EB61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26FD6D-E2C2-2BA5-AC04-060D2F7928F1}"/>
              </a:ext>
            </a:extLst>
          </p:cNvPr>
          <p:cNvSpPr txBox="1"/>
          <p:nvPr/>
        </p:nvSpPr>
        <p:spPr>
          <a:xfrm>
            <a:off x="481887" y="477633"/>
            <a:ext cx="3944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Εγκύκλιος 19148/Δ6/22-02-2024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A435C-AC1A-2334-2774-983563D951DF}"/>
              </a:ext>
            </a:extLst>
          </p:cNvPr>
          <p:cNvSpPr txBox="1"/>
          <p:nvPr/>
        </p:nvSpPr>
        <p:spPr>
          <a:xfrm>
            <a:off x="481887" y="1002172"/>
            <a:ext cx="10294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Θετική</a:t>
            </a:r>
            <a:r>
              <a:rPr lang="el-GR" sz="2400" dirty="0"/>
              <a:t> θεωρείται η αξιολόγηση των εκπαιδευτικών, των οποίων η επίδοση στις εκθέσεις αξιολόγησης των αντίστοιχων πεδίων αξιολόγησης χαρακτηρίζεται, </a:t>
            </a:r>
            <a:r>
              <a:rPr lang="el-GR" sz="2400" b="1" dirty="0"/>
              <a:t>τουλάχιστον, ως ικανοποιητική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DC910-B223-4959-7BAC-094CD67C3831}"/>
              </a:ext>
            </a:extLst>
          </p:cNvPr>
          <p:cNvSpPr txBox="1"/>
          <p:nvPr/>
        </p:nvSpPr>
        <p:spPr>
          <a:xfrm>
            <a:off x="387882" y="2295036"/>
            <a:ext cx="109951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/>
              <a:t>Β. Σε περίπτωση αρνητικής αξιολόγησης:</a:t>
            </a:r>
          </a:p>
          <a:p>
            <a:r>
              <a:rPr lang="el-GR" sz="2400" dirty="0"/>
              <a:t>          </a:t>
            </a:r>
            <a:r>
              <a:rPr lang="el-GR" sz="2400" b="1" dirty="0"/>
              <a:t>1</a:t>
            </a:r>
            <a:r>
              <a:rPr lang="el-GR" sz="2400" dirty="0"/>
              <a:t>. οι εκπαιδευτικοί επιστρέφουν στην οργανική τους θέση και για τα επόμενα τρία (3) σχολικά έτη δεν έχουν δικαίωμα να υποβάλουν αίτηση για την πλήρωση κενών θέσεων εκπαιδευτικών σε Π.Σ. και </a:t>
            </a:r>
            <a:r>
              <a:rPr lang="el-GR" sz="2400" dirty="0" err="1"/>
              <a:t>ΠΕΙ.Σ</a:t>
            </a:r>
            <a:r>
              <a:rPr lang="el-GR" sz="2400" dirty="0"/>
              <a:t>. και υποψηφιότητα για την επιλογή σε θέση Διευθυντή/</a:t>
            </a:r>
            <a:r>
              <a:rPr lang="el-GR" sz="2400" dirty="0" err="1"/>
              <a:t>ντριας</a:t>
            </a:r>
            <a:r>
              <a:rPr lang="el-GR" sz="2400" dirty="0"/>
              <a:t> ή Προϊσταμένου/ης σε Π.Σ. ή </a:t>
            </a:r>
            <a:r>
              <a:rPr lang="el-GR" sz="2400" dirty="0" err="1"/>
              <a:t>ΠΕΙ.Σ</a:t>
            </a:r>
            <a:r>
              <a:rPr lang="el-GR" sz="24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E80DE8-74E4-28C3-66F9-23A7F92A6AF8}"/>
              </a:ext>
            </a:extLst>
          </p:cNvPr>
          <p:cNvSpPr txBox="1"/>
          <p:nvPr/>
        </p:nvSpPr>
        <p:spPr>
          <a:xfrm>
            <a:off x="387882" y="4326563"/>
            <a:ext cx="109951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        2</a:t>
            </a:r>
            <a:r>
              <a:rPr lang="el-GR" sz="2400" dirty="0"/>
              <a:t>. σε περίπτωση Διευθυντή/</a:t>
            </a:r>
            <a:r>
              <a:rPr lang="el-GR" sz="2400" dirty="0" err="1"/>
              <a:t>ντριας</a:t>
            </a:r>
            <a:r>
              <a:rPr lang="el-GR" sz="2400" dirty="0"/>
              <a:t> Π.Σ. ή </a:t>
            </a:r>
            <a:r>
              <a:rPr lang="el-GR" sz="2400" dirty="0" err="1"/>
              <a:t>ΠΕΙ.Σ</a:t>
            </a:r>
            <a:r>
              <a:rPr lang="el-GR" sz="2400" dirty="0"/>
              <a:t>. λήγει αυτοδικαίως και η θητεία του ως στελέχους του Π.Σ. ή </a:t>
            </a:r>
            <a:r>
              <a:rPr lang="el-GR" sz="2400" dirty="0" err="1"/>
              <a:t>ΠΕΙ.Σ</a:t>
            </a:r>
            <a:r>
              <a:rPr lang="el-GR" sz="2400" dirty="0"/>
              <a:t>. Αυτό εφαρμόζεται ως προς τους </a:t>
            </a:r>
            <a:r>
              <a:rPr lang="el-GR" sz="2400" dirty="0" err="1"/>
              <a:t>Yποδιευθυντές</a:t>
            </a:r>
            <a:r>
              <a:rPr lang="el-GR" sz="2400" dirty="0"/>
              <a:t> και Προϊσταμένους των Π.Σ. ή </a:t>
            </a:r>
            <a:r>
              <a:rPr lang="el-GR" sz="2400" dirty="0" err="1"/>
              <a:t>ΠΕΙ.Σ</a:t>
            </a:r>
            <a:r>
              <a:rPr lang="el-GR" sz="2400" dirty="0"/>
              <a:t>. ακόμα και στην περίπτωση που δεν υποβάλλουν αίτηση ανανέωσης της θητείας τους ως εκπαιδευτικών των Π.Σ. ή </a:t>
            </a:r>
            <a:r>
              <a:rPr lang="el-GR" sz="2400" dirty="0" err="1"/>
              <a:t>ΠΕΙ.Σ</a:t>
            </a:r>
            <a:r>
              <a:rPr lang="el-GR" sz="2400" dirty="0"/>
              <a:t>.,</a:t>
            </a:r>
          </a:p>
        </p:txBody>
      </p:sp>
    </p:spTree>
    <p:extLst>
      <p:ext uri="{BB962C8B-B14F-4D97-AF65-F5344CB8AC3E}">
        <p14:creationId xmlns:p14="http://schemas.microsoft.com/office/powerpoint/2010/main" val="118228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8B1A2-DB63-2DCB-C351-7CAA98B1D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F5B34-F160-132F-C01F-B71103C49005}"/>
              </a:ext>
            </a:extLst>
          </p:cNvPr>
          <p:cNvSpPr txBox="1"/>
          <p:nvPr/>
        </p:nvSpPr>
        <p:spPr>
          <a:xfrm>
            <a:off x="3530601" y="0"/>
            <a:ext cx="452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Συνάντηση και διαδικασίες αξιολόγησης</a:t>
            </a:r>
            <a:r>
              <a:rPr lang="en-US" sz="2000" b="1" dirty="0"/>
              <a:t> 4823/21</a:t>
            </a:r>
            <a:endParaRPr lang="el-GR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BB8EEC-788A-2A0E-2194-D1FC0F60865D}"/>
              </a:ext>
            </a:extLst>
          </p:cNvPr>
          <p:cNvSpPr txBox="1"/>
          <p:nvPr/>
        </p:nvSpPr>
        <p:spPr>
          <a:xfrm>
            <a:off x="160175" y="1208895"/>
            <a:ext cx="11727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Στην περίπτωση που το έργο ενός εκπαιδευτικού αξιολογηθεί ως «μη ικανοποιητικό» κατά την αξιολόγησή του σε ένα από τα πεδία Α1, Α2 ή Β, κατά περίπτωση, ο συγκεκριμένος εκπαιδευτικός παρακολουθεί επιμορφωτικό πρόγραμμα, το οποίο εκπονείται από το Ινστιτούτο Εκπαιδευτικής Πολιτικής (</a:t>
            </a:r>
            <a:r>
              <a:rPr lang="el-GR" sz="2400" dirty="0" err="1"/>
              <a:t>Ι.Ε.Π</a:t>
            </a:r>
            <a:r>
              <a:rPr lang="el-GR" sz="2400" dirty="0"/>
              <a:t>.).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6C0708-487B-5635-6455-D708F7E66DB0}"/>
              </a:ext>
            </a:extLst>
          </p:cNvPr>
          <p:cNvSpPr txBox="1"/>
          <p:nvPr/>
        </p:nvSpPr>
        <p:spPr>
          <a:xfrm>
            <a:off x="160175" y="3700279"/>
            <a:ext cx="11727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Στην περίπτωση που το έργο ενός </a:t>
            </a:r>
            <a:r>
              <a:rPr lang="el-GR" sz="2400" b="1" dirty="0"/>
              <a:t>δόκιμου</a:t>
            </a:r>
            <a:r>
              <a:rPr lang="el-GR" sz="2400" dirty="0"/>
              <a:t> εκπαιδευτικού αξιολογηθεί ως «μη ικανοποιητικό», έστω και σε ένα από τα πεδία Α1, Α2 ή Β, δεν μονιμοποιείται αλλά μπορεί να επαναλάβει τη διαδικασία τα αμέσως επόμενα δύο (2) έτη.</a:t>
            </a:r>
          </a:p>
        </p:txBody>
      </p:sp>
    </p:spTree>
    <p:extLst>
      <p:ext uri="{BB962C8B-B14F-4D97-AF65-F5344CB8AC3E}">
        <p14:creationId xmlns:p14="http://schemas.microsoft.com/office/powerpoint/2010/main" val="491239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846513-FD98-2FDD-EC53-C39A014205B2}"/>
              </a:ext>
            </a:extLst>
          </p:cNvPr>
          <p:cNvSpPr txBox="1"/>
          <p:nvPr/>
        </p:nvSpPr>
        <p:spPr>
          <a:xfrm>
            <a:off x="2526443" y="1390461"/>
            <a:ext cx="6262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Παραδείγματα μαθημάτων – φύλλων εργασίας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09CC1FA-3368-8430-6072-DC29055D0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436" y="2207725"/>
            <a:ext cx="3066271" cy="20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96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78937BA-80FC-7466-BE43-9ACA88BB1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1" y="82538"/>
            <a:ext cx="4640523" cy="6638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EFBFDB-E6E4-914D-BD2E-15E03382BE0B}"/>
              </a:ext>
            </a:extLst>
          </p:cNvPr>
          <p:cNvSpPr/>
          <p:nvPr/>
        </p:nvSpPr>
        <p:spPr>
          <a:xfrm>
            <a:off x="5922236" y="837488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Διδακτικοί στόχοι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637444AD-C179-795E-3D0A-8CFDF421062A}"/>
              </a:ext>
            </a:extLst>
          </p:cNvPr>
          <p:cNvCxnSpPr>
            <a:stCxn id="5" idx="1"/>
          </p:cNvCxnSpPr>
          <p:nvPr/>
        </p:nvCxnSpPr>
        <p:spPr>
          <a:xfrm flipH="1">
            <a:off x="4204531" y="1012677"/>
            <a:ext cx="1717705" cy="1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6E40996-DE2D-9084-7859-7461FFEB058F}"/>
              </a:ext>
            </a:extLst>
          </p:cNvPr>
          <p:cNvSpPr/>
          <p:nvPr/>
        </p:nvSpPr>
        <p:spPr>
          <a:xfrm>
            <a:off x="5922236" y="1425724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Παρατήρηση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3E5A1F03-9A66-9236-EB71-C9B506C58AD6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204531" y="1600913"/>
            <a:ext cx="1717705" cy="55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83DED238-3CB6-4BEA-2006-9F96671BFA33}"/>
              </a:ext>
            </a:extLst>
          </p:cNvPr>
          <p:cNvSpPr/>
          <p:nvPr/>
        </p:nvSpPr>
        <p:spPr>
          <a:xfrm>
            <a:off x="5922236" y="1991172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Ερώτημα</a:t>
            </a:r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4E1613A9-E544-B96F-AC9C-98081070EF5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405247" y="2166361"/>
            <a:ext cx="1516989" cy="6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0C035B8F-5195-D0FF-E8F0-EFEB4D3FAA8A}"/>
              </a:ext>
            </a:extLst>
          </p:cNvPr>
          <p:cNvSpPr/>
          <p:nvPr/>
        </p:nvSpPr>
        <p:spPr>
          <a:xfrm>
            <a:off x="5922236" y="3032333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Πειραματισμός</a:t>
            </a:r>
          </a:p>
        </p:txBody>
      </p: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64138F71-D395-B225-B0E6-0A46EB19BEAB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4469450" y="3207522"/>
            <a:ext cx="1452786" cy="174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407BEDE5-93A6-96AA-C269-85D3695B5EA0}"/>
              </a:ext>
            </a:extLst>
          </p:cNvPr>
          <p:cNvSpPr/>
          <p:nvPr/>
        </p:nvSpPr>
        <p:spPr>
          <a:xfrm>
            <a:off x="5922236" y="4906710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Συμπεράσματα</a:t>
            </a:r>
          </a:p>
        </p:txBody>
      </p: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C8E0BC68-A4E9-B5D5-24E9-B2C0A380B365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4204531" y="5081899"/>
            <a:ext cx="1717705" cy="62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576A0E4B-EA74-6014-7122-EF52D267FA4D}"/>
              </a:ext>
            </a:extLst>
          </p:cNvPr>
          <p:cNvSpPr/>
          <p:nvPr/>
        </p:nvSpPr>
        <p:spPr>
          <a:xfrm>
            <a:off x="5919389" y="6077483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Εφαρμογή</a:t>
            </a:r>
          </a:p>
        </p:txBody>
      </p: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id="{A54F2EBD-8BFD-5E68-D20C-0377798A7141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4469450" y="6252672"/>
            <a:ext cx="1449939" cy="79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00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8AEA287-ABBB-1784-562D-F4CB3343C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0" y="72639"/>
            <a:ext cx="4411734" cy="6712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8B4AE5F-3D1F-4614-6B22-472C4740AD15}"/>
              </a:ext>
            </a:extLst>
          </p:cNvPr>
          <p:cNvSpPr/>
          <p:nvPr/>
        </p:nvSpPr>
        <p:spPr>
          <a:xfrm>
            <a:off x="5922236" y="486399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Διδακτικοί στόχοι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34F5E0AB-6929-4235-58BB-5921ADF4EE27}"/>
              </a:ext>
            </a:extLst>
          </p:cNvPr>
          <p:cNvCxnSpPr>
            <a:stCxn id="6" idx="1"/>
          </p:cNvCxnSpPr>
          <p:nvPr/>
        </p:nvCxnSpPr>
        <p:spPr>
          <a:xfrm flipH="1">
            <a:off x="4204531" y="661588"/>
            <a:ext cx="1717705" cy="1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D9BFAAC-1FAD-1EE1-015B-5827B0D65DEC}"/>
              </a:ext>
            </a:extLst>
          </p:cNvPr>
          <p:cNvSpPr/>
          <p:nvPr/>
        </p:nvSpPr>
        <p:spPr>
          <a:xfrm>
            <a:off x="5922236" y="1425724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Παρατήρηση</a:t>
            </a: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6ED7E51D-AFEC-77ED-3837-E0AF9BAD5E15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204531" y="1600913"/>
            <a:ext cx="1717705" cy="55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5C9BAD8-44C7-DA21-7AB1-06F7B59281DB}"/>
              </a:ext>
            </a:extLst>
          </p:cNvPr>
          <p:cNvSpPr/>
          <p:nvPr/>
        </p:nvSpPr>
        <p:spPr>
          <a:xfrm>
            <a:off x="5922236" y="3990173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Ερωτήματα</a:t>
            </a:r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DC215EA3-AAF7-4D29-36F5-12DA87DFF60B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405247" y="4165362"/>
            <a:ext cx="1516989" cy="6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760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20B3D9A-5D12-CF39-7BE4-0549A4997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0" y="102636"/>
            <a:ext cx="4228797" cy="6652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4035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BCA4624-301C-A882-8793-6744EE9BF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89067"/>
            <a:ext cx="4404051" cy="6625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071F3D3-A38C-562B-E923-ED8EB48C9ED4}"/>
              </a:ext>
            </a:extLst>
          </p:cNvPr>
          <p:cNvSpPr/>
          <p:nvPr/>
        </p:nvSpPr>
        <p:spPr>
          <a:xfrm>
            <a:off x="5584520" y="2145171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Πειραματισμός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9AE5EAAC-E64A-5E56-4967-181E952BA7AD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067531" y="2320360"/>
            <a:ext cx="1516989" cy="6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8ADDBDB-08D4-AD83-C873-09F4F1689E8B}"/>
              </a:ext>
            </a:extLst>
          </p:cNvPr>
          <p:cNvSpPr/>
          <p:nvPr/>
        </p:nvSpPr>
        <p:spPr>
          <a:xfrm>
            <a:off x="5659165" y="2903434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Συμπέρασμα</a:t>
            </a: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31C094EC-44E6-E485-4390-7693F2CA6BF3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310743" y="3056547"/>
            <a:ext cx="1348422" cy="22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137AF84D-715A-C5B1-AC7F-6DD9156E8E36}"/>
              </a:ext>
            </a:extLst>
          </p:cNvPr>
          <p:cNvSpPr/>
          <p:nvPr/>
        </p:nvSpPr>
        <p:spPr>
          <a:xfrm>
            <a:off x="5659165" y="4945528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Εφαρμογή</a:t>
            </a: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042E077F-ED40-858A-71DC-2AD2BFAF4610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412765" y="5120717"/>
            <a:ext cx="1246400" cy="77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824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02A0A35-D1C5-017C-0E80-163F8F087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6" y="100498"/>
            <a:ext cx="4288434" cy="6657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EFBFDB-E6E4-914D-BD2E-15E03382BE0B}"/>
              </a:ext>
            </a:extLst>
          </p:cNvPr>
          <p:cNvSpPr/>
          <p:nvPr/>
        </p:nvSpPr>
        <p:spPr>
          <a:xfrm>
            <a:off x="5922236" y="837488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Διδακτικοί στόχοι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637444AD-C179-795E-3D0A-8CFDF421062A}"/>
              </a:ext>
            </a:extLst>
          </p:cNvPr>
          <p:cNvCxnSpPr>
            <a:stCxn id="5" idx="1"/>
          </p:cNvCxnSpPr>
          <p:nvPr/>
        </p:nvCxnSpPr>
        <p:spPr>
          <a:xfrm flipH="1">
            <a:off x="4204531" y="1012677"/>
            <a:ext cx="1717705" cy="1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6E40996-DE2D-9084-7859-7461FFEB058F}"/>
              </a:ext>
            </a:extLst>
          </p:cNvPr>
          <p:cNvSpPr/>
          <p:nvPr/>
        </p:nvSpPr>
        <p:spPr>
          <a:xfrm>
            <a:off x="5922236" y="1425724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Παρατήρηση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3E5A1F03-9A66-9236-EB71-C9B506C58AD6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204531" y="1600913"/>
            <a:ext cx="1717705" cy="55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83DED238-3CB6-4BEA-2006-9F96671BFA33}"/>
              </a:ext>
            </a:extLst>
          </p:cNvPr>
          <p:cNvSpPr/>
          <p:nvPr/>
        </p:nvSpPr>
        <p:spPr>
          <a:xfrm>
            <a:off x="5913692" y="2963255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Ερωτήματα</a:t>
            </a:r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4E1613A9-E544-B96F-AC9C-98081070EF5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396703" y="3138444"/>
            <a:ext cx="1516989" cy="6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0C035B8F-5195-D0FF-E8F0-EFEB4D3FAA8A}"/>
              </a:ext>
            </a:extLst>
          </p:cNvPr>
          <p:cNvSpPr/>
          <p:nvPr/>
        </p:nvSpPr>
        <p:spPr>
          <a:xfrm>
            <a:off x="5899449" y="4731523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Πειραματισμός</a:t>
            </a:r>
          </a:p>
        </p:txBody>
      </p: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64138F71-D395-B225-B0E6-0A46EB19BEAB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4446663" y="4906712"/>
            <a:ext cx="1452786" cy="174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1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56001" y="35560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F40BEA-3679-485D-A71E-AE21148EEC94}"/>
              </a:ext>
            </a:extLst>
          </p:cNvPr>
          <p:cNvSpPr txBox="1"/>
          <p:nvPr/>
        </p:nvSpPr>
        <p:spPr>
          <a:xfrm>
            <a:off x="267230" y="1076737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0C7E17-CC9A-4627-93A7-91BCC7D82ADE}"/>
              </a:ext>
            </a:extLst>
          </p:cNvPr>
          <p:cNvSpPr txBox="1"/>
          <p:nvPr/>
        </p:nvSpPr>
        <p:spPr>
          <a:xfrm>
            <a:off x="267230" y="2296955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63BC05-4B71-4AFD-BDEC-E5D78C6EC2A3}"/>
              </a:ext>
            </a:extLst>
          </p:cNvPr>
          <p:cNvSpPr txBox="1"/>
          <p:nvPr/>
        </p:nvSpPr>
        <p:spPr>
          <a:xfrm>
            <a:off x="267230" y="1711763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469799-5641-4DB5-AD32-1147EDFF0268}"/>
              </a:ext>
            </a:extLst>
          </p:cNvPr>
          <p:cNvSpPr txBox="1"/>
          <p:nvPr/>
        </p:nvSpPr>
        <p:spPr>
          <a:xfrm>
            <a:off x="267230" y="28756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60FE5D-93E1-452A-81FB-20D7B3FCC8EC}"/>
              </a:ext>
            </a:extLst>
          </p:cNvPr>
          <p:cNvSpPr txBox="1"/>
          <p:nvPr/>
        </p:nvSpPr>
        <p:spPr>
          <a:xfrm>
            <a:off x="267230" y="4857933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00369E-DCDF-4FFF-A202-5E88E038DB03}"/>
              </a:ext>
            </a:extLst>
          </p:cNvPr>
          <p:cNvSpPr txBox="1"/>
          <p:nvPr/>
        </p:nvSpPr>
        <p:spPr>
          <a:xfrm>
            <a:off x="794266" y="3253030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54E64F-4EEF-4372-B7BE-5B4A4CC286EE}"/>
              </a:ext>
            </a:extLst>
          </p:cNvPr>
          <p:cNvSpPr txBox="1"/>
          <p:nvPr/>
        </p:nvSpPr>
        <p:spPr>
          <a:xfrm>
            <a:off x="744188" y="423222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5B238D-8EA0-4129-AB54-E943C274B57D}"/>
              </a:ext>
            </a:extLst>
          </p:cNvPr>
          <p:cNvSpPr txBox="1"/>
          <p:nvPr/>
        </p:nvSpPr>
        <p:spPr>
          <a:xfrm>
            <a:off x="312902" y="3679774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val="2586449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970CC9-B743-30DD-0910-15B68F8E6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" y="128067"/>
            <a:ext cx="4322315" cy="6595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0C035B8F-5195-D0FF-E8F0-EFEB4D3FAA8A}"/>
              </a:ext>
            </a:extLst>
          </p:cNvPr>
          <p:cNvSpPr/>
          <p:nvPr/>
        </p:nvSpPr>
        <p:spPr>
          <a:xfrm>
            <a:off x="5560466" y="2940377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Πειραματισμός</a:t>
            </a:r>
          </a:p>
        </p:txBody>
      </p: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64138F71-D395-B225-B0E6-0A46EB19BEAB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4380370" y="3115566"/>
            <a:ext cx="1180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EFA3764-AC09-663A-B9DB-73EDD6647FD9}"/>
              </a:ext>
            </a:extLst>
          </p:cNvPr>
          <p:cNvSpPr/>
          <p:nvPr/>
        </p:nvSpPr>
        <p:spPr>
          <a:xfrm>
            <a:off x="9273739" y="2394246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Συμπεράσματα</a:t>
            </a:r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970B54E2-0A93-8FA5-E8DE-31AD5EA770B6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999432" y="846034"/>
            <a:ext cx="5274307" cy="1723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65D9176D-15B6-DAAB-FD18-23CD16A331D7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854153" y="1598064"/>
            <a:ext cx="5419586" cy="971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F12E8D49-FC6C-AAE6-ED20-A242BA561463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854153" y="2569435"/>
            <a:ext cx="5419586" cy="37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>
            <a:extLst>
              <a:ext uri="{FF2B5EF4-FFF2-40B4-BE49-F238E27FC236}">
                <a16:creationId xmlns:a16="http://schemas.microsoft.com/office/drawing/2014/main" id="{C7B47FC6-2A00-FB8B-7AC4-99512A139F9B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854153" y="2569435"/>
            <a:ext cx="5419586" cy="324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318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958DA0C-01DF-0C45-D8AF-AEAAFDB16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2" y="117504"/>
            <a:ext cx="4713247" cy="6622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C166C42-6DD5-F66A-9B7D-4E7BDC7B44B7}"/>
              </a:ext>
            </a:extLst>
          </p:cNvPr>
          <p:cNvSpPr/>
          <p:nvPr/>
        </p:nvSpPr>
        <p:spPr>
          <a:xfrm>
            <a:off x="6850881" y="1410680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Πειραματισμός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83CB667C-F0A2-E75E-9311-8C147B51FEB7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520725" y="1585869"/>
            <a:ext cx="2330156" cy="302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7408664-9FC2-CF98-E6FD-60D895461332}"/>
              </a:ext>
            </a:extLst>
          </p:cNvPr>
          <p:cNvSpPr/>
          <p:nvPr/>
        </p:nvSpPr>
        <p:spPr>
          <a:xfrm>
            <a:off x="6850881" y="2522433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Συμπεράσματα</a:t>
            </a:r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D25C7C77-FF48-8089-FA5A-EC8BD9A7D81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520725" y="2697622"/>
            <a:ext cx="2330156" cy="731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AD9A13E6-E08F-6192-8958-8DDA686C0ABA}"/>
              </a:ext>
            </a:extLst>
          </p:cNvPr>
          <p:cNvSpPr/>
          <p:nvPr/>
        </p:nvSpPr>
        <p:spPr>
          <a:xfrm>
            <a:off x="6850881" y="5187296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Σύνοψη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BBC1F715-8E84-D0AC-1084-B4FC8FB99B0A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777099" y="5272131"/>
            <a:ext cx="2073782" cy="90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502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DF3477F-C8BD-370A-65D1-F901F6FB4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6" y="76599"/>
            <a:ext cx="4232505" cy="6704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AD9A13E6-E08F-6192-8958-8DDA686C0ABA}"/>
              </a:ext>
            </a:extLst>
          </p:cNvPr>
          <p:cNvSpPr/>
          <p:nvPr/>
        </p:nvSpPr>
        <p:spPr>
          <a:xfrm>
            <a:off x="6665978" y="2401367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Εφαρμογή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BBC1F715-8E84-D0AC-1084-B4FC8FB99B0A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136164" y="2576556"/>
            <a:ext cx="2529814" cy="17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340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138D854-5EC4-3838-58B7-8B46A5A27C91}"/>
              </a:ext>
            </a:extLst>
          </p:cNvPr>
          <p:cNvSpPr/>
          <p:nvPr/>
        </p:nvSpPr>
        <p:spPr>
          <a:xfrm>
            <a:off x="2477407" y="2379506"/>
            <a:ext cx="70319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Οργάνωση διδασκαλιών</a:t>
            </a:r>
          </a:p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Επικοινωνία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9535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23200-F263-944A-CD3D-45D45E449AB6}"/>
              </a:ext>
            </a:extLst>
          </p:cNvPr>
          <p:cNvSpPr txBox="1"/>
          <p:nvPr/>
        </p:nvSpPr>
        <p:spPr>
          <a:xfrm>
            <a:off x="183838" y="85458"/>
            <a:ext cx="149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Google Forms</a:t>
            </a:r>
            <a:endParaRPr lang="el-GR" b="1" dirty="0"/>
          </a:p>
        </p:txBody>
      </p:sp>
      <p:sp>
        <p:nvSpPr>
          <p:cNvPr id="3" name="Κουμπί ενέργειας: Μετάβαση προς τα εμπρός ή Επόμενο 2">
            <a:hlinkClick r:id="rId2" highlightClick="1"/>
            <a:extLst>
              <a:ext uri="{FF2B5EF4-FFF2-40B4-BE49-F238E27FC236}">
                <a16:creationId xmlns:a16="http://schemas.microsoft.com/office/drawing/2014/main" id="{FD6B7F16-AD8F-A041-5C2A-B51C63DB1EFB}"/>
              </a:ext>
            </a:extLst>
          </p:cNvPr>
          <p:cNvSpPr/>
          <p:nvPr/>
        </p:nvSpPr>
        <p:spPr>
          <a:xfrm>
            <a:off x="468287" y="454790"/>
            <a:ext cx="834349" cy="505249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A861F51-045E-FC98-395D-4A3753C77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66" y="-1"/>
            <a:ext cx="4786634" cy="6858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F91EA79-7D00-A76A-F203-2203D9C6F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18" y="-1"/>
            <a:ext cx="4759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1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56001" y="35560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ECB34C-34EF-43B2-84C8-2BBC7A5900B6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9F7DF-8207-4DB0-9DCA-B32BC004C2ED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15BE93-87A3-44DC-B66A-646627F01C69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Ανάρτηση από τον εκπαιδευτικό στην πλατφόρμα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BD6E9A-1BB0-4252-8D98-CD7F79D4FCB0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90E260-4952-4681-A397-12EAB249BA60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426F3E-7D26-4942-93E4-6D982F33A412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091DD9-6E6E-4945-A14D-85E099453221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1D8084-C5A8-4A44-8E4A-9EE845FABA62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216D9-A88B-AF51-CD1F-291F8E5FBD0E}"/>
              </a:ext>
            </a:extLst>
          </p:cNvPr>
          <p:cNvSpPr txBox="1"/>
          <p:nvPr/>
        </p:nvSpPr>
        <p:spPr>
          <a:xfrm>
            <a:off x="7832419" y="816241"/>
            <a:ext cx="380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https://www.minedu.gov.gr/axiologisi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061565D-620A-1A7A-02A2-FD5593376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71" y="1195924"/>
            <a:ext cx="5554496" cy="530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6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56001" y="35560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7A686939-FA73-4FF3-8EA7-F2792164A889}"/>
              </a:ext>
            </a:extLst>
          </p:cNvPr>
          <p:cNvSpPr/>
          <p:nvPr/>
        </p:nvSpPr>
        <p:spPr>
          <a:xfrm>
            <a:off x="7609477" y="766956"/>
            <a:ext cx="41825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Καταχωρίζει</a:t>
            </a:r>
            <a:r>
              <a:rPr lang="el-GR" b="1" dirty="0"/>
              <a:t>:</a:t>
            </a:r>
            <a:r>
              <a:rPr lang="el-GR" dirty="0"/>
              <a:t> </a:t>
            </a:r>
          </a:p>
          <a:p>
            <a:r>
              <a:rPr lang="el-GR" dirty="0"/>
              <a:t>Έκθεση </a:t>
            </a:r>
            <a:r>
              <a:rPr lang="el-GR" dirty="0" err="1"/>
              <a:t>αυτοαξιολόγησης</a:t>
            </a:r>
            <a:r>
              <a:rPr lang="el-GR" dirty="0"/>
              <a:t> σχετικά με το παιδαγωγικό ή διδακτικό έργο του.</a:t>
            </a:r>
          </a:p>
          <a:p>
            <a:endParaRPr lang="el-GR" dirty="0"/>
          </a:p>
          <a:p>
            <a:r>
              <a:rPr lang="el-GR" dirty="0"/>
              <a:t>Η έκθεση αυτοαξιολόγησης </a:t>
            </a:r>
            <a:r>
              <a:rPr lang="el-GR" b="1" dirty="0">
                <a:solidFill>
                  <a:srgbClr val="FF0000"/>
                </a:solidFill>
              </a:rPr>
              <a:t>δύναται</a:t>
            </a:r>
            <a:r>
              <a:rPr lang="el-GR" dirty="0"/>
              <a:t> να </a:t>
            </a:r>
            <a:r>
              <a:rPr lang="el-GR" dirty="0" err="1"/>
              <a:t>επικαιροποιηθεί</a:t>
            </a:r>
            <a:r>
              <a:rPr lang="el-GR" dirty="0"/>
              <a:t> ή συμπληρωθεί με την έγγραφη έκθεση παρατηρήσεων, ακόμη και αν δεν διαφωνεί με την αξιολογική κρίση του </a:t>
            </a:r>
            <a:r>
              <a:rPr lang="el-GR" dirty="0" err="1"/>
              <a:t>αξιολογητή</a:t>
            </a:r>
            <a:r>
              <a:rPr lang="el-GR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ECB34C-34EF-43B2-84C8-2BBC7A5900B6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9F7DF-8207-4DB0-9DCA-B32BC004C2ED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15BE93-87A3-44DC-B66A-646627F01C69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Ανάρτηση από τον εκπαιδευτικό στην πλατφόρμα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BD6E9A-1BB0-4252-8D98-CD7F79D4FCB0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90E260-4952-4681-A397-12EAB249BA60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426F3E-7D26-4942-93E4-6D982F33A412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091DD9-6E6E-4945-A14D-85E099453221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1D8084-C5A8-4A44-8E4A-9EE845FABA62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216D9-A88B-AF51-CD1F-291F8E5FBD0E}"/>
              </a:ext>
            </a:extLst>
          </p:cNvPr>
          <p:cNvSpPr txBox="1"/>
          <p:nvPr/>
        </p:nvSpPr>
        <p:spPr>
          <a:xfrm>
            <a:off x="7798236" y="3436145"/>
            <a:ext cx="380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https://www.minedu.gov.gr/axiologisi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080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89B13B-D42C-0C55-B511-A57FEC04F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3E222B-EC57-45DD-917A-6E8CB3682E48}"/>
              </a:ext>
            </a:extLst>
          </p:cNvPr>
          <p:cNvSpPr txBox="1"/>
          <p:nvPr/>
        </p:nvSpPr>
        <p:spPr>
          <a:xfrm>
            <a:off x="3573093" y="2625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B52850B6-6AAD-79F7-7315-420BFBAFE4DA}"/>
              </a:ext>
            </a:extLst>
          </p:cNvPr>
          <p:cNvSpPr/>
          <p:nvPr/>
        </p:nvSpPr>
        <p:spPr>
          <a:xfrm>
            <a:off x="4902481" y="329274"/>
            <a:ext cx="731107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</a:rPr>
              <a:t>Καταχωρίζει</a:t>
            </a:r>
            <a:r>
              <a:rPr lang="el-GR" sz="1400" b="1" dirty="0"/>
              <a:t>:</a:t>
            </a:r>
            <a:r>
              <a:rPr lang="el-GR" sz="1400" dirty="0"/>
              <a:t> </a:t>
            </a:r>
          </a:p>
          <a:p>
            <a:r>
              <a:rPr lang="el-GR" sz="1400" dirty="0"/>
              <a:t>Α. Για εκπαιδευτικό Π.Σ. γίνεται εστίαση (σκοποί Π.Σ.):</a:t>
            </a:r>
          </a:p>
          <a:p>
            <a:r>
              <a:rPr lang="el-GR" sz="1400" dirty="0"/>
              <a:t>α) στην </a:t>
            </a:r>
            <a:r>
              <a:rPr lang="el-GR" sz="1400" b="1" dirty="0"/>
              <a:t>ανάπτυξη δράσεων καινοτομίας </a:t>
            </a:r>
            <a:r>
              <a:rPr lang="el-GR" sz="1400" dirty="0"/>
              <a:t>προσανατολισμένων στην </a:t>
            </a:r>
            <a:r>
              <a:rPr lang="el-GR" sz="1400" dirty="0" err="1"/>
              <a:t>αυτοβελτίωση</a:t>
            </a:r>
            <a:r>
              <a:rPr lang="el-GR" sz="1400" dirty="0"/>
              <a:t> των μαθητών και την εκπαιδευτική αριστεία,</a:t>
            </a:r>
          </a:p>
          <a:p>
            <a:r>
              <a:rPr lang="el-GR" sz="1400" dirty="0"/>
              <a:t>β) στην ανάδειξη και </a:t>
            </a:r>
            <a:r>
              <a:rPr lang="el-GR" sz="1400" b="1" dirty="0"/>
              <a:t>ενθάρρυνση μαθητών με ταλέντα και ιδιαίτερες μαθησιακές δυνατότητες</a:t>
            </a:r>
            <a:r>
              <a:rPr lang="el-GR" sz="1400" dirty="0"/>
              <a:t>,</a:t>
            </a:r>
          </a:p>
          <a:p>
            <a:r>
              <a:rPr lang="el-GR" sz="1400" dirty="0"/>
              <a:t>γ) στην </a:t>
            </a:r>
            <a:r>
              <a:rPr lang="el-GR" sz="1400" b="1" dirty="0"/>
              <a:t>πιλοτική εφαρμογή προγραμμάτων σπουδών</a:t>
            </a:r>
            <a:r>
              <a:rPr lang="el-GR" sz="1400" dirty="0"/>
              <a:t>, μεθόδων διδασκαλίας, νέου εκπαιδευτικού υλικού, έντυπου και ψηφιακού, νέων διδακτικών εργαλείων, σχολικών εγχειριδίων και </a:t>
            </a:r>
            <a:r>
              <a:rPr lang="el-GR" sz="1400" b="1" dirty="0"/>
              <a:t>καινοτόμων διδακτικών πρακτικών</a:t>
            </a:r>
            <a:r>
              <a:rPr lang="el-GR" sz="1400" dirty="0"/>
              <a:t>, προσανατολισμένων στην ιδέα και την πρακτική της εκπαιδευτικής αριστείας,</a:t>
            </a:r>
          </a:p>
          <a:p>
            <a:r>
              <a:rPr lang="el-GR" sz="1400" dirty="0"/>
              <a:t>δ) στην </a:t>
            </a:r>
            <a:r>
              <a:rPr lang="el-GR" sz="1400" b="1" dirty="0"/>
              <a:t>συμμετοχή σε ερευνητικά προγράμματα </a:t>
            </a:r>
            <a:r>
              <a:rPr lang="el-GR" sz="1400" dirty="0"/>
              <a:t>και η προαγωγή της </a:t>
            </a:r>
            <a:r>
              <a:rPr lang="el-GR" sz="1400" b="1" dirty="0"/>
              <a:t>έρευνας</a:t>
            </a:r>
            <a:r>
              <a:rPr lang="el-GR" sz="1400" dirty="0"/>
              <a:t> </a:t>
            </a:r>
            <a:r>
              <a:rPr lang="el-GR" sz="1400" b="1" dirty="0"/>
              <a:t>στη διδασκαλία </a:t>
            </a:r>
            <a:r>
              <a:rPr lang="el-GR" sz="1400" dirty="0"/>
              <a:t>των επιμέρους γνωστικών αντικειμένων, καθώς και στον ψυχοπαιδαγωγικό τομέα, σε συνεργασία με τμήματα και σχολές Ανώτατων Εκπαιδευτικών Ιδρυμάτων (Α.Ε.Ι.) και το </a:t>
            </a:r>
            <a:r>
              <a:rPr lang="el-GR" sz="1400" dirty="0" err="1"/>
              <a:t>Ι.Ε.Π</a:t>
            </a:r>
            <a:r>
              <a:rPr lang="el-GR" sz="1400" dirty="0"/>
              <a:t>.,</a:t>
            </a:r>
          </a:p>
          <a:p>
            <a:r>
              <a:rPr lang="el-GR" sz="1400" dirty="0"/>
              <a:t>ε) στην δημιουργία </a:t>
            </a:r>
            <a:r>
              <a:rPr lang="el-GR" sz="1400" b="1" dirty="0"/>
              <a:t>ομίλων</a:t>
            </a:r>
            <a:r>
              <a:rPr lang="el-GR" sz="1400" dirty="0"/>
              <a:t> αριστείας, δημιουργικότητας και καινοτομίας, στους οποίους μπορούν να συμμετέχουν μαθητές </a:t>
            </a:r>
            <a:r>
              <a:rPr lang="el-GR" sz="1400" b="1" dirty="0"/>
              <a:t>και από άλλα σχολεία </a:t>
            </a:r>
            <a:r>
              <a:rPr lang="el-GR" sz="1400" dirty="0"/>
              <a:t>της δημόσιας εκπαίδευσης,</a:t>
            </a:r>
          </a:p>
          <a:p>
            <a:r>
              <a:rPr lang="el-GR" sz="1400" dirty="0" err="1"/>
              <a:t>στ</a:t>
            </a:r>
            <a:r>
              <a:rPr lang="el-GR" sz="1400" dirty="0"/>
              <a:t>) στην </a:t>
            </a:r>
            <a:r>
              <a:rPr lang="el-GR" sz="1400" b="1" dirty="0"/>
              <a:t>πρακτική άσκηση προπτυχιακών και μεταπτυχιακών φοιτητών</a:t>
            </a:r>
            <a:r>
              <a:rPr lang="el-GR" sz="1400" dirty="0"/>
              <a:t> και η εξοικείωσή τους με ένα περιβάλλον υψηλών διδακτικών απαιτήσεων, σε συνεργασία με τμήματα και σχολές Α.Ε.Ι. των επιστημών της εκπαίδευσης,</a:t>
            </a:r>
          </a:p>
          <a:p>
            <a:r>
              <a:rPr lang="el-GR" sz="1400" dirty="0"/>
              <a:t>ζ) στην δημιουργία ενός γόνιμου περιβάλλοντος για </a:t>
            </a:r>
            <a:r>
              <a:rPr lang="el-GR" sz="1400" b="1" dirty="0"/>
              <a:t>έρευνα και η συνεργασία με υποψήφιους διδάκτορες</a:t>
            </a:r>
            <a:r>
              <a:rPr lang="el-GR" sz="1400" dirty="0"/>
              <a:t> στο πλαίσιο εκπόνησης διδακτορικών διατριβών σε αντικείμενα σχετικά με τις επιστήμες της εκπαίδευσης,</a:t>
            </a:r>
          </a:p>
          <a:p>
            <a:r>
              <a:rPr lang="el-GR" sz="1400" dirty="0"/>
              <a:t>η) στην </a:t>
            </a:r>
            <a:r>
              <a:rPr lang="el-GR" sz="1400" b="1" dirty="0"/>
              <a:t>ανάπτυξη επιμορφωτικών δράσεων</a:t>
            </a:r>
            <a:r>
              <a:rPr lang="el-GR" sz="1400" dirty="0"/>
              <a:t> των εκπαιδευτικών των Π.Σ. σε συνεργασία με τους εκπαιδευτικούς των σχολικών μονάδων που ανήκουν στην ομάδα όμορων σχολείων, με στόχο τη διάχυση πρακτικών εκπαιδευτικής αριστείας,</a:t>
            </a:r>
          </a:p>
          <a:p>
            <a:r>
              <a:rPr lang="el-GR" sz="1400" dirty="0"/>
              <a:t>θ) στη </a:t>
            </a:r>
            <a:r>
              <a:rPr lang="el-GR" sz="1400" b="1" dirty="0"/>
              <a:t>διοργάνωση σεμιναρίων και ημερίδων </a:t>
            </a:r>
            <a:r>
              <a:rPr lang="el-GR" sz="1400" dirty="0"/>
              <a:t>και η ανάπτυξη συνεργασιών μεταξύ των σχολικών μονάδων της ομάδας όμορων σχολείων,</a:t>
            </a:r>
          </a:p>
          <a:p>
            <a:r>
              <a:rPr lang="el-GR" sz="1400" dirty="0"/>
              <a:t>ι) στη </a:t>
            </a:r>
            <a:r>
              <a:rPr lang="el-GR" sz="1400" b="1" dirty="0"/>
              <a:t>συνεργασία με Α.Ε.Ι. της ημεδαπής ή της αλλοδαπής</a:t>
            </a:r>
            <a:r>
              <a:rPr lang="el-GR" sz="1400" dirty="0"/>
              <a:t>, ερευνητικούς φορείς και κοινωφελή ιδρύματα και</a:t>
            </a:r>
          </a:p>
          <a:p>
            <a:r>
              <a:rPr lang="el-GR" sz="1400" dirty="0" err="1"/>
              <a:t>ια</a:t>
            </a:r>
            <a:r>
              <a:rPr lang="el-GR" sz="1400" dirty="0"/>
              <a:t>) στην </a:t>
            </a:r>
            <a:r>
              <a:rPr lang="el-GR" sz="1400" b="1" dirty="0"/>
              <a:t>πιλοτική εφαρμογή προγραμμάτων αξιολόγησης</a:t>
            </a:r>
            <a:r>
              <a:rPr lang="el-GR" sz="1400" dirty="0"/>
              <a:t> της ποιότητας του εκπαιδευτικού έργου και της υλικοτεχνικής υποδομής των σχολικών μονάδων.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93121E-CCE5-ED1B-36D2-03590E7DA795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2A0DDC-28EE-9AB6-7134-2533E0E80756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36F61D-B8D9-3C92-3442-90BB9BD7DFE3}"/>
              </a:ext>
            </a:extLst>
          </p:cNvPr>
          <p:cNvSpPr txBox="1"/>
          <p:nvPr/>
        </p:nvSpPr>
        <p:spPr>
          <a:xfrm>
            <a:off x="267231" y="1984769"/>
            <a:ext cx="410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Ανάρτηση από τον εκπαιδευτικό στην πλατφόρμα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13B65-C296-AEF1-E43B-674DBD0E873D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690ABF-E5EC-9C20-246C-B133FCC69E50}"/>
              </a:ext>
            </a:extLst>
          </p:cNvPr>
          <p:cNvSpPr txBox="1"/>
          <p:nvPr/>
        </p:nvSpPr>
        <p:spPr>
          <a:xfrm>
            <a:off x="267231" y="5467697"/>
            <a:ext cx="4535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9BFC20-4D95-8E3A-ABA2-477869E63A21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3E9788-51F2-D4E0-0AD7-EA95FFC34E09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75491C-1A3D-2B0A-F6B2-29F69016DE72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E8FB-AF49-0292-27C5-736CBA56F5EA}"/>
              </a:ext>
            </a:extLst>
          </p:cNvPr>
          <p:cNvSpPr txBox="1"/>
          <p:nvPr/>
        </p:nvSpPr>
        <p:spPr>
          <a:xfrm>
            <a:off x="8408539" y="6484805"/>
            <a:ext cx="380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https://www.minedu.gov.gr/axiologisi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37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42F20-B665-54E9-B0EA-09BABCEDB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E3DD08-7CCA-6538-0405-D15706EE54D1}"/>
              </a:ext>
            </a:extLst>
          </p:cNvPr>
          <p:cNvSpPr txBox="1"/>
          <p:nvPr/>
        </p:nvSpPr>
        <p:spPr>
          <a:xfrm>
            <a:off x="3573093" y="2625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6EE86ACB-D45A-A917-32BA-B0F6E69AA7AC}"/>
              </a:ext>
            </a:extLst>
          </p:cNvPr>
          <p:cNvSpPr/>
          <p:nvPr/>
        </p:nvSpPr>
        <p:spPr>
          <a:xfrm>
            <a:off x="4902481" y="329274"/>
            <a:ext cx="731107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</a:rPr>
              <a:t>Καταχωρίζει</a:t>
            </a:r>
            <a:r>
              <a:rPr lang="el-GR" sz="1400" b="1" dirty="0"/>
              <a:t>:</a:t>
            </a:r>
          </a:p>
          <a:p>
            <a:r>
              <a:rPr lang="el-GR" sz="1400" dirty="0"/>
              <a:t>Β. Για εκπαιδευτικό </a:t>
            </a:r>
            <a:r>
              <a:rPr lang="el-GR" sz="1400" dirty="0" err="1"/>
              <a:t>Πειρ.Σ</a:t>
            </a:r>
            <a:r>
              <a:rPr lang="el-GR" sz="1400" dirty="0"/>
              <a:t>. γίνεται εστίαση (σκοποί </a:t>
            </a:r>
            <a:r>
              <a:rPr lang="el-GR" sz="1400" dirty="0" err="1"/>
              <a:t>Πειρ.Σ</a:t>
            </a:r>
            <a:r>
              <a:rPr lang="el-GR" sz="1400" dirty="0"/>
              <a:t>.):</a:t>
            </a:r>
          </a:p>
          <a:p>
            <a:r>
              <a:rPr lang="el-GR" sz="1400" dirty="0"/>
              <a:t> α) στην </a:t>
            </a:r>
            <a:r>
              <a:rPr lang="el-GR" sz="1400" b="1" dirty="0"/>
              <a:t>ανάπτυξη ερευνητικών, δημιουργικών δράσεων</a:t>
            </a:r>
            <a:r>
              <a:rPr lang="el-GR" sz="1400" dirty="0"/>
              <a:t>, η </a:t>
            </a:r>
            <a:r>
              <a:rPr lang="el-GR" sz="1400" b="1" dirty="0"/>
              <a:t>πιλοτική εφαρμογή και ο πειραματισμός σε προγράμματα σπουδών</a:t>
            </a:r>
            <a:r>
              <a:rPr lang="el-GR" sz="1400" dirty="0"/>
              <a:t>, μεθόδους διδασκαλίας, νέο εκπαιδευτικό υλικό, έντυπο και ψηφιακό, νέα διδακτικά εργαλεία, σχολικά εγχειρίδια και καινοτόμες διδακτικές πρακτικές,</a:t>
            </a:r>
          </a:p>
          <a:p>
            <a:r>
              <a:rPr lang="el-GR" sz="1400" dirty="0"/>
              <a:t>β) στην παροχή της δυνατότητας </a:t>
            </a:r>
            <a:r>
              <a:rPr lang="el-GR" sz="1400" b="1" dirty="0"/>
              <a:t>επιμόρφωσης των εκπαιδευτικών </a:t>
            </a:r>
            <a:r>
              <a:rPr lang="el-GR" sz="1400" dirty="0"/>
              <a:t>των </a:t>
            </a:r>
            <a:r>
              <a:rPr lang="el-GR" sz="1400" dirty="0" err="1"/>
              <a:t>ΠΕΙ.Σ</a:t>
            </a:r>
            <a:r>
              <a:rPr lang="el-GR" sz="1400" dirty="0"/>
              <a:t>. και των εκπαιδευτικών των σχολικών μονάδων που ανήκουν στην ομάδα όμορων σχολείων,</a:t>
            </a:r>
          </a:p>
          <a:p>
            <a:r>
              <a:rPr lang="el-GR" sz="1400" dirty="0"/>
              <a:t>γ) στη διάχυση </a:t>
            </a:r>
            <a:r>
              <a:rPr lang="el-GR" sz="1400" b="1" dirty="0"/>
              <a:t>πειραματικών εκπαιδευτικών πρακτικών </a:t>
            </a:r>
            <a:r>
              <a:rPr lang="el-GR" sz="1400" dirty="0"/>
              <a:t>με τη διοργάνωση </a:t>
            </a:r>
            <a:r>
              <a:rPr lang="el-GR" sz="1400" b="1" dirty="0"/>
              <a:t>σεμιναρίων και ημερίδων</a:t>
            </a:r>
            <a:r>
              <a:rPr lang="el-GR" sz="1400" dirty="0"/>
              <a:t> και την ανάπτυξη συνεργασιών μεταξύ των σχολικών μονάδων της ομάδας όμορων σχολείων,</a:t>
            </a:r>
          </a:p>
          <a:p>
            <a:r>
              <a:rPr lang="el-GR" sz="1400" dirty="0"/>
              <a:t>δ) στην </a:t>
            </a:r>
            <a:r>
              <a:rPr lang="el-GR" sz="1400" b="1" dirty="0"/>
              <a:t>εξοικείωση των προπτυχιακών και μεταπτυχιακών φοιτητών</a:t>
            </a:r>
            <a:r>
              <a:rPr lang="el-GR" sz="1400" dirty="0"/>
              <a:t> με τη διδασκαλία των επιμέρους γνωστικών αντικειμένων, σε συνεργασία με τμήματα και σχολές Α.Ε.Ι. των επιστημών της εκπαίδευσης, στο πλαίσιο προγραμμάτων πρακτικής άσκησης,</a:t>
            </a:r>
          </a:p>
          <a:p>
            <a:r>
              <a:rPr lang="el-GR" sz="1400" dirty="0"/>
              <a:t>ε) στη δημιουργία ενός γόνιμου περιβάλλοντος για </a:t>
            </a:r>
            <a:r>
              <a:rPr lang="el-GR" sz="1400" b="1" dirty="0"/>
              <a:t>έρευνα και η συνεργασία με υποψήφιους διδάκτορες</a:t>
            </a:r>
            <a:r>
              <a:rPr lang="el-GR" sz="1400" dirty="0"/>
              <a:t>, στο πλαίσιο εκπόνησης διδακτορικών διατριβών σε αντικείμενα σχετικά με τις επιστήμες της εκπαίδευσης,</a:t>
            </a:r>
          </a:p>
          <a:p>
            <a:r>
              <a:rPr lang="el-GR" sz="1400" dirty="0" err="1"/>
              <a:t>στ</a:t>
            </a:r>
            <a:r>
              <a:rPr lang="el-GR" sz="1400" dirty="0"/>
              <a:t>) στην προαγωγή της </a:t>
            </a:r>
            <a:r>
              <a:rPr lang="el-GR" sz="1400" b="1" dirty="0"/>
              <a:t>έρευνας στη διδασκαλία των επιμέρους γνωστικών αντικειμένων</a:t>
            </a:r>
            <a:r>
              <a:rPr lang="el-GR" sz="1400" dirty="0"/>
              <a:t>, καθώς και στον ψυχοπαιδαγωγικό τομέα, σε συνεργασία με τμήματα και σχολές Α.Ε.Ι. και το </a:t>
            </a:r>
            <a:r>
              <a:rPr lang="el-GR" sz="1400" dirty="0" err="1"/>
              <a:t>Ι.Ε.Π</a:t>
            </a:r>
            <a:r>
              <a:rPr lang="el-GR" sz="1400" dirty="0"/>
              <a:t>.,</a:t>
            </a:r>
          </a:p>
          <a:p>
            <a:r>
              <a:rPr lang="el-GR" sz="1400" dirty="0"/>
              <a:t>ζ) στη δημιουργία </a:t>
            </a:r>
            <a:r>
              <a:rPr lang="el-GR" sz="1400" b="1" dirty="0"/>
              <a:t>ομίλων</a:t>
            </a:r>
            <a:r>
              <a:rPr lang="el-GR" sz="1400" dirty="0"/>
              <a:t> δημιουργικότητας και καινοτομίας, στους οποίους μπορούν να συμμετέχουν μαθητές και από άλλα σχολεία της δημόσιας εκπαίδευσης,</a:t>
            </a:r>
          </a:p>
          <a:p>
            <a:r>
              <a:rPr lang="el-GR" sz="1400" dirty="0"/>
              <a:t>η) στην </a:t>
            </a:r>
            <a:r>
              <a:rPr lang="el-GR" sz="1400" b="1" dirty="0"/>
              <a:t>πιλοτική εφαρμογή προγραμμάτων αξιολόγησης</a:t>
            </a:r>
            <a:r>
              <a:rPr lang="el-GR" sz="1400" dirty="0"/>
              <a:t> της ποιότητας του εκπαιδευτικού έργου και της υλικοτεχνικής υποδομής των σχολικών μονάδων,</a:t>
            </a:r>
          </a:p>
          <a:p>
            <a:r>
              <a:rPr lang="el-GR" sz="1400" dirty="0"/>
              <a:t>θ) στην </a:t>
            </a:r>
            <a:r>
              <a:rPr lang="el-GR" sz="1400" b="1" dirty="0"/>
              <a:t>συνεργασία με Α.Ε.Ι.</a:t>
            </a:r>
            <a:r>
              <a:rPr lang="el-GR" sz="1400" dirty="0"/>
              <a:t> της ημεδαπής ή της αλλοδαπής, ερευνητικούς φορείς και κοινωφελή ιδρύματα </a:t>
            </a:r>
          </a:p>
          <a:p>
            <a:r>
              <a:rPr lang="el-GR" sz="1400" dirty="0"/>
              <a:t>ι) στον </a:t>
            </a:r>
            <a:r>
              <a:rPr lang="el-GR" sz="1400" b="1" dirty="0"/>
              <a:t>πειραματισμός σε τρόπους λειτουργίας και διοίκησης του σχολείου</a:t>
            </a:r>
            <a:r>
              <a:rPr lang="el-GR" sz="1400" dirty="0"/>
              <a:t>.</a:t>
            </a:r>
          </a:p>
          <a:p>
            <a:endParaRPr lang="el-GR" sz="1400" dirty="0"/>
          </a:p>
          <a:p>
            <a:endParaRPr lang="el-GR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41CF65-FB66-6B11-FBE2-7DA7A24E5BDD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B0DE73-18BB-DFF3-0A42-362DCB0ABA8E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30ED7F-780E-2D16-FF1D-6FFF6465C6AE}"/>
              </a:ext>
            </a:extLst>
          </p:cNvPr>
          <p:cNvSpPr txBox="1"/>
          <p:nvPr/>
        </p:nvSpPr>
        <p:spPr>
          <a:xfrm>
            <a:off x="267231" y="1984769"/>
            <a:ext cx="410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Ανάρτηση από τον εκπαιδευτικό στην πλατφόρμα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E36F5E-36F6-8625-BBD5-E925EFDA9F64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13907E-027A-4347-C3DB-84F745DE10A0}"/>
              </a:ext>
            </a:extLst>
          </p:cNvPr>
          <p:cNvSpPr txBox="1"/>
          <p:nvPr/>
        </p:nvSpPr>
        <p:spPr>
          <a:xfrm>
            <a:off x="267231" y="5467697"/>
            <a:ext cx="4535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E09DD6-950A-2B15-8818-FE91F732C5C6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5908CB-F09B-41C8-6C8C-B9D588EEA810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23B67E-549F-C366-F0D1-200DEB0B54AB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7788B-D062-C294-0B44-E2FC13E7937A}"/>
              </a:ext>
            </a:extLst>
          </p:cNvPr>
          <p:cNvSpPr txBox="1"/>
          <p:nvPr/>
        </p:nvSpPr>
        <p:spPr>
          <a:xfrm>
            <a:off x="8408539" y="6484805"/>
            <a:ext cx="380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https://www.minedu.gov.gr/axiologisi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563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B4E7E-B787-EE52-14E8-3AB888594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7D02A1-0CE7-3D01-F359-986F743867CE}"/>
              </a:ext>
            </a:extLst>
          </p:cNvPr>
          <p:cNvSpPr txBox="1"/>
          <p:nvPr/>
        </p:nvSpPr>
        <p:spPr>
          <a:xfrm>
            <a:off x="3573093" y="2625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154C1509-67CE-0C37-A4B8-3E18D015A24C}"/>
              </a:ext>
            </a:extLst>
          </p:cNvPr>
          <p:cNvSpPr/>
          <p:nvPr/>
        </p:nvSpPr>
        <p:spPr>
          <a:xfrm>
            <a:off x="5079319" y="322775"/>
            <a:ext cx="69787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Καταχωρίζει</a:t>
            </a:r>
            <a:r>
              <a:rPr lang="el-GR" b="1" dirty="0"/>
              <a:t>:</a:t>
            </a:r>
          </a:p>
          <a:p>
            <a:r>
              <a:rPr lang="el-GR" b="1" dirty="0"/>
              <a:t>Ιδιαίτερη εστίαση </a:t>
            </a:r>
          </a:p>
          <a:p>
            <a:endParaRPr lang="el-GR" dirty="0"/>
          </a:p>
          <a:p>
            <a:r>
              <a:rPr lang="el-GR" dirty="0"/>
              <a:t>Ο/η αξιολογούμενος/η καταχωρίζει, επιπροσθέτως,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την επιμόρφωση του στα νέα προγράμματα σπουδών στο πλαίσιο της εφαρμογής τους στα Π.Σ. και </a:t>
            </a:r>
            <a:r>
              <a:rPr lang="el-GR" dirty="0" err="1"/>
              <a:t>ΠΕΙ.Σ</a:t>
            </a:r>
            <a:r>
              <a:rPr lang="el-GR" dirty="0"/>
              <a:t>.,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την συμμετοχή στην πιλοτική εφαρμογή των Νέων Προγραμμάτων Σπουδών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τη λειτουργία ομίλων,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τη συμμετοχή σε πρακτική άσκηση/</a:t>
            </a:r>
            <a:r>
              <a:rPr lang="el-GR" dirty="0" err="1"/>
              <a:t>mentoring</a:t>
            </a:r>
            <a:r>
              <a:rPr lang="el-GR" dirty="0"/>
              <a:t> φοιτητών στο πλαίσιο συνεργασίας του Π.Σ. ή </a:t>
            </a:r>
            <a:r>
              <a:rPr lang="el-GR" dirty="0" err="1"/>
              <a:t>ΠΕΙ.Σ</a:t>
            </a:r>
            <a:r>
              <a:rPr lang="el-GR" dirty="0"/>
              <a:t>. με </a:t>
            </a:r>
            <a:r>
              <a:rPr lang="el-GR" dirty="0" err="1"/>
              <a:t>Α.Ε.Ι</a:t>
            </a:r>
            <a:r>
              <a:rPr lang="el-GR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λειτουργία τμημάτων ενισχυτικής διδασκαλίας,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καινοτόμες δράσεις εγκεκριμένες από τη </a:t>
            </a:r>
            <a:r>
              <a:rPr lang="el-GR" dirty="0" err="1"/>
              <a:t>Δ.Ε.Π.Π.Σ</a:t>
            </a:r>
            <a:r>
              <a:rPr lang="el-GR" dirty="0"/>
              <a:t>. και το </a:t>
            </a:r>
            <a:r>
              <a:rPr lang="el-GR" dirty="0" err="1"/>
              <a:t>ΙΕΠ</a:t>
            </a:r>
            <a:r>
              <a:rPr lang="el-GR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συνεργασίες με ΑΕΙ που υλοποιήθηκαν στο πλαίσιο πρωτοκόλλου συνεργασίας.</a:t>
            </a:r>
          </a:p>
          <a:p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54DAEA-4E08-DF6D-9BF7-BB2C0A180CE2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35CF1E-CDEC-05DF-7707-2C41B0939E15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8D4738-C15B-A862-23CA-9B8EA53DD496}"/>
              </a:ext>
            </a:extLst>
          </p:cNvPr>
          <p:cNvSpPr txBox="1"/>
          <p:nvPr/>
        </p:nvSpPr>
        <p:spPr>
          <a:xfrm>
            <a:off x="267231" y="1984769"/>
            <a:ext cx="410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Ανάρτηση από τον εκπαιδευτικό στην πλατφόρμα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C65297-4A0F-9F86-AE5A-89C5BC61D2F4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AB8607-23DA-2C9D-3CCA-5EC7F0B0D87E}"/>
              </a:ext>
            </a:extLst>
          </p:cNvPr>
          <p:cNvSpPr txBox="1"/>
          <p:nvPr/>
        </p:nvSpPr>
        <p:spPr>
          <a:xfrm>
            <a:off x="267231" y="5467697"/>
            <a:ext cx="4535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141975-26D2-39EF-8979-4EA8E1B7C17C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70D4BE-C054-1CD2-2F9D-0E9C1ED400D5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81E8CD-6FAB-071C-FD8D-8B365C004940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346C-3851-0144-FBDF-899DD4810574}"/>
              </a:ext>
            </a:extLst>
          </p:cNvPr>
          <p:cNvSpPr txBox="1"/>
          <p:nvPr/>
        </p:nvSpPr>
        <p:spPr>
          <a:xfrm>
            <a:off x="8408539" y="6484805"/>
            <a:ext cx="380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https://www.minedu.gov.gr/axiologisi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732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56001" y="35560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7A686939-FA73-4FF3-8EA7-F2792164A889}"/>
              </a:ext>
            </a:extLst>
          </p:cNvPr>
          <p:cNvSpPr/>
          <p:nvPr/>
        </p:nvSpPr>
        <p:spPr>
          <a:xfrm>
            <a:off x="6390600" y="755710"/>
            <a:ext cx="58795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Δύναται:</a:t>
            </a:r>
            <a:r>
              <a:rPr lang="el-G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επιμορφωτική εμπειρία ως </a:t>
            </a:r>
            <a:r>
              <a:rPr lang="el-GR" dirty="0" err="1"/>
              <a:t>επιμορφωτή</a:t>
            </a:r>
            <a:r>
              <a:rPr lang="el-GR" dirty="0"/>
              <a:t> και </a:t>
            </a:r>
            <a:r>
              <a:rPr lang="el-GR" dirty="0" err="1"/>
              <a:t>επιμορφούμενου</a:t>
            </a:r>
            <a:r>
              <a:rPr lang="el-G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 σχετικό με την παιδαγωγική και τη διδακτική συγγραφικό έργο του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 διδακτικό έργο του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τη συμμετοχή του σε ευρωπαϊκά και ερευνητικά προγράμματα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καθώς και κάθε είδους δράσεις που συμβάλλουν στην ποιοτική αναβάθμιση του ρόλου του στην εκπαιδευτική και διδακτική διαδικασία.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Καταγράφεται η </a:t>
            </a:r>
            <a:r>
              <a:rPr lang="el-GR" sz="1800" b="0" i="1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εμπειρία της συμμετοχής στην επιμόρφωση του </a:t>
            </a:r>
            <a:r>
              <a:rPr lang="el-GR" sz="1800" b="0" i="1" u="sng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ΙΕΠ</a:t>
            </a:r>
            <a:r>
              <a:rPr lang="el-GR" sz="1800" b="0" i="1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για τα Νέα Προγράμματα Σπουδών στο πλαίσιο της πιλοτικής εφαρμογής στα Π. Σ. και </a:t>
            </a:r>
            <a:r>
              <a:rPr lang="el-GR" sz="1800" b="0" i="1" u="sng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ΠΕΙ.Σ</a:t>
            </a:r>
            <a:r>
              <a:rPr lang="el-GR" sz="1800" b="0" i="1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., καθώς και η πιθανή συγγραφή, στο παραπάνω πλαίσιο, εκπαιδευτικού υλικού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(άρθρο 11Α του ν. 4692/2020).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ποικίλες δράσεις που συμβάλλουν στην ποιοτική αναβάθμιση του επιτελούμενου έργου που δεν έχουν καλυφθεί σε προηγούμενα βήματα</a:t>
            </a:r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6FE9F9-B071-4CAA-AA88-81C1495D7117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79850D-7149-48F6-B714-20357DA3D589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6FC20C-9DAC-47CA-91EF-F543947F3CFB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Ανάρτηση από τον εκπαιδευτικό στην πλατφόρμα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677BC6-2C40-47D3-8EBD-0251FB7455C0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D9D148-AA94-40B2-81A3-4E544BF44F9D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72D5D9-ED83-4657-8883-57EF26F6B816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521E7-1856-44B2-A16B-9F237642BD94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CA8C28-16B9-47AF-BB38-72C1AB9B8A28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val="31108745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2611</Words>
  <Application>Microsoft Office PowerPoint</Application>
  <PresentationFormat>Ευρεία οθόνη</PresentationFormat>
  <Paragraphs>328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</dc:creator>
  <cp:lastModifiedBy>ΝΙΚΟΛΑΟΣ ΠΑΠΑΔΗΜΗΤΡΟΠΟΥΛΟΣ</cp:lastModifiedBy>
  <cp:revision>35</cp:revision>
  <dcterms:created xsi:type="dcterms:W3CDTF">2023-11-07T08:15:08Z</dcterms:created>
  <dcterms:modified xsi:type="dcterms:W3CDTF">2024-03-03T20:53:06Z</dcterms:modified>
</cp:coreProperties>
</file>