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7" r:id="rId5"/>
    <p:sldId id="269" r:id="rId6"/>
    <p:sldId id="271" r:id="rId7"/>
    <p:sldId id="270" r:id="rId8"/>
    <p:sldId id="272" r:id="rId9"/>
    <p:sldId id="273" r:id="rId10"/>
    <p:sldId id="278" r:id="rId11"/>
    <p:sldId id="279" r:id="rId12"/>
    <p:sldId id="274" r:id="rId13"/>
    <p:sldId id="276" r:id="rId14"/>
    <p:sldId id="266" r:id="rId15"/>
    <p:sldId id="277" r:id="rId16"/>
    <p:sldId id="260" r:id="rId17"/>
    <p:sldId id="261" r:id="rId18"/>
    <p:sldId id="300" r:id="rId19"/>
    <p:sldId id="286" r:id="rId20"/>
    <p:sldId id="287" r:id="rId21"/>
    <p:sldId id="288" r:id="rId22"/>
    <p:sldId id="280" r:id="rId23"/>
    <p:sldId id="281" r:id="rId24"/>
    <p:sldId id="282" r:id="rId25"/>
    <p:sldId id="283" r:id="rId26"/>
    <p:sldId id="284" r:id="rId27"/>
    <p:sldId id="285" r:id="rId28"/>
    <p:sldId id="263" r:id="rId29"/>
    <p:sldId id="296" r:id="rId30"/>
    <p:sldId id="295" r:id="rId31"/>
    <p:sldId id="289" r:id="rId32"/>
    <p:sldId id="290" r:id="rId33"/>
    <p:sldId id="297" r:id="rId34"/>
    <p:sldId id="298" r:id="rId35"/>
    <p:sldId id="299" r:id="rId36"/>
    <p:sldId id="264" r:id="rId37"/>
    <p:sldId id="291" r:id="rId38"/>
    <p:sldId id="292" r:id="rId39"/>
    <p:sldId id="293" r:id="rId40"/>
    <p:sldId id="265" r:id="rId41"/>
    <p:sldId id="294" r:id="rId42"/>
    <p:sldId id="301" r:id="rId43"/>
    <p:sldId id="302" r:id="rId4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25DC419-17FB-221F-6B3E-43BBCEB0D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32DE1608-0FA0-B995-CD89-F2F98AD19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15F1AA7-F57C-E1AA-827E-6AD133815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A204B-15B4-44D9-B638-93C3E6995349}" type="datetimeFigureOut">
              <a:rPr lang="el-GR" smtClean="0"/>
              <a:t>5/10/2023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57E1DA2-7E91-F6E9-2D8F-F7B77F80C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3542785-A6B8-BF8E-95A9-F8018F52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B4F19-0887-4B58-BDEB-DF5DCEE12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1276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9C71682-5299-969E-D098-9827FC807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1D657F4A-CFCC-87C1-9163-84A70E77DF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8C1CF24-0823-6D49-1810-41E12621F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A204B-15B4-44D9-B638-93C3E6995349}" type="datetimeFigureOut">
              <a:rPr lang="el-GR" smtClean="0"/>
              <a:t>5/10/2023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5B10EE5-53A8-852C-BC9E-360EB0D2F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FB44F98-C4D8-F9AC-FBD2-D29FD550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B4F19-0887-4B58-BDEB-DF5DCEE12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7592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B1135165-DB84-9CAB-065E-F27FA5B98F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A45F5449-B9D6-3616-F197-43B9D0F78A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452D9FA-6F7C-C27B-609A-924B46B32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A204B-15B4-44D9-B638-93C3E6995349}" type="datetimeFigureOut">
              <a:rPr lang="el-GR" smtClean="0"/>
              <a:t>5/10/2023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27E50D8-B97A-C5B6-E406-10BFF264B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06F52B7-0B58-F3D8-997B-8BC97C549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B4F19-0887-4B58-BDEB-DF5DCEE12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4476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4C4D355-3476-AF09-70C4-AF1A2DAAD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F37F184-C167-0673-39B0-AAE80F2A9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D5E3163-5C28-FEF7-31BD-8BFC75870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A204B-15B4-44D9-B638-93C3E6995349}" type="datetimeFigureOut">
              <a:rPr lang="el-GR" smtClean="0"/>
              <a:t>5/10/2023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DE70E3D-13B1-087E-D616-FE1E21804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3574E77-B109-C8B8-1D83-FA185ACBA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B4F19-0887-4B58-BDEB-DF5DCEE12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1869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9EFA917-4CF0-5AAF-0B6F-57F492672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2116C84-CB97-AD7F-C8FF-C51C41072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13D43C1-C29D-C322-2548-036B3CB47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A204B-15B4-44D9-B638-93C3E6995349}" type="datetimeFigureOut">
              <a:rPr lang="el-GR" smtClean="0"/>
              <a:t>5/10/2023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9055F04-5F93-3BBE-AFED-0B7BCFDBD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8B1D619-B88D-196C-E12F-283541D52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B4F19-0887-4B58-BDEB-DF5DCEE12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9262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BAEA1C5-A52B-3D9E-680A-2A1E4E8F3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AB4E807-FD76-2D5D-53EC-C94F5F0451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A89B2AB-0FD2-3381-8681-AB3BE6A13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6BA41BA1-3FF7-B750-03F2-33478F67D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A204B-15B4-44D9-B638-93C3E6995349}" type="datetimeFigureOut">
              <a:rPr lang="el-GR" smtClean="0"/>
              <a:t>5/10/2023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C5FFA1C-E981-400C-E209-DF711E0B0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B3A8D61-B041-C4B4-D1BF-129FECFB8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B4F19-0887-4B58-BDEB-DF5DCEE12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7862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8BCD198-E5AB-6D3D-E28A-9D33BAB41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B1EE3E8-F2D8-4C2E-437A-000318188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5C70DA79-4225-BAB2-5106-70CFA30D67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A76F489C-6C74-9909-8D24-472590DBEC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AA40FFB-F770-E4B6-DCC4-B9844A462F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961CE8A0-DB80-8795-D2E1-E2799E7B0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A204B-15B4-44D9-B638-93C3E6995349}" type="datetimeFigureOut">
              <a:rPr lang="el-GR" smtClean="0"/>
              <a:t>5/10/2023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B7E62F0B-2E3C-C699-5078-0AD20F081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5DDBFE9E-AC75-5571-26E3-F22047BD3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B4F19-0887-4B58-BDEB-DF5DCEE12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4331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175FAB8-C814-ED52-2990-8680CA9BB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D6D35943-D3A1-125A-D6E3-2565B5E0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A204B-15B4-44D9-B638-93C3E6995349}" type="datetimeFigureOut">
              <a:rPr lang="el-GR" smtClean="0"/>
              <a:t>5/10/2023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D46DCC7F-F201-6946-86C0-A18FCCF30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9F7E6DAC-FD17-949C-5FD2-ACFCF3C50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B4F19-0887-4B58-BDEB-DF5DCEE12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8923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20C09FDE-94EF-7F49-6A84-586F40F13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A204B-15B4-44D9-B638-93C3E6995349}" type="datetimeFigureOut">
              <a:rPr lang="el-GR" smtClean="0"/>
              <a:t>5/10/2023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588AD606-4378-EEBA-A5E7-40F8061D0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2EDA1AD-9DA6-CCDF-7D58-D98EA970B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B4F19-0887-4B58-BDEB-DF5DCEE12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39323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6336270-280D-C52B-D9EA-E84AD6890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1ABC7EB-59A6-F90C-FDE4-40645DC31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9C738CAE-3B85-9407-2388-9664846937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F4C7BA4-1606-1BAE-8D87-908F2B82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A204B-15B4-44D9-B638-93C3E6995349}" type="datetimeFigureOut">
              <a:rPr lang="el-GR" smtClean="0"/>
              <a:t>5/10/2023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88A1938-30DE-98A3-595D-6AA5FFA07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A05CE8A-8EB9-A56B-B54B-C57A8D5F8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B4F19-0887-4B58-BDEB-DF5DCEE12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5275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90C549E-FA53-0C38-F287-5E6B48BA0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47EF0E84-BF6D-C9ED-6A2A-72A13F0637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25B91F1-2577-7FE5-C073-A2DC61EA7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B2C0974-69E8-0D54-FC2F-967611ECB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A204B-15B4-44D9-B638-93C3E6995349}" type="datetimeFigureOut">
              <a:rPr lang="el-GR" smtClean="0"/>
              <a:t>5/10/2023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B7802DB-5C0B-5ECE-6818-09A74EBA7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685A309-92F9-CE01-AA6E-188FEF78F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B4F19-0887-4B58-BDEB-DF5DCEE12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7601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DD4595C5-63B5-C1A9-3D59-BEFA98126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9C7E171-B59A-E435-3789-7D5FC13AB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4B69E39-0AB9-15E2-9E36-83099BCA2A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A204B-15B4-44D9-B638-93C3E6995349}" type="datetimeFigureOut">
              <a:rPr lang="el-GR" smtClean="0"/>
              <a:t>5/10/2023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5DDCA66-B380-0160-C073-5266D68B5F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9F89ED7-1694-3E47-7393-032BB066B5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B4F19-0887-4B58-BDEB-DF5DCEE12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764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hyperlink" Target="http://ebooks.edu.gr/ebooks/v/html/8547/2670/Chimeia_B-Lykeiou_html-empl/" TargetMode="External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hyperlink" Target="http://ebooks.edu.gr/ebooks/v/html/8547/2680/Fysiki_A-Lykeiou_html-empl/" TargetMode="External"/><Relationship Id="rId21" Type="http://schemas.openxmlformats.org/officeDocument/2006/relationships/hyperlink" Target="http://ebooks.edu.gr/ebooks/v/html/8547/2668/Biologia-T1_G-Lykeiou-ThSp-SpYg_html-empl/" TargetMode="External"/><Relationship Id="rId7" Type="http://schemas.openxmlformats.org/officeDocument/2006/relationships/hyperlink" Target="http://ebooks.edu.gr/ebooks/v/html/8547/2666/Biologia_A-Lykeiou_html-empl/" TargetMode="External"/><Relationship Id="rId12" Type="http://schemas.openxmlformats.org/officeDocument/2006/relationships/image" Target="../media/image6.png"/><Relationship Id="rId17" Type="http://schemas.openxmlformats.org/officeDocument/2006/relationships/hyperlink" Target="http://ebooks.edu.gr/ebooks/v/html/8547/4708/Chimeia-Teuxos-A_G-Lykeiou-ThSp-SpYg_html-empl/" TargetMode="External"/><Relationship Id="rId25" Type="http://schemas.openxmlformats.org/officeDocument/2006/relationships/hyperlink" Target="http://ebooks.edu.gr/ebooks/v/html/8547/2728/Fysiki-G-Lykeiou-ThSp_html-apli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://ebooks.edu.gr/ebooks/v/html/8547/2684/Fysiki_B-Lykeiou-ThSp_html-empl/" TargetMode="External"/><Relationship Id="rId24" Type="http://schemas.openxmlformats.org/officeDocument/2006/relationships/image" Target="../media/image12.png"/><Relationship Id="rId5" Type="http://schemas.openxmlformats.org/officeDocument/2006/relationships/hyperlink" Target="http://ebooks.edu.gr/ebooks/v/html/8547/2756/Chimeia_A-Lykeiou_html-empl/" TargetMode="External"/><Relationship Id="rId15" Type="http://schemas.openxmlformats.org/officeDocument/2006/relationships/hyperlink" Target="http://ebooks.edu.gr/ebooks/v/html/8547/2724/Biologia_B-Lykeiou_html-apli/" TargetMode="External"/><Relationship Id="rId23" Type="http://schemas.openxmlformats.org/officeDocument/2006/relationships/hyperlink" Target="http://ebooks.edu.gr/ebooks/v/html/8547/2726/Biologia-T2_G-Lykeiou-ThSp-SpYg_html-empl/" TargetMode="External"/><Relationship Id="rId10" Type="http://schemas.openxmlformats.org/officeDocument/2006/relationships/image" Target="../media/image5.png"/><Relationship Id="rId19" Type="http://schemas.openxmlformats.org/officeDocument/2006/relationships/hyperlink" Target="http://ebooks.edu.gr/ebooks/v/html/8547/2672/Chimeia-T2_G-Lykeiou-ThSp-SpYg_html-empl/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://ebooks.edu.gr/ebooks/v/html/8547/2682/Fysiki_B-Lykeiou-GP_html-empl/" TargetMode="External"/><Relationship Id="rId14" Type="http://schemas.openxmlformats.org/officeDocument/2006/relationships/image" Target="../media/image7.png"/><Relationship Id="rId22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2756/Chimeia_A-Lykeiou_html-emp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://ebooks.edu.gr/ebooks/v/html/8547/2756/Chimeia_A-Lykeiou_html-empl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2756/Chimeia_A-Lykeiou_html-emp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2756/Chimeia_A-Lykeiou_html-emp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://ebooks.edu.gr/ebooks/v/html/8547/2756/Chimeia_A-Lykeiou_html-empl/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2756/Chimeia_A-Lykeiou_html-empl/" TargetMode="External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2756/Chimeia_A-Lykeiou_html-empl/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LAB.exe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2670/Chimeia_B-Lykeiou_html-emp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2670/Chimeia_B-Lykeiou_html-empl/" TargetMode="External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olview.org/?cid=4093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2670/Chimeia_B-Lykeiou_html-emp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isikesepistimes.gr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2670/Chimeia_B-Lykeiou_html-emp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hyperlink" Target="http://ebooks.edu.gr/ebooks/v/html/8547/2670/Chimeia_B-Lykeiou_html-empl/" TargetMode="Externa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7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2670/Chimeia_B-Lykeiou_html-emp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72.png"/><Relationship Id="rId3" Type="http://schemas.openxmlformats.org/officeDocument/2006/relationships/hyperlink" Target="http://ebooks.edu.gr/ebooks/v/html/8547/2670/Chimeia_B-Lykeiou_html-empl/" TargetMode="External"/><Relationship Id="rId21" Type="http://schemas.openxmlformats.org/officeDocument/2006/relationships/image" Target="../media/image67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5" Type="http://schemas.openxmlformats.org/officeDocument/2006/relationships/image" Target="../media/image71.png"/><Relationship Id="rId2" Type="http://schemas.openxmlformats.org/officeDocument/2006/relationships/image" Target="../media/image1.pn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29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24" Type="http://schemas.openxmlformats.org/officeDocument/2006/relationships/image" Target="../media/image70.png"/><Relationship Id="rId32" Type="http://schemas.openxmlformats.org/officeDocument/2006/relationships/image" Target="../media/image78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28" Type="http://schemas.openxmlformats.org/officeDocument/2006/relationships/image" Target="../media/image74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31" Type="http://schemas.openxmlformats.org/officeDocument/2006/relationships/image" Target="../media/image77.png"/><Relationship Id="rId4" Type="http://schemas.openxmlformats.org/officeDocument/2006/relationships/image" Target="../media/image7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68.png"/><Relationship Id="rId27" Type="http://schemas.openxmlformats.org/officeDocument/2006/relationships/image" Target="../media/image73.png"/><Relationship Id="rId30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72.png"/><Relationship Id="rId39" Type="http://schemas.openxmlformats.org/officeDocument/2006/relationships/image" Target="../media/image85.png"/><Relationship Id="rId21" Type="http://schemas.openxmlformats.org/officeDocument/2006/relationships/image" Target="../media/image67.png"/><Relationship Id="rId34" Type="http://schemas.openxmlformats.org/officeDocument/2006/relationships/image" Target="../media/image80.png"/><Relationship Id="rId42" Type="http://schemas.openxmlformats.org/officeDocument/2006/relationships/image" Target="../media/image88.png"/><Relationship Id="rId47" Type="http://schemas.openxmlformats.org/officeDocument/2006/relationships/image" Target="../media/image93.png"/><Relationship Id="rId50" Type="http://schemas.openxmlformats.org/officeDocument/2006/relationships/image" Target="../media/image96.png"/><Relationship Id="rId55" Type="http://schemas.openxmlformats.org/officeDocument/2006/relationships/image" Target="../media/image101.pn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6" Type="http://schemas.openxmlformats.org/officeDocument/2006/relationships/image" Target="../media/image62.png"/><Relationship Id="rId29" Type="http://schemas.openxmlformats.org/officeDocument/2006/relationships/image" Target="../media/image75.png"/><Relationship Id="rId11" Type="http://schemas.openxmlformats.org/officeDocument/2006/relationships/image" Target="../media/image57.png"/><Relationship Id="rId24" Type="http://schemas.openxmlformats.org/officeDocument/2006/relationships/image" Target="../media/image70.png"/><Relationship Id="rId32" Type="http://schemas.openxmlformats.org/officeDocument/2006/relationships/image" Target="../media/image78.png"/><Relationship Id="rId37" Type="http://schemas.openxmlformats.org/officeDocument/2006/relationships/image" Target="../media/image83.png"/><Relationship Id="rId40" Type="http://schemas.openxmlformats.org/officeDocument/2006/relationships/image" Target="../media/image86.png"/><Relationship Id="rId45" Type="http://schemas.openxmlformats.org/officeDocument/2006/relationships/image" Target="../media/image91.png"/><Relationship Id="rId53" Type="http://schemas.openxmlformats.org/officeDocument/2006/relationships/image" Target="../media/image99.png"/><Relationship Id="rId58" Type="http://schemas.openxmlformats.org/officeDocument/2006/relationships/image" Target="../media/image104.png"/><Relationship Id="rId5" Type="http://schemas.openxmlformats.org/officeDocument/2006/relationships/image" Target="../media/image51.png"/><Relationship Id="rId19" Type="http://schemas.openxmlformats.org/officeDocument/2006/relationships/image" Target="../media/image65.png"/><Relationship Id="rId4" Type="http://schemas.openxmlformats.org/officeDocument/2006/relationships/image" Target="../media/image7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68.png"/><Relationship Id="rId27" Type="http://schemas.openxmlformats.org/officeDocument/2006/relationships/image" Target="../media/image73.png"/><Relationship Id="rId30" Type="http://schemas.openxmlformats.org/officeDocument/2006/relationships/image" Target="../media/image76.png"/><Relationship Id="rId35" Type="http://schemas.openxmlformats.org/officeDocument/2006/relationships/image" Target="../media/image81.png"/><Relationship Id="rId43" Type="http://schemas.openxmlformats.org/officeDocument/2006/relationships/image" Target="../media/image89.png"/><Relationship Id="rId48" Type="http://schemas.openxmlformats.org/officeDocument/2006/relationships/image" Target="../media/image94.png"/><Relationship Id="rId56" Type="http://schemas.openxmlformats.org/officeDocument/2006/relationships/image" Target="../media/image102.png"/><Relationship Id="rId8" Type="http://schemas.openxmlformats.org/officeDocument/2006/relationships/image" Target="../media/image54.png"/><Relationship Id="rId51" Type="http://schemas.openxmlformats.org/officeDocument/2006/relationships/image" Target="../media/image97.png"/><Relationship Id="rId3" Type="http://schemas.openxmlformats.org/officeDocument/2006/relationships/hyperlink" Target="http://ebooks.edu.gr/ebooks/v/html/8547/2670/Chimeia_B-Lykeiou_html-empl/" TargetMode="External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5" Type="http://schemas.openxmlformats.org/officeDocument/2006/relationships/image" Target="../media/image71.png"/><Relationship Id="rId33" Type="http://schemas.openxmlformats.org/officeDocument/2006/relationships/image" Target="../media/image79.png"/><Relationship Id="rId38" Type="http://schemas.openxmlformats.org/officeDocument/2006/relationships/image" Target="../media/image84.png"/><Relationship Id="rId46" Type="http://schemas.openxmlformats.org/officeDocument/2006/relationships/image" Target="../media/image92.png"/><Relationship Id="rId59" Type="http://schemas.openxmlformats.org/officeDocument/2006/relationships/image" Target="../media/image105.png"/><Relationship Id="rId20" Type="http://schemas.openxmlformats.org/officeDocument/2006/relationships/image" Target="../media/image66.png"/><Relationship Id="rId41" Type="http://schemas.openxmlformats.org/officeDocument/2006/relationships/image" Target="../media/image87.png"/><Relationship Id="rId54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28" Type="http://schemas.openxmlformats.org/officeDocument/2006/relationships/image" Target="../media/image74.png"/><Relationship Id="rId36" Type="http://schemas.openxmlformats.org/officeDocument/2006/relationships/image" Target="../media/image82.png"/><Relationship Id="rId49" Type="http://schemas.openxmlformats.org/officeDocument/2006/relationships/image" Target="../media/image95.png"/><Relationship Id="rId57" Type="http://schemas.openxmlformats.org/officeDocument/2006/relationships/image" Target="../media/image103.png"/><Relationship Id="rId10" Type="http://schemas.openxmlformats.org/officeDocument/2006/relationships/image" Target="../media/image56.png"/><Relationship Id="rId31" Type="http://schemas.openxmlformats.org/officeDocument/2006/relationships/image" Target="../media/image77.png"/><Relationship Id="rId44" Type="http://schemas.openxmlformats.org/officeDocument/2006/relationships/image" Target="../media/image90.png"/><Relationship Id="rId52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3" Type="http://schemas.openxmlformats.org/officeDocument/2006/relationships/hyperlink" Target="http://ebooks.edu.gr/ebooks/v/html/8547/2670/Chimeia_B-Lykeiou_html-empl/" TargetMode="External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7.png"/><Relationship Id="rId9" Type="http://schemas.openxmlformats.org/officeDocument/2006/relationships/image" Target="../media/image1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2670/Chimeia_B-Lykeiou_html-emp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lideshare.net/charalampatou/2-1-82237684" TargetMode="External"/><Relationship Id="rId5" Type="http://schemas.openxmlformats.org/officeDocument/2006/relationships/image" Target="../media/image115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hyperlink" Target="http://ebooks.edu.gr/ebooks/v/html/8547/2670/Chimeia_B-Lykeiou_html-empl/" TargetMode="External"/><Relationship Id="rId7" Type="http://schemas.openxmlformats.org/officeDocument/2006/relationships/image" Target="../media/image1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jpeg"/><Relationship Id="rId5" Type="http://schemas.openxmlformats.org/officeDocument/2006/relationships/image" Target="../media/image116.png"/><Relationship Id="rId4" Type="http://schemas.openxmlformats.org/officeDocument/2006/relationships/image" Target="../media/image7.png"/><Relationship Id="rId9" Type="http://schemas.openxmlformats.org/officeDocument/2006/relationships/image" Target="../media/image1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hyperlink" Target="http://ebooks.edu.gr/ebooks/v/html/8547/4708/Chimeia-Teuxos-A_G-Lykeiou-ThSp-SpYg_html-empl/" TargetMode="External"/><Relationship Id="rId7" Type="http://schemas.openxmlformats.org/officeDocument/2006/relationships/hyperlink" Target="https://ptable.com/#Propertie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hyperlink" Target="http://ebooks.edu.gr/ebooks/v/html/8547/2672/Chimeia-T2_G-Lykeiou-ThSp-SpYg_html-empl/" TargetMode="Externa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4708/Chimeia-Teuxos-A_G-Lykeiou-ThSp-SpYg_html-emp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hyperlink" Target="http://ebooks.edu.gr/ebooks/v/html/8547/2672/Chimeia-T2_G-Lykeiou-ThSp-SpYg_html-empl/" TargetMode="Externa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2756/Chimeia_A-Lykeiou_html-emp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4708/Chimeia-Teuxos-A_G-Lykeiou-ThSp-SpYg_html-empl/" TargetMode="External"/><Relationship Id="rId7" Type="http://schemas.openxmlformats.org/officeDocument/2006/relationships/image" Target="../media/image1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hyperlink" Target="http://ebooks.edu.gr/ebooks/v/html/8547/2672/Chimeia-T2_G-Lykeiou-ThSp-SpYg_html-empl/" TargetMode="External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4708/Chimeia-Teuxos-A_G-Lykeiou-ThSp-SpYg_html-empl/" TargetMode="External"/><Relationship Id="rId7" Type="http://schemas.openxmlformats.org/officeDocument/2006/relationships/image" Target="../media/image1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hyperlink" Target="http://ebooks.edu.gr/ebooks/v/html/8547/2672/Chimeia-T2_G-Lykeiou-ThSp-SpYg_html-empl/" TargetMode="External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4708/Chimeia-Teuxos-A_G-Lykeiou-ThSp-SpYg_html-empl/" TargetMode="External"/><Relationship Id="rId7" Type="http://schemas.openxmlformats.org/officeDocument/2006/relationships/image" Target="../media/image1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hyperlink" Target="http://ebooks.edu.gr/ebooks/v/html/8547/2672/Chimeia-T2_G-Lykeiou-ThSp-SpYg_html-empl/" TargetMode="Externa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4708/Chimeia-Teuxos-A_G-Lykeiou-ThSp-SpYg_html-empl/" TargetMode="External"/><Relationship Id="rId7" Type="http://schemas.openxmlformats.org/officeDocument/2006/relationships/image" Target="../media/image1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hyperlink" Target="http://ebooks.edu.gr/ebooks/v/html/8547/2672/Chimeia-T2_G-Lykeiou-ThSp-SpYg_html-empl/" TargetMode="Externa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4708/Chimeia-Teuxos-A_G-Lykeiou-ThSp-SpYg_html-emp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hyperlink" Target="http://ebooks.edu.gr/ebooks/v/html/8547/2672/Chimeia-T2_G-Lykeiou-ThSp-SpYg_html-empl/" TargetMode="External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4708/Chimeia-Teuxos-A_G-Lykeiou-ThSp-SpYg_html-empl/" TargetMode="External"/><Relationship Id="rId7" Type="http://schemas.openxmlformats.org/officeDocument/2006/relationships/image" Target="../media/image1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hyperlink" Target="http://ebooks.edu.gr/ebooks/v/html/8547/2672/Chimeia-T2_G-Lykeiou-ThSp-SpYg_html-empl/" TargetMode="External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4708/Chimeia-Teuxos-A_G-Lykeiou-ThSp-SpYg_html-empl/" TargetMode="External"/><Relationship Id="rId7" Type="http://schemas.openxmlformats.org/officeDocument/2006/relationships/image" Target="../media/image1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hyperlink" Target="http://ebooks.edu.gr/ebooks/v/html/8547/2672/Chimeia-T2_G-Lykeiou-ThSp-SpYg_html-empl/" TargetMode="External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4708/Chimeia-Teuxos-A_G-Lykeiou-ThSp-SpYg_html-empl/" TargetMode="External"/><Relationship Id="rId7" Type="http://schemas.openxmlformats.org/officeDocument/2006/relationships/image" Target="../media/image1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hyperlink" Target="http://ebooks.edu.gr/ebooks/v/html/8547/2672/Chimeia-T2_G-Lykeiou-ThSp-SpYg_html-empl/" TargetMode="External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4708/Chimeia-Teuxos-A_G-Lykeiou-ThSp-SpYg_html-empl/" TargetMode="External"/><Relationship Id="rId7" Type="http://schemas.openxmlformats.org/officeDocument/2006/relationships/image" Target="../media/image1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hyperlink" Target="http://ebooks.edu.gr/ebooks/v/html/8547/2672/Chimeia-T2_G-Lykeiou-ThSp-SpYg_html-empl/" TargetMode="External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4708/Chimeia-Teuxos-A_G-Lykeiou-ThSp-SpYg_html-empl/" TargetMode="External"/><Relationship Id="rId7" Type="http://schemas.openxmlformats.org/officeDocument/2006/relationships/image" Target="../media/image1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hyperlink" Target="http://ebooks.edu.gr/ebooks/v/html/8547/2672/Chimeia-T2_G-Lykeiou-ThSp-SpYg_html-empl/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stoixeio.weebly.com/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ebooks.edu.gr/ebooks/v/html/8547/2756/Chimeia_A-Lykeiou_html-empl/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hyperlink" Target="http://ebooks.edu.gr/ebooks/v/html/8547/4708/Chimeia-Teuxos-A_G-Lykeiou-ThSp-SpYg_html-empl/" TargetMode="External"/><Relationship Id="rId7" Type="http://schemas.openxmlformats.org/officeDocument/2006/relationships/image" Target="../media/image1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hyperlink" Target="http://ebooks.edu.gr/ebooks/v/html/8547/2672/Chimeia-T2_G-Lykeiou-ThSp-SpYg_html-empl/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1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4708/Chimeia-Teuxos-A_G-Lykeiou-ThSp-SpYg_html-empl/" TargetMode="External"/><Relationship Id="rId7" Type="http://schemas.openxmlformats.org/officeDocument/2006/relationships/image" Target="../media/image1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hyperlink" Target="http://ebooks.edu.gr/ebooks/v/html/8547/2672/Chimeia-T2_G-Lykeiou-ThSp-SpYg_html-empl/" TargetMode="External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2756/Chimeia_A-Lykeiou_html-emp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2756/Chimeia_A-Lykeiou_html-emp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hyperlink" Target="http://ebooks.edu.gr/ebooks/v/html/8547/2670/Chimeia_B-Lykeiou_html-empl/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2756/Chimeia_A-Lykeiou_html-emp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2756/Chimeia_A-Lykeiou_html-emp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2756/Chimeia_A-Lykeiou_html-emp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://ebooks.edu.gr/ebooks/v/html/8547/2756/Chimeia_A-Lykeiou_html-empl/" TargetMode="External"/><Relationship Id="rId7" Type="http://schemas.openxmlformats.org/officeDocument/2006/relationships/hyperlink" Target="LAB.ex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2756/Chimeia_A-Lykeiou_html-emp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hyperlink" Target="https://phet.colorado.edu/sims/html/build-an-atom/latest/build-an-atom_all.html?locale=el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D0B3A6-A559-FACC-CA7A-F543FFAEB875}"/>
              </a:ext>
            </a:extLst>
          </p:cNvPr>
          <p:cNvSpPr txBox="1"/>
          <p:nvPr/>
        </p:nvSpPr>
        <p:spPr>
          <a:xfrm>
            <a:off x="68366" y="1282094"/>
            <a:ext cx="534935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Σύμβουλοι </a:t>
            </a:r>
            <a:r>
              <a:rPr lang="el-GR" i="1" dirty="0"/>
              <a:t>ΠΕ04: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Βλάσση Μ. </a:t>
            </a:r>
            <a:r>
              <a:rPr lang="el-GR" i="1" dirty="0"/>
              <a:t>(Σχολεία Ομάδων 1-7)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Μυλωνά Α. </a:t>
            </a:r>
            <a:r>
              <a:rPr lang="el-GR" i="1" dirty="0"/>
              <a:t>(Σχολεία Ομάδων 9 και 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Παπαδημητρόπουλος Ν. </a:t>
            </a:r>
            <a:r>
              <a:rPr lang="el-GR" i="1" dirty="0"/>
              <a:t>(Σχολεία Ομάδων 8, 11-15)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i="1" dirty="0"/>
          </a:p>
          <a:p>
            <a:r>
              <a:rPr lang="el-GR" i="1" dirty="0" err="1"/>
              <a:t>Ε.Κ.Φ.Ε</a:t>
            </a:r>
            <a:r>
              <a:rPr lang="el-GR" i="1" dirty="0"/>
              <a:t>. Ηλιούπολης: Λάζος Π.</a:t>
            </a:r>
          </a:p>
          <a:p>
            <a:r>
              <a:rPr lang="el-GR" i="1" dirty="0" err="1"/>
              <a:t>Ε.Κ.Φ.Ε</a:t>
            </a:r>
            <a:r>
              <a:rPr lang="el-GR" i="1" dirty="0"/>
              <a:t>. Αμπελοκήπων: Λαουτάρης Α.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9" name="Εικόνα 8">
            <a:hlinkClick r:id="rId3"/>
            <a:extLst>
              <a:ext uri="{FF2B5EF4-FFF2-40B4-BE49-F238E27FC236}">
                <a16:creationId xmlns:a16="http://schemas.microsoft.com/office/drawing/2014/main" id="{2D7B9FEB-C6CF-CA6C-77A0-2926EC61D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554" y="3717504"/>
            <a:ext cx="912912" cy="122431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" name="Εικόνα 14">
            <a:hlinkClick r:id="rId5"/>
            <a:extLst>
              <a:ext uri="{FF2B5EF4-FFF2-40B4-BE49-F238E27FC236}">
                <a16:creationId xmlns:a16="http://schemas.microsoft.com/office/drawing/2014/main" id="{8B480D35-C6C8-9475-66F3-ED627DB67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3162" y="3717504"/>
            <a:ext cx="912912" cy="122431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7" name="Εικόνα 16">
            <a:hlinkClick r:id="rId7"/>
            <a:extLst>
              <a:ext uri="{FF2B5EF4-FFF2-40B4-BE49-F238E27FC236}">
                <a16:creationId xmlns:a16="http://schemas.microsoft.com/office/drawing/2014/main" id="{7D6D96E0-4549-1176-82CA-4D2EC64101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9770" y="3717504"/>
            <a:ext cx="866942" cy="122431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8" name="Εικόνα 17">
            <a:hlinkClick r:id="rId9"/>
            <a:extLst>
              <a:ext uri="{FF2B5EF4-FFF2-40B4-BE49-F238E27FC236}">
                <a16:creationId xmlns:a16="http://schemas.microsoft.com/office/drawing/2014/main" id="{DA6BF831-DCE5-00E1-8C17-DBF61C5CF9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6316" y="4260319"/>
            <a:ext cx="903710" cy="121326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" name="Εικόνα 18">
            <a:hlinkClick r:id="rId11"/>
            <a:extLst>
              <a:ext uri="{FF2B5EF4-FFF2-40B4-BE49-F238E27FC236}">
                <a16:creationId xmlns:a16="http://schemas.microsoft.com/office/drawing/2014/main" id="{8729A2E6-8E2C-A0E1-E02B-32CD17E81C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9588" y="4260319"/>
            <a:ext cx="904624" cy="121326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" name="Εικόνα 19">
            <a:hlinkClick r:id="rId13"/>
            <a:extLst>
              <a:ext uri="{FF2B5EF4-FFF2-40B4-BE49-F238E27FC236}">
                <a16:creationId xmlns:a16="http://schemas.microsoft.com/office/drawing/2014/main" id="{BD0EAC67-B927-0B82-FBA3-6345085E5DD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79812" y="4260319"/>
            <a:ext cx="900195" cy="121326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1" name="Εικόνα 20">
            <a:hlinkClick r:id="rId15"/>
            <a:extLst>
              <a:ext uri="{FF2B5EF4-FFF2-40B4-BE49-F238E27FC236}">
                <a16:creationId xmlns:a16="http://schemas.microsoft.com/office/drawing/2014/main" id="{86364F29-1A39-F97B-C190-5D2FA885D86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78617" y="4264711"/>
            <a:ext cx="912912" cy="122431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2" name="Εικόνα 21">
            <a:hlinkClick r:id="rId17"/>
            <a:extLst>
              <a:ext uri="{FF2B5EF4-FFF2-40B4-BE49-F238E27FC236}">
                <a16:creationId xmlns:a16="http://schemas.microsoft.com/office/drawing/2014/main" id="{7803C469-354D-DD13-8D64-4A136ACC7BE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37948" y="4766501"/>
            <a:ext cx="912155" cy="122431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5" name="Εικόνα 24">
            <a:hlinkClick r:id="rId19"/>
            <a:extLst>
              <a:ext uri="{FF2B5EF4-FFF2-40B4-BE49-F238E27FC236}">
                <a16:creationId xmlns:a16="http://schemas.microsoft.com/office/drawing/2014/main" id="{5F092211-93ED-DC82-1C9C-A0DE78D5624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162979" y="4766501"/>
            <a:ext cx="912154" cy="122431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6" name="Εικόνα 25">
            <a:hlinkClick r:id="rId21"/>
            <a:extLst>
              <a:ext uri="{FF2B5EF4-FFF2-40B4-BE49-F238E27FC236}">
                <a16:creationId xmlns:a16="http://schemas.microsoft.com/office/drawing/2014/main" id="{05F1086D-2DAC-61CB-EC5F-165E986917C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88009" y="4766501"/>
            <a:ext cx="989389" cy="121255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7" name="Εικόνα 26">
            <a:hlinkClick r:id="rId23"/>
            <a:extLst>
              <a:ext uri="{FF2B5EF4-FFF2-40B4-BE49-F238E27FC236}">
                <a16:creationId xmlns:a16="http://schemas.microsoft.com/office/drawing/2014/main" id="{6CE03E86-EF70-A9AA-ECCD-47CED585394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239391" y="4767514"/>
            <a:ext cx="912155" cy="122330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8" name="Εικόνα 27">
            <a:hlinkClick r:id="rId25"/>
            <a:extLst>
              <a:ext uri="{FF2B5EF4-FFF2-40B4-BE49-F238E27FC236}">
                <a16:creationId xmlns:a16="http://schemas.microsoft.com/office/drawing/2014/main" id="{7F28D634-1441-C0CF-FF3D-7914A85CDAA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68598" y="4767005"/>
            <a:ext cx="912912" cy="122431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373087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3" name="Εικόνα 2">
            <a:hlinkClick r:id="rId3"/>
            <a:extLst>
              <a:ext uri="{FF2B5EF4-FFF2-40B4-BE49-F238E27FC236}">
                <a16:creationId xmlns:a16="http://schemas.microsoft.com/office/drawing/2014/main" id="{29CD3487-D335-474D-6B80-091B39898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7" y="68450"/>
            <a:ext cx="770971" cy="103395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D1B991-C33A-7EC7-CA56-B13486EFBDB9}"/>
              </a:ext>
            </a:extLst>
          </p:cNvPr>
          <p:cNvSpPr txBox="1"/>
          <p:nvPr/>
        </p:nvSpPr>
        <p:spPr>
          <a:xfrm>
            <a:off x="85117" y="1811729"/>
            <a:ext cx="64780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1.1 Με τι ασχολείται η Χημεία. Ποια η σημασία της Χημείας στη ζωή μας.</a:t>
            </a:r>
          </a:p>
          <a:p>
            <a:r>
              <a:rPr lang="el-GR" sz="1200" dirty="0"/>
              <a:t>1.2 Γνωρίσματα της ύλης (μάζα, όγκος, πυκνότητα). Μετρήσεις και μονάδες</a:t>
            </a:r>
          </a:p>
          <a:p>
            <a:r>
              <a:rPr lang="el-GR" sz="1200" dirty="0"/>
              <a:t>1.3 Δομικά σωματίδια της ύλης – Δομή ατόμου- Ατομικός αριθμός – Μαζικός αριθμός –Ισότοπα</a:t>
            </a:r>
          </a:p>
          <a:p>
            <a:r>
              <a:rPr lang="el-GR" sz="1200" dirty="0"/>
              <a:t>1.5 Ταξινόμηση της ύλης – Διαλύματα- Περιεκτικότητα διαλυμάτων – Διαλυτότητα</a:t>
            </a:r>
          </a:p>
          <a:p>
            <a:r>
              <a:rPr lang="el-GR" sz="1200" dirty="0"/>
              <a:t>Συμπεριλαμβάνεται μόνο η </a:t>
            </a:r>
            <a:r>
              <a:rPr lang="el-GR" sz="1200" dirty="0" err="1"/>
              <a:t>υποενότητα</a:t>
            </a:r>
            <a:r>
              <a:rPr lang="el-GR" sz="1200" dirty="0"/>
              <a:t> «Διαλύματα – Περιεκτικότητες Διαλυμάτων»</a:t>
            </a:r>
          </a:p>
          <a:p>
            <a:r>
              <a:rPr lang="el-GR" sz="1200" i="1" dirty="0"/>
              <a:t>(Γενικά για τα διαλύματα – Περιεκτικότητες Διαλυμάτων – Εκφράσεις περιεκτικότητας</a:t>
            </a:r>
            <a:r>
              <a:rPr lang="en-US" sz="1200" i="1" dirty="0"/>
              <a:t> </a:t>
            </a:r>
            <a:r>
              <a:rPr lang="el-GR" sz="1200" i="1" dirty="0"/>
              <a:t>Διαλυτότητα).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26A548-690D-9EE0-5B84-5B878C06636A}"/>
              </a:ext>
            </a:extLst>
          </p:cNvPr>
          <p:cNvSpPr txBox="1"/>
          <p:nvPr/>
        </p:nvSpPr>
        <p:spPr>
          <a:xfrm>
            <a:off x="38431" y="3012609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ΚΕΦΑΛΑΙΟ 2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: Περιοδικός Πίνακας - Δεσμοί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7AB92F-0DE3-E02A-089D-B531D0710F3C}"/>
              </a:ext>
            </a:extLst>
          </p:cNvPr>
          <p:cNvSpPr txBox="1"/>
          <p:nvPr/>
        </p:nvSpPr>
        <p:spPr>
          <a:xfrm>
            <a:off x="85117" y="1648699"/>
            <a:ext cx="45210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1</a:t>
            </a:r>
            <a:r>
              <a:rPr lang="el-GR" sz="14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: Βασικές έννοιες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884AAC-B8DF-477F-0732-0712B0449834}"/>
              </a:ext>
            </a:extLst>
          </p:cNvPr>
          <p:cNvSpPr txBox="1"/>
          <p:nvPr/>
        </p:nvSpPr>
        <p:spPr>
          <a:xfrm>
            <a:off x="85117" y="3215727"/>
            <a:ext cx="63584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2.1 Ηλεκτρονική δομή των ατόμων.</a:t>
            </a:r>
          </a:p>
          <a:p>
            <a:r>
              <a:rPr lang="el-GR" sz="1200" dirty="0"/>
              <a:t>2.2 Κατάταξη των στοιχείων (Περιοδικός Πίνακας). Χρησιμότητα του Περιοδικού Πίνακα.</a:t>
            </a:r>
          </a:p>
          <a:p>
            <a:r>
              <a:rPr lang="el-GR" sz="1200" dirty="0"/>
              <a:t>2.3 Γενικά για το χημικό δεσμό. – Παράγοντες που καθορίζουν τη χημική συμπεριφορά του</a:t>
            </a:r>
          </a:p>
          <a:p>
            <a:r>
              <a:rPr lang="el-GR" sz="1200" dirty="0"/>
              <a:t>ατόμου. Είδη χημικών δεσμών (ιοντικός – ομοιοπολικός).</a:t>
            </a:r>
          </a:p>
          <a:p>
            <a:r>
              <a:rPr lang="el-GR" sz="1200" dirty="0"/>
              <a:t>2.4 Η γλώσσα της Χημείας-Αριθμός οξείδωσης-Γραφή χημικών τύπων και εισαγωγή στην</a:t>
            </a:r>
          </a:p>
          <a:p>
            <a:r>
              <a:rPr lang="el-GR" sz="1200" dirty="0"/>
              <a:t>ονοματολογία των ενώσεων.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B95AA7-2B61-8965-8FE1-268409238E1B}"/>
              </a:ext>
            </a:extLst>
          </p:cNvPr>
          <p:cNvSpPr txBox="1"/>
          <p:nvPr/>
        </p:nvSpPr>
        <p:spPr>
          <a:xfrm>
            <a:off x="0" y="4381212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(Κεφάλαιο 4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l-GR" sz="1200" dirty="0"/>
              <a:t>4.1 Σχετική ατομική μάζα – Σχετική μοριακή μάζα.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1B1CBE-6B4B-E324-8FBE-1BF1BDA2B52E}"/>
              </a:ext>
            </a:extLst>
          </p:cNvPr>
          <p:cNvSpPr txBox="1"/>
          <p:nvPr/>
        </p:nvSpPr>
        <p:spPr>
          <a:xfrm>
            <a:off x="0" y="4619725"/>
            <a:ext cx="46766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ΚΕΦΑΛΑΙΟ 3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: Οξέα – Βάσεις- Άλατα- Οξείδια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C1909C-231F-7B0C-479B-DE0BFB68F8D1}"/>
              </a:ext>
            </a:extLst>
          </p:cNvPr>
          <p:cNvSpPr txBox="1"/>
          <p:nvPr/>
        </p:nvSpPr>
        <p:spPr>
          <a:xfrm>
            <a:off x="85117" y="4850558"/>
            <a:ext cx="586241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3.3 Οξείδια</a:t>
            </a:r>
          </a:p>
          <a:p>
            <a:r>
              <a:rPr lang="el-GR" sz="1200" dirty="0"/>
              <a:t>3.5 Χημικές αντιδράσεις</a:t>
            </a:r>
          </a:p>
          <a:p>
            <a:r>
              <a:rPr lang="el-GR" sz="1200" dirty="0"/>
              <a:t>Παρατηρήσεις:</a:t>
            </a:r>
          </a:p>
          <a:p>
            <a:r>
              <a:rPr lang="el-GR" sz="1200" dirty="0"/>
              <a:t>- Στην </a:t>
            </a:r>
            <a:r>
              <a:rPr lang="el-GR" sz="1200" dirty="0" err="1"/>
              <a:t>υποενότητα</a:t>
            </a:r>
            <a:r>
              <a:rPr lang="el-GR" sz="1200" dirty="0"/>
              <a:t> «Χαρακτηριστικά χημικών αντιδράσεων» να διδαχθεί μόνο η</a:t>
            </a:r>
          </a:p>
          <a:p>
            <a:r>
              <a:rPr lang="el-GR" sz="1200" dirty="0" err="1"/>
              <a:t>υποπαράγραφος</a:t>
            </a:r>
            <a:r>
              <a:rPr lang="el-GR" sz="1200" dirty="0"/>
              <a:t> «α. Πότε πραγματοποιείται μία χημική αντίδραση;»</a:t>
            </a:r>
          </a:p>
          <a:p>
            <a:r>
              <a:rPr lang="el-GR" sz="1200" dirty="0"/>
              <a:t>- Στην </a:t>
            </a:r>
            <a:r>
              <a:rPr lang="el-GR" sz="1200" dirty="0" err="1"/>
              <a:t>υποπαράγραφο</a:t>
            </a:r>
            <a:r>
              <a:rPr lang="el-GR" sz="1200" dirty="0"/>
              <a:t> «Αντιδράσεις Απλής Αντικατάστασης» η «σειρά δραστικότητας</a:t>
            </a:r>
          </a:p>
          <a:p>
            <a:r>
              <a:rPr lang="el-GR" sz="1200" dirty="0"/>
              <a:t>ορισμένων μετάλλων και αμέταλλων» να διδαχθεί αλλά να μην απομνημονευθεί.</a:t>
            </a:r>
          </a:p>
          <a:p>
            <a:r>
              <a:rPr lang="el-GR" sz="1200" dirty="0"/>
              <a:t>- Στην </a:t>
            </a:r>
            <a:r>
              <a:rPr lang="el-GR" sz="1200" dirty="0" err="1"/>
              <a:t>υποπαράγραφο</a:t>
            </a:r>
            <a:r>
              <a:rPr lang="el-GR" sz="1200" dirty="0"/>
              <a:t> «Αντιδράσεις Διπλής Αντικατάστασης» ο Πίνακας 3.1</a:t>
            </a:r>
          </a:p>
          <a:p>
            <a:r>
              <a:rPr lang="el-GR" sz="1200" dirty="0"/>
              <a:t>«Κυριότερα αέρια και ιζήματα» να διδαχθεί αλλά να μην απομνημονευθεί.</a:t>
            </a:r>
          </a:p>
          <a:p>
            <a:r>
              <a:rPr lang="el-GR" sz="1200" dirty="0"/>
              <a:t>3.6 Οξέα, βάσεις, οξείδια, άλατα, εξουδετέρωση και… καθημερινή ζωή</a:t>
            </a:r>
          </a:p>
        </p:txBody>
      </p: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95E28FEC-3DAE-66CA-2A48-A415F600250A}"/>
              </a:ext>
            </a:extLst>
          </p:cNvPr>
          <p:cNvSpPr/>
          <p:nvPr/>
        </p:nvSpPr>
        <p:spPr>
          <a:xfrm>
            <a:off x="4385940" y="1235382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l-GR" sz="2800" b="1" dirty="0">
                <a:ln/>
                <a:solidFill>
                  <a:schemeClr val="accent4"/>
                </a:solidFill>
              </a:rPr>
              <a:t>Α΄ Λυκείου</a:t>
            </a:r>
            <a:endParaRPr lang="el-GR" sz="2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3DE098C1-27B4-AB3A-798E-87110EA7C31A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5691499" y="3210652"/>
            <a:ext cx="1228683" cy="29312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9ED1448-D819-0ABA-95A5-0ACEE04FD27D}"/>
              </a:ext>
            </a:extLst>
          </p:cNvPr>
          <p:cNvSpPr txBox="1"/>
          <p:nvPr/>
        </p:nvSpPr>
        <p:spPr>
          <a:xfrm>
            <a:off x="6920182" y="2194989"/>
            <a:ext cx="239931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Προτείνεται η παρακολούθηση των παρακάτω βιντεοσκοπημένων πειραμάτων για τη χημική δραστικότητα αλκαλίων</a:t>
            </a:r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FFF17E34-98E4-1C15-F2D6-064F4E28E7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509" y="1403792"/>
            <a:ext cx="2280461" cy="520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72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Εικόνα 9">
            <a:extLst>
              <a:ext uri="{FF2B5EF4-FFF2-40B4-BE49-F238E27FC236}">
                <a16:creationId xmlns:a16="http://schemas.microsoft.com/office/drawing/2014/main" id="{5D7A03B6-EA76-E272-AAFC-CE9793879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214" y="1921994"/>
            <a:ext cx="5586583" cy="3013428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3" name="Εικόνα 2">
            <a:hlinkClick r:id="rId4"/>
            <a:extLst>
              <a:ext uri="{FF2B5EF4-FFF2-40B4-BE49-F238E27FC236}">
                <a16:creationId xmlns:a16="http://schemas.microsoft.com/office/drawing/2014/main" id="{29CD3487-D335-474D-6B80-091B39898D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17" y="68450"/>
            <a:ext cx="770971" cy="103395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D1B991-C33A-7EC7-CA56-B13486EFBDB9}"/>
              </a:ext>
            </a:extLst>
          </p:cNvPr>
          <p:cNvSpPr txBox="1"/>
          <p:nvPr/>
        </p:nvSpPr>
        <p:spPr>
          <a:xfrm>
            <a:off x="85117" y="1811729"/>
            <a:ext cx="64780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1.1 Με τι ασχολείται η Χημεία. Ποια η σημασία της Χημείας στη ζωή μας.</a:t>
            </a:r>
          </a:p>
          <a:p>
            <a:r>
              <a:rPr lang="el-GR" sz="1200" dirty="0"/>
              <a:t>1.2 Γνωρίσματα της ύλης (μάζα, όγκος, πυκνότητα). Μετρήσεις και μονάδες</a:t>
            </a:r>
          </a:p>
          <a:p>
            <a:r>
              <a:rPr lang="el-GR" sz="1200" dirty="0"/>
              <a:t>1.3 Δομικά σωματίδια της ύλης – Δομή ατόμου- Ατομικός αριθμός – Μαζικός αριθμός –Ισότοπα</a:t>
            </a:r>
          </a:p>
          <a:p>
            <a:r>
              <a:rPr lang="el-GR" sz="1200" dirty="0"/>
              <a:t>1.5 Ταξινόμηση της ύλης – Διαλύματα- Περιεκτικότητα διαλυμάτων – Διαλυτότητα</a:t>
            </a:r>
          </a:p>
          <a:p>
            <a:r>
              <a:rPr lang="el-GR" sz="1200" dirty="0"/>
              <a:t>Συμπεριλαμβάνεται μόνο η </a:t>
            </a:r>
            <a:r>
              <a:rPr lang="el-GR" sz="1200" dirty="0" err="1"/>
              <a:t>υποενότητα</a:t>
            </a:r>
            <a:r>
              <a:rPr lang="el-GR" sz="1200" dirty="0"/>
              <a:t> «Διαλύματα – Περιεκτικότητες Διαλυμάτων»</a:t>
            </a:r>
          </a:p>
          <a:p>
            <a:r>
              <a:rPr lang="el-GR" sz="1200" i="1" dirty="0"/>
              <a:t>(Γενικά για τα διαλύματα – Περιεκτικότητες Διαλυμάτων – Εκφράσεις περιεκτικότητας</a:t>
            </a:r>
            <a:r>
              <a:rPr lang="en-US" sz="1200" i="1" dirty="0"/>
              <a:t> </a:t>
            </a:r>
            <a:r>
              <a:rPr lang="el-GR" sz="1200" i="1" dirty="0"/>
              <a:t>Διαλυτότητα).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26A548-690D-9EE0-5B84-5B878C06636A}"/>
              </a:ext>
            </a:extLst>
          </p:cNvPr>
          <p:cNvSpPr txBox="1"/>
          <p:nvPr/>
        </p:nvSpPr>
        <p:spPr>
          <a:xfrm>
            <a:off x="38431" y="3012609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ΚΕΦΑΛΑΙΟ 2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: Περιοδικός Πίνακας - Δεσμοί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7AB92F-0DE3-E02A-089D-B531D0710F3C}"/>
              </a:ext>
            </a:extLst>
          </p:cNvPr>
          <p:cNvSpPr txBox="1"/>
          <p:nvPr/>
        </p:nvSpPr>
        <p:spPr>
          <a:xfrm>
            <a:off x="85117" y="1648699"/>
            <a:ext cx="45210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1</a:t>
            </a:r>
            <a:r>
              <a:rPr lang="el-GR" sz="14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: Βασικές έννοιες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884AAC-B8DF-477F-0732-0712B0449834}"/>
              </a:ext>
            </a:extLst>
          </p:cNvPr>
          <p:cNvSpPr txBox="1"/>
          <p:nvPr/>
        </p:nvSpPr>
        <p:spPr>
          <a:xfrm>
            <a:off x="85117" y="3215727"/>
            <a:ext cx="63584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2.1 Ηλεκτρονική δομή των ατόμων.</a:t>
            </a:r>
          </a:p>
          <a:p>
            <a:r>
              <a:rPr lang="el-GR" sz="1200" dirty="0"/>
              <a:t>2.2 Κατάταξη των στοιχείων (Περιοδικός Πίνακας). Χρησιμότητα του Περιοδικού Πίνακα.</a:t>
            </a:r>
          </a:p>
          <a:p>
            <a:r>
              <a:rPr lang="el-GR" sz="1200" dirty="0"/>
              <a:t>2.3 Γενικά για το χημικό δεσμό. – Παράγοντες που καθορίζουν τη χημική συμπεριφορά του</a:t>
            </a:r>
          </a:p>
          <a:p>
            <a:r>
              <a:rPr lang="el-GR" sz="1200" dirty="0"/>
              <a:t>ατόμου. Είδη χημικών δεσμών (ιοντικός – ομοιοπολικός).</a:t>
            </a:r>
          </a:p>
          <a:p>
            <a:r>
              <a:rPr lang="el-GR" sz="1200" dirty="0"/>
              <a:t>2.4 Η γλώσσα της Χημείας-Αριθμός οξείδωσης-Γραφή χημικών τύπων και εισαγωγή στην</a:t>
            </a:r>
          </a:p>
          <a:p>
            <a:r>
              <a:rPr lang="el-GR" sz="1200" dirty="0"/>
              <a:t>ονοματολογία των ενώσεων.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B95AA7-2B61-8965-8FE1-268409238E1B}"/>
              </a:ext>
            </a:extLst>
          </p:cNvPr>
          <p:cNvSpPr txBox="1"/>
          <p:nvPr/>
        </p:nvSpPr>
        <p:spPr>
          <a:xfrm>
            <a:off x="0" y="4381212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(Κεφάλαιο 4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l-GR" sz="1200" dirty="0"/>
              <a:t>4.1 Σχετική ατομική μάζα – Σχετική μοριακή μάζα.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1B1CBE-6B4B-E324-8FBE-1BF1BDA2B52E}"/>
              </a:ext>
            </a:extLst>
          </p:cNvPr>
          <p:cNvSpPr txBox="1"/>
          <p:nvPr/>
        </p:nvSpPr>
        <p:spPr>
          <a:xfrm>
            <a:off x="0" y="4619725"/>
            <a:ext cx="46766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ΚΕΦΑΛΑΙΟ 3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: Οξέα – Βάσεις- Άλατα- Οξείδια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C1909C-231F-7B0C-479B-DE0BFB68F8D1}"/>
              </a:ext>
            </a:extLst>
          </p:cNvPr>
          <p:cNvSpPr txBox="1"/>
          <p:nvPr/>
        </p:nvSpPr>
        <p:spPr>
          <a:xfrm>
            <a:off x="85117" y="4850558"/>
            <a:ext cx="586241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3.3 Οξείδια</a:t>
            </a:r>
          </a:p>
          <a:p>
            <a:r>
              <a:rPr lang="el-GR" sz="1200" dirty="0"/>
              <a:t>3.5 Χημικές αντιδράσεις</a:t>
            </a:r>
          </a:p>
          <a:p>
            <a:r>
              <a:rPr lang="el-GR" sz="1200" dirty="0"/>
              <a:t>Παρατηρήσεις:</a:t>
            </a:r>
          </a:p>
          <a:p>
            <a:r>
              <a:rPr lang="el-GR" sz="1200" dirty="0"/>
              <a:t>- Στην </a:t>
            </a:r>
            <a:r>
              <a:rPr lang="el-GR" sz="1200" dirty="0" err="1"/>
              <a:t>υποενότητα</a:t>
            </a:r>
            <a:r>
              <a:rPr lang="el-GR" sz="1200" dirty="0"/>
              <a:t> «Χαρακτηριστικά χημικών αντιδράσεων» να διδαχθεί μόνο η</a:t>
            </a:r>
          </a:p>
          <a:p>
            <a:r>
              <a:rPr lang="el-GR" sz="1200" dirty="0" err="1"/>
              <a:t>υποπαράγραφος</a:t>
            </a:r>
            <a:r>
              <a:rPr lang="el-GR" sz="1200" dirty="0"/>
              <a:t> «α. Πότε πραγματοποιείται μία χημική αντίδραση;»</a:t>
            </a:r>
          </a:p>
          <a:p>
            <a:r>
              <a:rPr lang="el-GR" sz="1200" dirty="0"/>
              <a:t>- Στην </a:t>
            </a:r>
            <a:r>
              <a:rPr lang="el-GR" sz="1200" dirty="0" err="1"/>
              <a:t>υποπαράγραφο</a:t>
            </a:r>
            <a:r>
              <a:rPr lang="el-GR" sz="1200" dirty="0"/>
              <a:t> «Αντιδράσεις Απλής Αντικατάστασης» η «σειρά δραστικότητας</a:t>
            </a:r>
          </a:p>
          <a:p>
            <a:r>
              <a:rPr lang="el-GR" sz="1200" dirty="0"/>
              <a:t>ορισμένων μετάλλων και αμέταλλων» να διδαχθεί αλλά να μην απομνημονευθεί.</a:t>
            </a:r>
          </a:p>
          <a:p>
            <a:r>
              <a:rPr lang="el-GR" sz="1200" dirty="0"/>
              <a:t>- Στην </a:t>
            </a:r>
            <a:r>
              <a:rPr lang="el-GR" sz="1200" dirty="0" err="1"/>
              <a:t>υποπαράγραφο</a:t>
            </a:r>
            <a:r>
              <a:rPr lang="el-GR" sz="1200" dirty="0"/>
              <a:t> «Αντιδράσεις Διπλής Αντικατάστασης» ο Πίνακας 3.1</a:t>
            </a:r>
          </a:p>
          <a:p>
            <a:r>
              <a:rPr lang="el-GR" sz="1200" dirty="0"/>
              <a:t>«Κυριότερα αέρια και ιζήματα» να διδαχθεί αλλά να μην απομνημονευθεί.</a:t>
            </a:r>
          </a:p>
          <a:p>
            <a:r>
              <a:rPr lang="el-GR" sz="1200" dirty="0"/>
              <a:t>3.6 Οξέα, βάσεις, οξείδια, άλατα, εξουδετέρωση και… καθημερινή ζωή</a:t>
            </a:r>
          </a:p>
        </p:txBody>
      </p: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95E28FEC-3DAE-66CA-2A48-A415F600250A}"/>
              </a:ext>
            </a:extLst>
          </p:cNvPr>
          <p:cNvSpPr/>
          <p:nvPr/>
        </p:nvSpPr>
        <p:spPr>
          <a:xfrm>
            <a:off x="4385940" y="1235382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l-GR" sz="2800" b="1" dirty="0">
                <a:ln/>
                <a:solidFill>
                  <a:schemeClr val="accent4"/>
                </a:solidFill>
              </a:rPr>
              <a:t>Α΄ Λυκείου</a:t>
            </a:r>
            <a:endParaRPr lang="el-GR" sz="2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3DE098C1-27B4-AB3A-798E-87110EA7C31A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5755418" y="3428708"/>
            <a:ext cx="734796" cy="11805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602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3" name="Εικόνα 2">
            <a:hlinkClick r:id="rId3"/>
            <a:extLst>
              <a:ext uri="{FF2B5EF4-FFF2-40B4-BE49-F238E27FC236}">
                <a16:creationId xmlns:a16="http://schemas.microsoft.com/office/drawing/2014/main" id="{29CD3487-D335-474D-6B80-091B39898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7" y="68450"/>
            <a:ext cx="770971" cy="103395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D1B991-C33A-7EC7-CA56-B13486EFBDB9}"/>
              </a:ext>
            </a:extLst>
          </p:cNvPr>
          <p:cNvSpPr txBox="1"/>
          <p:nvPr/>
        </p:nvSpPr>
        <p:spPr>
          <a:xfrm>
            <a:off x="85117" y="1811729"/>
            <a:ext cx="64780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1.1 Με τι ασχολείται η Χημεία. Ποια η σημασία της Χημείας στη ζωή μας.</a:t>
            </a:r>
          </a:p>
          <a:p>
            <a:r>
              <a:rPr lang="el-GR" sz="1200" dirty="0"/>
              <a:t>1.2 Γνωρίσματα της ύλης (μάζα, όγκος, πυκνότητα). Μετρήσεις και μονάδες</a:t>
            </a:r>
          </a:p>
          <a:p>
            <a:r>
              <a:rPr lang="el-GR" sz="1200" dirty="0"/>
              <a:t>1.3 Δομικά σωματίδια της ύλης – Δομή ατόμου- Ατομικός αριθμός – Μαζικός αριθμός –Ισότοπα</a:t>
            </a:r>
          </a:p>
          <a:p>
            <a:r>
              <a:rPr lang="el-GR" sz="1200" dirty="0"/>
              <a:t>1.5 Ταξινόμηση της ύλης – Διαλύματα- Περιεκτικότητα διαλυμάτων – Διαλυτότητα</a:t>
            </a:r>
          </a:p>
          <a:p>
            <a:r>
              <a:rPr lang="el-GR" sz="1200" dirty="0"/>
              <a:t>Συμπεριλαμβάνεται μόνο η </a:t>
            </a:r>
            <a:r>
              <a:rPr lang="el-GR" sz="1200" dirty="0" err="1"/>
              <a:t>υποενότητα</a:t>
            </a:r>
            <a:r>
              <a:rPr lang="el-GR" sz="1200" dirty="0"/>
              <a:t> «Διαλύματα – Περιεκτικότητες Διαλυμάτων»</a:t>
            </a:r>
          </a:p>
          <a:p>
            <a:r>
              <a:rPr lang="el-GR" sz="1200" i="1" dirty="0"/>
              <a:t>(Γενικά για τα διαλύματα – Περιεκτικότητες Διαλυμάτων – Εκφράσεις περιεκτικότητας</a:t>
            </a:r>
            <a:r>
              <a:rPr lang="en-US" sz="1200" i="1" dirty="0"/>
              <a:t> </a:t>
            </a:r>
            <a:r>
              <a:rPr lang="el-GR" sz="1200" i="1" dirty="0"/>
              <a:t>Διαλυτότητα).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26A548-690D-9EE0-5B84-5B878C06636A}"/>
              </a:ext>
            </a:extLst>
          </p:cNvPr>
          <p:cNvSpPr txBox="1"/>
          <p:nvPr/>
        </p:nvSpPr>
        <p:spPr>
          <a:xfrm>
            <a:off x="38431" y="3012609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ΚΕΦΑΛΑΙΟ 2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: Περιοδικός Πίνακας - Δεσμοί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7AB92F-0DE3-E02A-089D-B531D0710F3C}"/>
              </a:ext>
            </a:extLst>
          </p:cNvPr>
          <p:cNvSpPr txBox="1"/>
          <p:nvPr/>
        </p:nvSpPr>
        <p:spPr>
          <a:xfrm>
            <a:off x="85117" y="1648699"/>
            <a:ext cx="45210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1</a:t>
            </a:r>
            <a:r>
              <a:rPr lang="el-GR" sz="14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: Βασικές έννοιες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884AAC-B8DF-477F-0732-0712B0449834}"/>
              </a:ext>
            </a:extLst>
          </p:cNvPr>
          <p:cNvSpPr txBox="1"/>
          <p:nvPr/>
        </p:nvSpPr>
        <p:spPr>
          <a:xfrm>
            <a:off x="85117" y="3215727"/>
            <a:ext cx="63584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2.1 Ηλεκτρονική δομή των ατόμων.</a:t>
            </a:r>
          </a:p>
          <a:p>
            <a:r>
              <a:rPr lang="el-GR" sz="1200" dirty="0"/>
              <a:t>2.2 Κατάταξη των στοιχείων (Περιοδικός Πίνακας). Χρησιμότητα του Περιοδικού Πίνακα.</a:t>
            </a:r>
          </a:p>
          <a:p>
            <a:r>
              <a:rPr lang="el-GR" sz="1200" dirty="0"/>
              <a:t>2.3 Γενικά για το χημικό δεσμό. – Παράγοντες που καθορίζουν τη χημική συμπεριφορά του</a:t>
            </a:r>
          </a:p>
          <a:p>
            <a:r>
              <a:rPr lang="el-GR" sz="1200" dirty="0"/>
              <a:t>ατόμου. Είδη χημικών δεσμών (ιοντικός – ομοιοπολικός).</a:t>
            </a:r>
          </a:p>
          <a:p>
            <a:r>
              <a:rPr lang="el-GR" sz="1200" dirty="0"/>
              <a:t>2.4 Η γλώσσα της Χημείας-Αριθμός οξείδωσης-Γραφή χημικών τύπων και εισαγωγή στην</a:t>
            </a:r>
          </a:p>
          <a:p>
            <a:r>
              <a:rPr lang="el-GR" sz="1200" dirty="0"/>
              <a:t>ονοματολογία των ενώσεων.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B95AA7-2B61-8965-8FE1-268409238E1B}"/>
              </a:ext>
            </a:extLst>
          </p:cNvPr>
          <p:cNvSpPr txBox="1"/>
          <p:nvPr/>
        </p:nvSpPr>
        <p:spPr>
          <a:xfrm>
            <a:off x="0" y="4381212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(Κεφάλαιο 4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l-GR" sz="1200" dirty="0"/>
              <a:t>4.1 Σχετική ατομική μάζα – Σχετική μοριακή μάζα.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1B1CBE-6B4B-E324-8FBE-1BF1BDA2B52E}"/>
              </a:ext>
            </a:extLst>
          </p:cNvPr>
          <p:cNvSpPr txBox="1"/>
          <p:nvPr/>
        </p:nvSpPr>
        <p:spPr>
          <a:xfrm>
            <a:off x="0" y="4619725"/>
            <a:ext cx="46766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ΚΕΦΑΛΑΙΟ 3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: Οξέα – Βάσεις- Άλατα- Οξείδια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C1909C-231F-7B0C-479B-DE0BFB68F8D1}"/>
              </a:ext>
            </a:extLst>
          </p:cNvPr>
          <p:cNvSpPr txBox="1"/>
          <p:nvPr/>
        </p:nvSpPr>
        <p:spPr>
          <a:xfrm>
            <a:off x="85117" y="4850558"/>
            <a:ext cx="58624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3.3 Οξείδια</a:t>
            </a:r>
          </a:p>
          <a:p>
            <a:r>
              <a:rPr lang="el-GR" sz="1200" dirty="0"/>
              <a:t>3.5 Χημικές αντιδράσεις</a:t>
            </a:r>
          </a:p>
          <a:p>
            <a:r>
              <a:rPr lang="el-GR" sz="1200" dirty="0"/>
              <a:t>3.6 Οξέα, βάσεις, οξείδια, άλατα, εξουδετέρωση και… καθημερινή ζωή</a:t>
            </a:r>
          </a:p>
        </p:txBody>
      </p: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95E28FEC-3DAE-66CA-2A48-A415F600250A}"/>
              </a:ext>
            </a:extLst>
          </p:cNvPr>
          <p:cNvSpPr/>
          <p:nvPr/>
        </p:nvSpPr>
        <p:spPr>
          <a:xfrm>
            <a:off x="4385940" y="1235382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l-GR" sz="2800" b="1" dirty="0">
                <a:ln/>
                <a:solidFill>
                  <a:schemeClr val="accent4"/>
                </a:solidFill>
              </a:rPr>
              <a:t>Α΄ Λυκείου</a:t>
            </a:r>
            <a:endParaRPr lang="el-GR" sz="2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3DE098C1-27B4-AB3A-798E-87110EA7C31A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5366327" y="1701495"/>
            <a:ext cx="1580877" cy="228294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9ED1448-D819-0ABA-95A5-0ACEE04FD27D}"/>
              </a:ext>
            </a:extLst>
          </p:cNvPr>
          <p:cNvSpPr txBox="1"/>
          <p:nvPr/>
        </p:nvSpPr>
        <p:spPr>
          <a:xfrm>
            <a:off x="6947204" y="1516829"/>
            <a:ext cx="45365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Απομνημόνευση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9BDCFC-4389-7A19-BB2F-41088759D150}"/>
              </a:ext>
            </a:extLst>
          </p:cNvPr>
          <p:cNvSpPr txBox="1"/>
          <p:nvPr/>
        </p:nvSpPr>
        <p:spPr>
          <a:xfrm>
            <a:off x="6947204" y="1902025"/>
            <a:ext cx="49922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Ονοματολογίας των κυριότερων </a:t>
            </a:r>
            <a:r>
              <a:rPr lang="el-GR" dirty="0" err="1"/>
              <a:t>μονοατομικών</a:t>
            </a:r>
            <a:r>
              <a:rPr lang="el-GR" dirty="0"/>
              <a:t> ιόντων»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D4E342-3E01-3AAF-C36A-E9F722D375E4}"/>
              </a:ext>
            </a:extLst>
          </p:cNvPr>
          <p:cNvSpPr txBox="1"/>
          <p:nvPr/>
        </p:nvSpPr>
        <p:spPr>
          <a:xfrm>
            <a:off x="6947204" y="2440677"/>
            <a:ext cx="36643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«Ονοματολογία των κυριότερων </a:t>
            </a:r>
            <a:r>
              <a:rPr lang="el-GR" dirty="0" err="1"/>
              <a:t>πολυατομικών</a:t>
            </a:r>
            <a:r>
              <a:rPr lang="el-GR" dirty="0"/>
              <a:t> ιόντων»</a:t>
            </a:r>
          </a:p>
        </p:txBody>
      </p:sp>
      <p:graphicFrame>
        <p:nvGraphicFramePr>
          <p:cNvPr id="28" name="Πίνακας 27">
            <a:extLst>
              <a:ext uri="{FF2B5EF4-FFF2-40B4-BE49-F238E27FC236}">
                <a16:creationId xmlns:a16="http://schemas.microsoft.com/office/drawing/2014/main" id="{B28688A1-C035-7120-887A-25FF151C68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057550"/>
              </p:ext>
            </p:extLst>
          </p:nvPr>
        </p:nvGraphicFramePr>
        <p:xfrm>
          <a:off x="7049848" y="3215727"/>
          <a:ext cx="4236988" cy="1494666"/>
        </p:xfrm>
        <a:graphic>
          <a:graphicData uri="http://schemas.openxmlformats.org/drawingml/2006/table">
            <a:tbl>
              <a:tblPr firstRow="1" firstCol="1" bandRow="1"/>
              <a:tblGrid>
                <a:gridCol w="1406236">
                  <a:extLst>
                    <a:ext uri="{9D8B030D-6E8A-4147-A177-3AD203B41FA5}">
                      <a16:colId xmlns:a16="http://schemas.microsoft.com/office/drawing/2014/main" val="3222617813"/>
                    </a:ext>
                  </a:extLst>
                </a:gridCol>
                <a:gridCol w="1124661">
                  <a:extLst>
                    <a:ext uri="{9D8B030D-6E8A-4147-A177-3AD203B41FA5}">
                      <a16:colId xmlns:a16="http://schemas.microsoft.com/office/drawing/2014/main" val="2289475863"/>
                    </a:ext>
                  </a:extLst>
                </a:gridCol>
                <a:gridCol w="1706091">
                  <a:extLst>
                    <a:ext uri="{9D8B030D-6E8A-4147-A177-3AD203B41FA5}">
                      <a16:colId xmlns:a16="http://schemas.microsoft.com/office/drawing/2014/main" val="27075902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3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r>
                        <a:rPr lang="el-GR" sz="700" kern="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l-GR" sz="700" kern="0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l-GR" sz="13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νιτρικό</a:t>
                      </a:r>
                      <a:endParaRPr lang="el-G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76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3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CN</a:t>
                      </a:r>
                      <a:r>
                        <a:rPr lang="el-GR" sz="700" kern="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l-GR" sz="13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κυάνιο</a:t>
                      </a:r>
                      <a:endParaRPr lang="el-GR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76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3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HCO</a:t>
                      </a:r>
                      <a:r>
                        <a:rPr lang="el-GR" sz="700" kern="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l-GR" sz="700" kern="0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l-GR" sz="13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όξινο ανθρακικό</a:t>
                      </a:r>
                      <a:endParaRPr lang="el-G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76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32219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3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l-GR" sz="700" kern="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l-GR" sz="700" kern="0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2-</a:t>
                      </a:r>
                      <a:r>
                        <a:rPr lang="el-GR" sz="13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ανθρακικό </a:t>
                      </a:r>
                      <a:endParaRPr lang="el-G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76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3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l-G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76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3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l-G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76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4466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3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el-GR" sz="700" kern="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l-GR" sz="700" kern="0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2-</a:t>
                      </a:r>
                      <a:r>
                        <a:rPr lang="el-GR" sz="13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θειικό</a:t>
                      </a:r>
                      <a:endParaRPr lang="el-G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76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3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l-G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76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3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l-GR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76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7481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3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ΡΟ</a:t>
                      </a:r>
                      <a:r>
                        <a:rPr lang="el-GR" sz="700" kern="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l-GR" sz="700" kern="0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3-</a:t>
                      </a:r>
                      <a:r>
                        <a:rPr lang="el-GR" sz="13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φωσφορικό</a:t>
                      </a:r>
                      <a:endParaRPr lang="el-G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76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3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l-G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76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3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ΜnO</a:t>
                      </a:r>
                      <a:r>
                        <a:rPr lang="el-GR" sz="700" kern="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l-GR" sz="700" kern="0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l-GR" sz="13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 υπερμαγγανικό</a:t>
                      </a:r>
                      <a:endParaRPr lang="el-G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76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0190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3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OH</a:t>
                      </a:r>
                      <a:r>
                        <a:rPr lang="el-GR" sz="700" kern="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l-GR" sz="13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υδροξείδιο</a:t>
                      </a:r>
                      <a:endParaRPr lang="el-GR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76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3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l-G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76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3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</a:t>
                      </a:r>
                      <a:r>
                        <a:rPr lang="el-GR" sz="700" kern="0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l-GR" sz="13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l-GR" sz="700" kern="0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l-GR" sz="700" kern="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2-</a:t>
                      </a:r>
                      <a:r>
                        <a:rPr lang="el-GR" sz="13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l-GR" sz="13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διχρωμικό</a:t>
                      </a:r>
                      <a:endParaRPr lang="el-GR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76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9688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3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ΝΗ</a:t>
                      </a:r>
                      <a:r>
                        <a:rPr lang="el-GR" sz="700" kern="0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l-GR" sz="700" kern="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l-GR" sz="13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αμμώνιο</a:t>
                      </a:r>
                      <a:endParaRPr lang="el-GR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76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3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l-G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76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3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l-GR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76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775067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B757488C-32A8-7EEE-0B9E-3B4CF083ABE9}"/>
              </a:ext>
            </a:extLst>
          </p:cNvPr>
          <p:cNvSpPr txBox="1"/>
          <p:nvPr/>
        </p:nvSpPr>
        <p:spPr>
          <a:xfrm>
            <a:off x="7006881" y="4836785"/>
            <a:ext cx="44769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l-GR" dirty="0"/>
              <a:t>Να απομνημονευθούν οι </a:t>
            </a:r>
            <a:r>
              <a:rPr lang="el-GR" dirty="0" err="1"/>
              <a:t>Α.Ο</a:t>
            </a:r>
            <a:r>
              <a:rPr lang="el-GR" dirty="0"/>
              <a:t>. </a:t>
            </a:r>
            <a:r>
              <a:rPr lang="el-GR" sz="1800" b="0" i="0" u="none" strike="noStrike" baseline="0" dirty="0">
                <a:latin typeface="Calibri" panose="020F0502020204030204" pitchFamily="34" charset="0"/>
              </a:rPr>
              <a:t>των </a:t>
            </a:r>
            <a:r>
              <a:rPr lang="el-GR" sz="1800" b="1" i="0" u="none" strike="noStrike" baseline="0" dirty="0">
                <a:latin typeface="Calibri-Bold"/>
              </a:rPr>
              <a:t>K, </a:t>
            </a:r>
            <a:r>
              <a:rPr lang="el-GR" sz="1800" b="1" i="0" u="none" strike="noStrike" baseline="0" dirty="0" err="1">
                <a:latin typeface="Calibri-Bold"/>
              </a:rPr>
              <a:t>Na</a:t>
            </a:r>
            <a:r>
              <a:rPr lang="el-GR" sz="1800" b="1" i="0" u="none" strike="noStrike" baseline="0" dirty="0">
                <a:latin typeface="Calibri-Bold"/>
              </a:rPr>
              <a:t>, </a:t>
            </a:r>
            <a:r>
              <a:rPr lang="el-GR" sz="1800" b="1" i="0" u="none" strike="noStrike" baseline="0" dirty="0" err="1">
                <a:latin typeface="Calibri-Bold"/>
              </a:rPr>
              <a:t>Ag</a:t>
            </a:r>
            <a:r>
              <a:rPr lang="el-GR" sz="1800" b="1" i="0" u="none" strike="noStrike" baseline="0" dirty="0">
                <a:latin typeface="Calibri-Bold"/>
              </a:rPr>
              <a:t>, </a:t>
            </a:r>
            <a:r>
              <a:rPr lang="el-GR" sz="1800" b="1" i="0" u="none" strike="noStrike" baseline="0" dirty="0" err="1">
                <a:latin typeface="Calibri-Bold"/>
              </a:rPr>
              <a:t>Ba</a:t>
            </a:r>
            <a:r>
              <a:rPr lang="el-GR" sz="1800" b="1" i="0" u="none" strike="noStrike" baseline="0" dirty="0">
                <a:latin typeface="Calibri-Bold"/>
              </a:rPr>
              <a:t>, </a:t>
            </a:r>
            <a:r>
              <a:rPr lang="el-GR" sz="1800" b="1" i="0" u="none" strike="noStrike" baseline="0" dirty="0" err="1">
                <a:latin typeface="Calibri-Bold"/>
              </a:rPr>
              <a:t>Ca</a:t>
            </a:r>
            <a:r>
              <a:rPr lang="el-GR" sz="1800" b="1" i="0" u="none" strike="noStrike" baseline="0" dirty="0">
                <a:latin typeface="Calibri-Bold"/>
              </a:rPr>
              <a:t>, </a:t>
            </a:r>
            <a:r>
              <a:rPr lang="el-GR" sz="1800" b="1" i="0" u="none" strike="noStrike" baseline="0" dirty="0" err="1">
                <a:latin typeface="Calibri-Bold"/>
              </a:rPr>
              <a:t>Mg</a:t>
            </a:r>
            <a:r>
              <a:rPr lang="el-GR" sz="1800" b="1" i="0" u="none" strike="noStrike" baseline="0" dirty="0">
                <a:latin typeface="Calibri-Bold"/>
              </a:rPr>
              <a:t>, </a:t>
            </a:r>
            <a:r>
              <a:rPr lang="el-GR" sz="1800" b="1" i="0" u="none" strike="noStrike" baseline="0" dirty="0" err="1">
                <a:latin typeface="Calibri-Bold"/>
              </a:rPr>
              <a:t>Zn</a:t>
            </a:r>
            <a:r>
              <a:rPr lang="el-GR" sz="1800" b="1" i="0" u="none" strike="noStrike" baseline="0" dirty="0">
                <a:latin typeface="Calibri-Bold"/>
              </a:rPr>
              <a:t>, </a:t>
            </a:r>
            <a:r>
              <a:rPr lang="el-GR" sz="1800" b="1" i="0" u="none" strike="noStrike" baseline="0" dirty="0" err="1">
                <a:latin typeface="Calibri-Bold"/>
              </a:rPr>
              <a:t>Al</a:t>
            </a:r>
            <a:r>
              <a:rPr lang="el-GR" sz="1800" b="1" i="0" u="none" strike="noStrike" baseline="0" dirty="0">
                <a:latin typeface="Calibri-Bold"/>
              </a:rPr>
              <a:t>, </a:t>
            </a:r>
            <a:r>
              <a:rPr lang="el-GR" sz="1800" b="1" i="0" u="none" strike="noStrike" baseline="0" dirty="0" err="1">
                <a:latin typeface="Calibri-Bold"/>
              </a:rPr>
              <a:t>Fe</a:t>
            </a:r>
            <a:r>
              <a:rPr lang="el-GR" sz="1800" b="1" i="0" u="none" strike="noStrike" baseline="0" dirty="0">
                <a:latin typeface="Calibri-Bold"/>
              </a:rPr>
              <a:t>, F</a:t>
            </a:r>
            <a:r>
              <a:rPr lang="el-GR" sz="1800" b="0" i="0" u="none" strike="noStrike" baseline="0" dirty="0">
                <a:latin typeface="Calibri" panose="020F0502020204030204" pitchFamily="34" charset="0"/>
              </a:rPr>
              <a:t>, από το </a:t>
            </a:r>
            <a:r>
              <a:rPr lang="el-GR" sz="1800" b="1" i="0" u="none" strike="noStrike" baseline="0" dirty="0">
                <a:latin typeface="Calibri-Bold"/>
              </a:rPr>
              <a:t>Η </a:t>
            </a:r>
            <a:r>
              <a:rPr lang="el-GR" sz="1800" b="0" i="0" u="none" strike="noStrike" baseline="0" dirty="0">
                <a:latin typeface="Calibri" panose="020F0502020204030204" pitchFamily="34" charset="0"/>
              </a:rPr>
              <a:t>ο (+1),</a:t>
            </a:r>
          </a:p>
          <a:p>
            <a:pPr algn="l"/>
            <a:r>
              <a:rPr lang="el-GR" sz="1800" b="0" i="0" u="none" strike="noStrike" baseline="0" dirty="0">
                <a:latin typeface="Calibri" panose="020F0502020204030204" pitchFamily="34" charset="0"/>
              </a:rPr>
              <a:t>από το </a:t>
            </a:r>
            <a:r>
              <a:rPr lang="el-GR" sz="1800" b="1" i="0" u="none" strike="noStrike" baseline="0" dirty="0">
                <a:latin typeface="Calibri-Bold"/>
              </a:rPr>
              <a:t>Ο </a:t>
            </a:r>
            <a:r>
              <a:rPr lang="el-GR" sz="1800" b="0" i="0" u="none" strike="noStrike" baseline="0" dirty="0" err="1">
                <a:latin typeface="Calibri" panose="020F0502020204030204" pitchFamily="34" charset="0"/>
              </a:rPr>
              <a:t>ο</a:t>
            </a:r>
            <a:r>
              <a:rPr lang="el-GR" sz="1800" b="0" i="0" u="none" strike="noStrike" baseline="0" dirty="0">
                <a:latin typeface="Calibri" panose="020F0502020204030204" pitchFamily="34" charset="0"/>
              </a:rPr>
              <a:t> (-2) και από τα </a:t>
            </a:r>
            <a:r>
              <a:rPr lang="el-GR" sz="1800" b="1" i="0" u="none" strike="noStrike" baseline="0" dirty="0" err="1">
                <a:latin typeface="Calibri-Bold"/>
              </a:rPr>
              <a:t>Cl</a:t>
            </a:r>
            <a:r>
              <a:rPr lang="el-GR" sz="1800" b="1" i="0" u="none" strike="noStrike" baseline="0" dirty="0">
                <a:latin typeface="Calibri-Bold"/>
              </a:rPr>
              <a:t>, </a:t>
            </a:r>
            <a:r>
              <a:rPr lang="el-GR" sz="1800" b="1" i="0" u="none" strike="noStrike" baseline="0" dirty="0" err="1">
                <a:latin typeface="Calibri-Bold"/>
              </a:rPr>
              <a:t>Br</a:t>
            </a:r>
            <a:r>
              <a:rPr lang="el-GR" sz="1800" b="1" i="0" u="none" strike="noStrike" baseline="0" dirty="0">
                <a:latin typeface="Calibri-Bold"/>
              </a:rPr>
              <a:t>, I </a:t>
            </a:r>
            <a:r>
              <a:rPr lang="el-GR" sz="1800" b="0" i="0" u="none" strike="noStrike" baseline="0" dirty="0">
                <a:latin typeface="Calibri" panose="020F0502020204030204" pitchFamily="34" charset="0"/>
              </a:rPr>
              <a:t>ο (-1).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09307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3" name="Εικόνα 2">
            <a:hlinkClick r:id="rId3"/>
            <a:extLst>
              <a:ext uri="{FF2B5EF4-FFF2-40B4-BE49-F238E27FC236}">
                <a16:creationId xmlns:a16="http://schemas.microsoft.com/office/drawing/2014/main" id="{29CD3487-D335-474D-6B80-091B39898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7" y="68450"/>
            <a:ext cx="770971" cy="103395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D1B991-C33A-7EC7-CA56-B13486EFBDB9}"/>
              </a:ext>
            </a:extLst>
          </p:cNvPr>
          <p:cNvSpPr txBox="1"/>
          <p:nvPr/>
        </p:nvSpPr>
        <p:spPr>
          <a:xfrm>
            <a:off x="85117" y="1811729"/>
            <a:ext cx="58624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1.1 Με τι ασχολείται η Χημεία. Ποια η σημασία της Χημείας στη ζωή μας.</a:t>
            </a:r>
          </a:p>
          <a:p>
            <a:r>
              <a:rPr lang="el-GR" sz="1200" dirty="0"/>
              <a:t>1.2 Γνωρίσματα της ύλης (μάζα, όγκος, πυκνότητα). Μετρήσεις και μονάδες</a:t>
            </a:r>
          </a:p>
          <a:p>
            <a:r>
              <a:rPr lang="el-GR" sz="1200" dirty="0"/>
              <a:t>1.3 Δομικά σωματίδια της ύλης – Δομή ατόμου- Ατομικός αριθμός – Μαζικός αριθμός –Ισότοπα</a:t>
            </a:r>
          </a:p>
          <a:p>
            <a:r>
              <a:rPr lang="el-GR" sz="1200" dirty="0"/>
              <a:t>1.5 Ταξινόμηση της ύλης – Διαλύματα- Περιεκτικότητα διαλυμάτων – Διαλυτότητα</a:t>
            </a:r>
          </a:p>
          <a:p>
            <a:r>
              <a:rPr lang="el-GR" sz="1200" dirty="0"/>
              <a:t>Συμπεριλαμβάνεται μόνο η </a:t>
            </a:r>
            <a:r>
              <a:rPr lang="el-GR" sz="1200" dirty="0" err="1"/>
              <a:t>υποενότητα</a:t>
            </a:r>
            <a:r>
              <a:rPr lang="el-GR" sz="1200" dirty="0"/>
              <a:t> «Διαλύματα – Περιεκτικότητες Διαλυμάτων»</a:t>
            </a:r>
          </a:p>
          <a:p>
            <a:r>
              <a:rPr lang="el-GR" sz="1200" i="1" dirty="0"/>
              <a:t>(Γενικά για τα διαλύματα – Περιεκτικότητες Διαλυμάτων – Εκφράσεις περιεκτικότητας</a:t>
            </a:r>
            <a:r>
              <a:rPr lang="en-US" sz="1200" i="1" dirty="0"/>
              <a:t> </a:t>
            </a:r>
            <a:r>
              <a:rPr lang="el-GR" sz="1200" i="1" dirty="0"/>
              <a:t>Διαλυτότητα).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26A548-690D-9EE0-5B84-5B878C06636A}"/>
              </a:ext>
            </a:extLst>
          </p:cNvPr>
          <p:cNvSpPr txBox="1"/>
          <p:nvPr/>
        </p:nvSpPr>
        <p:spPr>
          <a:xfrm>
            <a:off x="38431" y="3359408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ΚΕΦΑΛΑΙΟ 2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: Περιοδικός Πίνακας - Δεσμοί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7AB92F-0DE3-E02A-089D-B531D0710F3C}"/>
              </a:ext>
            </a:extLst>
          </p:cNvPr>
          <p:cNvSpPr txBox="1"/>
          <p:nvPr/>
        </p:nvSpPr>
        <p:spPr>
          <a:xfrm>
            <a:off x="85117" y="1648699"/>
            <a:ext cx="45210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1</a:t>
            </a:r>
            <a:r>
              <a:rPr lang="el-GR" sz="14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: Βασικές έννοιες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884AAC-B8DF-477F-0732-0712B0449834}"/>
              </a:ext>
            </a:extLst>
          </p:cNvPr>
          <p:cNvSpPr txBox="1"/>
          <p:nvPr/>
        </p:nvSpPr>
        <p:spPr>
          <a:xfrm>
            <a:off x="85117" y="3562526"/>
            <a:ext cx="63584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2.1 Ηλεκτρονική δομή των ατόμων.</a:t>
            </a:r>
          </a:p>
          <a:p>
            <a:r>
              <a:rPr lang="el-GR" sz="1200" dirty="0"/>
              <a:t>2.2 Κατάταξη των στοιχείων (Περιοδικός Πίνακας). Χρησιμότητα του Περιοδικού Πίνακα.</a:t>
            </a:r>
          </a:p>
          <a:p>
            <a:r>
              <a:rPr lang="el-GR" sz="1200" dirty="0"/>
              <a:t>2.3 Γενικά για το χημικό δεσμό. – Παράγοντες που καθορίζουν τη χημική συμπεριφορά του</a:t>
            </a:r>
          </a:p>
          <a:p>
            <a:r>
              <a:rPr lang="el-GR" sz="1200" dirty="0"/>
              <a:t>ατόμου. Είδη χημικών δεσμών (ιοντικός – ομοιοπολικός).</a:t>
            </a:r>
          </a:p>
          <a:p>
            <a:r>
              <a:rPr lang="el-GR" sz="1200" dirty="0"/>
              <a:t>2.4 Η γλώσσα της Χημείας-Αριθμός οξείδωσης-Γραφή χημικών τύπων και εισαγωγή στην</a:t>
            </a:r>
          </a:p>
          <a:p>
            <a:r>
              <a:rPr lang="el-GR" sz="1200" dirty="0"/>
              <a:t>ονοματολογία των ενώσεων.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B95AA7-2B61-8965-8FE1-268409238E1B}"/>
              </a:ext>
            </a:extLst>
          </p:cNvPr>
          <p:cNvSpPr txBox="1"/>
          <p:nvPr/>
        </p:nvSpPr>
        <p:spPr>
          <a:xfrm>
            <a:off x="0" y="4728011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(Κεφάλαιο 4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l-GR" sz="1200" dirty="0"/>
              <a:t>4.1 Σχετική ατομική μάζα – Σχετική μοριακή μάζα.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1B1CBE-6B4B-E324-8FBE-1BF1BDA2B52E}"/>
              </a:ext>
            </a:extLst>
          </p:cNvPr>
          <p:cNvSpPr txBox="1"/>
          <p:nvPr/>
        </p:nvSpPr>
        <p:spPr>
          <a:xfrm>
            <a:off x="0" y="4966524"/>
            <a:ext cx="46766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ΚΕΦΑΛΑΙΟ 3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: Οξέα – Βάσεις- Άλατα- Οξείδια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C1909C-231F-7B0C-479B-DE0BFB68F8D1}"/>
              </a:ext>
            </a:extLst>
          </p:cNvPr>
          <p:cNvSpPr txBox="1"/>
          <p:nvPr/>
        </p:nvSpPr>
        <p:spPr>
          <a:xfrm>
            <a:off x="85117" y="5197357"/>
            <a:ext cx="58624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3.3 Οξείδια</a:t>
            </a:r>
          </a:p>
          <a:p>
            <a:r>
              <a:rPr lang="el-GR" sz="1200" dirty="0"/>
              <a:t>3.5 Χημικές αντιδράσεις</a:t>
            </a:r>
          </a:p>
          <a:p>
            <a:r>
              <a:rPr lang="el-GR" sz="1200" dirty="0"/>
              <a:t>3.6 Οξέα, βάσεις, οξείδια, άλατα, εξουδετέρωση και… καθημερινή ζωή</a:t>
            </a:r>
          </a:p>
        </p:txBody>
      </p: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95E28FEC-3DAE-66CA-2A48-A415F600250A}"/>
              </a:ext>
            </a:extLst>
          </p:cNvPr>
          <p:cNvSpPr/>
          <p:nvPr/>
        </p:nvSpPr>
        <p:spPr>
          <a:xfrm>
            <a:off x="4385940" y="1235382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l-GR" sz="2800" b="1" dirty="0">
                <a:ln/>
                <a:solidFill>
                  <a:schemeClr val="accent4"/>
                </a:solidFill>
              </a:rPr>
              <a:t>Α΄ Λυκείου</a:t>
            </a:r>
            <a:endParaRPr lang="el-GR" sz="2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3DE098C1-27B4-AB3A-798E-87110EA7C31A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1773382" y="3037738"/>
            <a:ext cx="4322618" cy="243942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1A3B056-9C42-C3DE-A692-1860A4A52113}"/>
              </a:ext>
            </a:extLst>
          </p:cNvPr>
          <p:cNvSpPr txBox="1"/>
          <p:nvPr/>
        </p:nvSpPr>
        <p:spPr>
          <a:xfrm>
            <a:off x="6096000" y="1606577"/>
            <a:ext cx="628996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Παρατηρήσεις:</a:t>
            </a:r>
          </a:p>
          <a:p>
            <a:r>
              <a:rPr lang="el-GR" dirty="0"/>
              <a:t>- Στην </a:t>
            </a:r>
            <a:r>
              <a:rPr lang="el-GR" dirty="0" err="1"/>
              <a:t>υποενότητα</a:t>
            </a:r>
            <a:r>
              <a:rPr lang="el-GR" dirty="0"/>
              <a:t> «Χαρακτηριστικά χημικών αντιδράσεων» να διδαχθεί μόνο η </a:t>
            </a:r>
            <a:r>
              <a:rPr lang="el-GR" dirty="0" err="1"/>
              <a:t>υποπαράγραφος</a:t>
            </a:r>
            <a:r>
              <a:rPr lang="el-GR" dirty="0"/>
              <a:t> «α. Πότε πραγματοποιείται μία χημική αντίδραση;»</a:t>
            </a:r>
          </a:p>
          <a:p>
            <a:r>
              <a:rPr lang="el-GR" dirty="0"/>
              <a:t>- Στην </a:t>
            </a:r>
            <a:r>
              <a:rPr lang="el-GR" dirty="0" err="1"/>
              <a:t>υποπαράγραφο</a:t>
            </a:r>
            <a:r>
              <a:rPr lang="el-GR" dirty="0"/>
              <a:t> «Αντιδράσεις Απλής Αντικατάστασης» η «</a:t>
            </a:r>
            <a:r>
              <a:rPr lang="el-GR" b="1" dirty="0"/>
              <a:t>σειρά δραστικότητας ορισμένων μετάλλων και αμέταλλων</a:t>
            </a:r>
            <a:r>
              <a:rPr lang="el-GR" dirty="0"/>
              <a:t>» να διδαχθεί αλλά να μην απομνημονευθεί.</a:t>
            </a:r>
          </a:p>
          <a:p>
            <a:r>
              <a:rPr lang="el-GR" dirty="0"/>
              <a:t>- Στην </a:t>
            </a:r>
            <a:r>
              <a:rPr lang="el-GR" dirty="0" err="1"/>
              <a:t>υποπαράγραφο</a:t>
            </a:r>
            <a:r>
              <a:rPr lang="el-GR" dirty="0"/>
              <a:t> «Αντιδράσεις Διπλής Αντικατάστασης» ο Πίνακας 3.1 «</a:t>
            </a:r>
            <a:r>
              <a:rPr lang="el-GR" b="1" dirty="0"/>
              <a:t>Κυριότερα αέρια και ιζήματα</a:t>
            </a:r>
            <a:r>
              <a:rPr lang="el-GR" dirty="0"/>
              <a:t>» να διδαχθεί αλλά να μην απομνημονευθεί.</a:t>
            </a: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624512D4-56ED-5223-5023-DBCFBA7D6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7320" y="4303924"/>
            <a:ext cx="2750303" cy="255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3" name="Εικόνα 2">
            <a:hlinkClick r:id="rId3"/>
            <a:extLst>
              <a:ext uri="{FF2B5EF4-FFF2-40B4-BE49-F238E27FC236}">
                <a16:creationId xmlns:a16="http://schemas.microsoft.com/office/drawing/2014/main" id="{29CD3487-D335-474D-6B80-091B39898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7" y="68450"/>
            <a:ext cx="770971" cy="103395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D1B991-C33A-7EC7-CA56-B13486EFBDB9}"/>
              </a:ext>
            </a:extLst>
          </p:cNvPr>
          <p:cNvSpPr txBox="1"/>
          <p:nvPr/>
        </p:nvSpPr>
        <p:spPr>
          <a:xfrm>
            <a:off x="85117" y="1811729"/>
            <a:ext cx="64780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1.1 Με τι ασχολείται η Χημεία. Ποια η σημασία της Χημείας στη ζωή μας.</a:t>
            </a:r>
          </a:p>
          <a:p>
            <a:r>
              <a:rPr lang="el-GR" sz="1200" dirty="0"/>
              <a:t>1.2 Γνωρίσματα της ύλης (μάζα, όγκος, πυκνότητα). Μετρήσεις και μονάδες</a:t>
            </a:r>
          </a:p>
          <a:p>
            <a:r>
              <a:rPr lang="el-GR" sz="1200" dirty="0"/>
              <a:t>1.3 Δομικά σωματίδια της ύλης – Δομή ατόμου- Ατομικός αριθμός – Μαζικός αριθμός –Ισότοπα</a:t>
            </a:r>
          </a:p>
          <a:p>
            <a:r>
              <a:rPr lang="el-GR" sz="1200" dirty="0"/>
              <a:t>1.5 Ταξινόμηση της ύλης – Διαλύματα- Περιεκτικότητα διαλυμάτων – Διαλυτότητα</a:t>
            </a:r>
          </a:p>
          <a:p>
            <a:r>
              <a:rPr lang="el-GR" sz="1200" dirty="0"/>
              <a:t>Συμπεριλαμβάνεται μόνο η </a:t>
            </a:r>
            <a:r>
              <a:rPr lang="el-GR" sz="1200" dirty="0" err="1"/>
              <a:t>υποενότητα</a:t>
            </a:r>
            <a:r>
              <a:rPr lang="el-GR" sz="1200" dirty="0"/>
              <a:t> «Διαλύματα – Περιεκτικότητες Διαλυμάτων»</a:t>
            </a:r>
          </a:p>
          <a:p>
            <a:r>
              <a:rPr lang="el-GR" sz="1200" i="1" dirty="0"/>
              <a:t>(Γενικά για τα διαλύματα – Περιεκτικότητες Διαλυμάτων – Εκφράσεις περιεκτικότητας</a:t>
            </a:r>
            <a:r>
              <a:rPr lang="en-US" sz="1200" i="1" dirty="0"/>
              <a:t> </a:t>
            </a:r>
            <a:r>
              <a:rPr lang="el-GR" sz="1200" i="1" dirty="0"/>
              <a:t>Διαλυτότητα).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26A548-690D-9EE0-5B84-5B878C06636A}"/>
              </a:ext>
            </a:extLst>
          </p:cNvPr>
          <p:cNvSpPr txBox="1"/>
          <p:nvPr/>
        </p:nvSpPr>
        <p:spPr>
          <a:xfrm>
            <a:off x="38431" y="3012609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ΚΕΦΑΛΑΙΟ 2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: Περιοδικός Πίνακας - Δεσμοί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7AB92F-0DE3-E02A-089D-B531D0710F3C}"/>
              </a:ext>
            </a:extLst>
          </p:cNvPr>
          <p:cNvSpPr txBox="1"/>
          <p:nvPr/>
        </p:nvSpPr>
        <p:spPr>
          <a:xfrm>
            <a:off x="85117" y="1648699"/>
            <a:ext cx="45210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1</a:t>
            </a:r>
            <a:r>
              <a:rPr lang="el-GR" sz="14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: Βασικές έννοιες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884AAC-B8DF-477F-0732-0712B0449834}"/>
              </a:ext>
            </a:extLst>
          </p:cNvPr>
          <p:cNvSpPr txBox="1"/>
          <p:nvPr/>
        </p:nvSpPr>
        <p:spPr>
          <a:xfrm>
            <a:off x="85117" y="3215727"/>
            <a:ext cx="63584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2.1 Ηλεκτρονική δομή των ατόμων.</a:t>
            </a:r>
          </a:p>
          <a:p>
            <a:r>
              <a:rPr lang="el-GR" sz="1200" dirty="0"/>
              <a:t>2.2 Κατάταξη των στοιχείων (Περιοδικός Πίνακας). Χρησιμότητα του Περιοδικού Πίνακα.</a:t>
            </a:r>
          </a:p>
          <a:p>
            <a:r>
              <a:rPr lang="el-GR" sz="1200" dirty="0"/>
              <a:t>2.3 Γενικά για το χημικό δεσμό. – Παράγοντες που καθορίζουν τη χημική συμπεριφορά του</a:t>
            </a:r>
          </a:p>
          <a:p>
            <a:r>
              <a:rPr lang="el-GR" sz="1200" dirty="0"/>
              <a:t>ατόμου. Είδη χημικών δεσμών (ιοντικός – ομοιοπολικός).</a:t>
            </a:r>
          </a:p>
          <a:p>
            <a:r>
              <a:rPr lang="el-GR" sz="1200" dirty="0"/>
              <a:t>2.4 Η γλώσσα της Χημείας-Αριθμός οξείδωσης-Γραφή χημικών τύπων και εισαγωγή στην</a:t>
            </a:r>
          </a:p>
          <a:p>
            <a:r>
              <a:rPr lang="el-GR" sz="1200" dirty="0"/>
              <a:t>ονοματολογία των ενώσεων.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B95AA7-2B61-8965-8FE1-268409238E1B}"/>
              </a:ext>
            </a:extLst>
          </p:cNvPr>
          <p:cNvSpPr txBox="1"/>
          <p:nvPr/>
        </p:nvSpPr>
        <p:spPr>
          <a:xfrm>
            <a:off x="0" y="4381212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(Κεφάλαιο 4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l-GR" sz="1200" dirty="0"/>
              <a:t>4.1 Σχετική ατομική μάζα – Σχετική μοριακή μάζα.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1B1CBE-6B4B-E324-8FBE-1BF1BDA2B52E}"/>
              </a:ext>
            </a:extLst>
          </p:cNvPr>
          <p:cNvSpPr txBox="1"/>
          <p:nvPr/>
        </p:nvSpPr>
        <p:spPr>
          <a:xfrm>
            <a:off x="0" y="4619725"/>
            <a:ext cx="46766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ΚΕΦΑΛΑΙΟ 3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: Οξέα – Βάσεις- Άλατα- Οξείδια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C1909C-231F-7B0C-479B-DE0BFB68F8D1}"/>
              </a:ext>
            </a:extLst>
          </p:cNvPr>
          <p:cNvSpPr txBox="1"/>
          <p:nvPr/>
        </p:nvSpPr>
        <p:spPr>
          <a:xfrm>
            <a:off x="85117" y="4850558"/>
            <a:ext cx="58624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3.3 Οξείδια</a:t>
            </a:r>
          </a:p>
          <a:p>
            <a:r>
              <a:rPr lang="el-GR" sz="1200" dirty="0"/>
              <a:t>3.5 Χημικές αντιδράσεις</a:t>
            </a:r>
          </a:p>
          <a:p>
            <a:r>
              <a:rPr lang="el-GR" sz="1200" dirty="0"/>
              <a:t>3.6 Οξέα, βάσεις, οξείδια, άλατα, εξουδετέρωση και… καθημερινή ζωή</a:t>
            </a:r>
          </a:p>
        </p:txBody>
      </p: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95E28FEC-3DAE-66CA-2A48-A415F600250A}"/>
              </a:ext>
            </a:extLst>
          </p:cNvPr>
          <p:cNvSpPr/>
          <p:nvPr/>
        </p:nvSpPr>
        <p:spPr>
          <a:xfrm>
            <a:off x="4385940" y="1235382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l-GR" sz="2800" b="1" dirty="0">
                <a:ln/>
                <a:solidFill>
                  <a:schemeClr val="accent4"/>
                </a:solidFill>
              </a:rPr>
              <a:t>Α΄ Λυκείου</a:t>
            </a:r>
            <a:endParaRPr lang="el-GR" sz="2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B84B0821-D9FA-6E1D-CA1C-62A9CC369176}"/>
              </a:ext>
            </a:extLst>
          </p:cNvPr>
          <p:cNvCxnSpPr>
            <a:cxnSpLocks/>
          </p:cNvCxnSpPr>
          <p:nvPr/>
        </p:nvCxnSpPr>
        <p:spPr>
          <a:xfrm flipH="1">
            <a:off x="1717964" y="3012058"/>
            <a:ext cx="5689600" cy="208734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93B2A2B3-2950-3819-D35F-7AFF76712F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3352" y="1380115"/>
            <a:ext cx="4983531" cy="2803236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BA6D17AB-4C3C-86B1-3F34-31A8AFFF27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4330" y="3429000"/>
            <a:ext cx="2049076" cy="1536807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53DFAE8E-8C79-ACFA-FD03-213DDDE97A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321" y="4594422"/>
            <a:ext cx="2794627" cy="21015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EAA527FD-5926-225F-F473-3BE980AA58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912" y="4965807"/>
            <a:ext cx="2531882" cy="175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27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3" name="Εικόνα 2">
            <a:hlinkClick r:id="rId3"/>
            <a:extLst>
              <a:ext uri="{FF2B5EF4-FFF2-40B4-BE49-F238E27FC236}">
                <a16:creationId xmlns:a16="http://schemas.microsoft.com/office/drawing/2014/main" id="{29CD3487-D335-474D-6B80-091B39898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7" y="68450"/>
            <a:ext cx="770971" cy="103395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D1B991-C33A-7EC7-CA56-B13486EFBDB9}"/>
              </a:ext>
            </a:extLst>
          </p:cNvPr>
          <p:cNvSpPr txBox="1"/>
          <p:nvPr/>
        </p:nvSpPr>
        <p:spPr>
          <a:xfrm>
            <a:off x="85117" y="1811729"/>
            <a:ext cx="64780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1.1 Με τι ασχολείται η Χημεία. Ποια η σημασία της Χημείας στη ζωή μας.</a:t>
            </a:r>
          </a:p>
          <a:p>
            <a:r>
              <a:rPr lang="el-GR" sz="1200" dirty="0"/>
              <a:t>1.2 Γνωρίσματα της ύλης (μάζα, όγκος, πυκνότητα). Μετρήσεις και μονάδες</a:t>
            </a:r>
          </a:p>
          <a:p>
            <a:r>
              <a:rPr lang="el-GR" sz="1200" dirty="0"/>
              <a:t>1.3 Δομικά σωματίδια της ύλης – Δομή ατόμου- Ατομικός αριθμός – Μαζικός αριθμός –Ισότοπα</a:t>
            </a:r>
          </a:p>
          <a:p>
            <a:r>
              <a:rPr lang="el-GR" sz="1200" dirty="0"/>
              <a:t>1.5 Ταξινόμηση της ύλης – Διαλύματα- Περιεκτικότητα διαλυμάτων – Διαλυτότητα</a:t>
            </a:r>
          </a:p>
          <a:p>
            <a:r>
              <a:rPr lang="el-GR" sz="1200" dirty="0"/>
              <a:t>Συμπεριλαμβάνεται μόνο η </a:t>
            </a:r>
            <a:r>
              <a:rPr lang="el-GR" sz="1200" dirty="0" err="1"/>
              <a:t>υποενότητα</a:t>
            </a:r>
            <a:r>
              <a:rPr lang="el-GR" sz="1200" dirty="0"/>
              <a:t> «Διαλύματα – Περιεκτικότητες Διαλυμάτων»</a:t>
            </a:r>
          </a:p>
          <a:p>
            <a:r>
              <a:rPr lang="el-GR" sz="1200" i="1" dirty="0"/>
              <a:t>(Γενικά για τα διαλύματα – Περιεκτικότητες Διαλυμάτων – Εκφράσεις περιεκτικότητας</a:t>
            </a:r>
            <a:r>
              <a:rPr lang="en-US" sz="1200" i="1" dirty="0"/>
              <a:t> </a:t>
            </a:r>
            <a:r>
              <a:rPr lang="el-GR" sz="1200" i="1" dirty="0"/>
              <a:t>Διαλυτότητα).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26A548-690D-9EE0-5B84-5B878C06636A}"/>
              </a:ext>
            </a:extLst>
          </p:cNvPr>
          <p:cNvSpPr txBox="1"/>
          <p:nvPr/>
        </p:nvSpPr>
        <p:spPr>
          <a:xfrm>
            <a:off x="38431" y="3012609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ΚΕΦΑΛΑΙΟ 2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: Περιοδικός Πίνακας - Δεσμοί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7AB92F-0DE3-E02A-089D-B531D0710F3C}"/>
              </a:ext>
            </a:extLst>
          </p:cNvPr>
          <p:cNvSpPr txBox="1"/>
          <p:nvPr/>
        </p:nvSpPr>
        <p:spPr>
          <a:xfrm>
            <a:off x="85117" y="1648699"/>
            <a:ext cx="45210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1</a:t>
            </a:r>
            <a:r>
              <a:rPr lang="el-GR" sz="14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: Βασικές έννοιες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884AAC-B8DF-477F-0732-0712B0449834}"/>
              </a:ext>
            </a:extLst>
          </p:cNvPr>
          <p:cNvSpPr txBox="1"/>
          <p:nvPr/>
        </p:nvSpPr>
        <p:spPr>
          <a:xfrm>
            <a:off x="85117" y="3215727"/>
            <a:ext cx="63584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2.1 Ηλεκτρονική δομή των ατόμων.</a:t>
            </a:r>
          </a:p>
          <a:p>
            <a:r>
              <a:rPr lang="el-GR" sz="1200" dirty="0"/>
              <a:t>2.2 Κατάταξη των στοιχείων (Περιοδικός Πίνακας). Χρησιμότητα του Περιοδικού Πίνακα.</a:t>
            </a:r>
          </a:p>
          <a:p>
            <a:r>
              <a:rPr lang="el-GR" sz="1200" dirty="0"/>
              <a:t>2.3 Γενικά για το χημικό δεσμό. – Παράγοντες που καθορίζουν τη χημική συμπεριφορά του</a:t>
            </a:r>
          </a:p>
          <a:p>
            <a:r>
              <a:rPr lang="el-GR" sz="1200" dirty="0"/>
              <a:t>ατόμου. Είδη χημικών δεσμών (ιοντικός – ομοιοπολικός).</a:t>
            </a:r>
          </a:p>
          <a:p>
            <a:r>
              <a:rPr lang="el-GR" sz="1200" dirty="0"/>
              <a:t>2.4 Η γλώσσα της Χημείας-Αριθμός οξείδωσης-Γραφή χημικών τύπων και εισαγωγή στην</a:t>
            </a:r>
          </a:p>
          <a:p>
            <a:r>
              <a:rPr lang="el-GR" sz="1200" dirty="0"/>
              <a:t>ονοματολογία των ενώσεων.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B95AA7-2B61-8965-8FE1-268409238E1B}"/>
              </a:ext>
            </a:extLst>
          </p:cNvPr>
          <p:cNvSpPr txBox="1"/>
          <p:nvPr/>
        </p:nvSpPr>
        <p:spPr>
          <a:xfrm>
            <a:off x="0" y="4381212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(Κεφάλαιο 4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l-GR" sz="1200" dirty="0"/>
              <a:t>4.1 Σχετική ατομική μάζα – Σχετική μοριακή μάζα.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1B1CBE-6B4B-E324-8FBE-1BF1BDA2B52E}"/>
              </a:ext>
            </a:extLst>
          </p:cNvPr>
          <p:cNvSpPr txBox="1"/>
          <p:nvPr/>
        </p:nvSpPr>
        <p:spPr>
          <a:xfrm>
            <a:off x="0" y="4619725"/>
            <a:ext cx="46766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ΚΕΦΑΛΑΙΟ 3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: Οξέα – Βάσεις- Άλατα- Οξείδια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C1909C-231F-7B0C-479B-DE0BFB68F8D1}"/>
              </a:ext>
            </a:extLst>
          </p:cNvPr>
          <p:cNvSpPr txBox="1"/>
          <p:nvPr/>
        </p:nvSpPr>
        <p:spPr>
          <a:xfrm>
            <a:off x="85117" y="4850558"/>
            <a:ext cx="58624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3.3 Οξείδια</a:t>
            </a:r>
          </a:p>
          <a:p>
            <a:r>
              <a:rPr lang="el-GR" sz="1200" dirty="0"/>
              <a:t>3.5 Χημικές αντιδράσεις</a:t>
            </a:r>
          </a:p>
          <a:p>
            <a:r>
              <a:rPr lang="el-GR" sz="1200" dirty="0"/>
              <a:t>3.6 Οξέα, βάσεις, οξείδια, άλατα, εξουδετέρωση και… καθημερινή ζωή</a:t>
            </a:r>
          </a:p>
        </p:txBody>
      </p: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95E28FEC-3DAE-66CA-2A48-A415F600250A}"/>
              </a:ext>
            </a:extLst>
          </p:cNvPr>
          <p:cNvSpPr/>
          <p:nvPr/>
        </p:nvSpPr>
        <p:spPr>
          <a:xfrm>
            <a:off x="4385940" y="1235382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l-GR" sz="2800" b="1" dirty="0">
                <a:ln/>
                <a:solidFill>
                  <a:schemeClr val="accent4"/>
                </a:solidFill>
              </a:rPr>
              <a:t>Α΄ Λυκείου</a:t>
            </a:r>
            <a:endParaRPr lang="el-GR" sz="2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B84B0821-D9FA-6E1D-CA1C-62A9CC369176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2843866" y="2685173"/>
            <a:ext cx="4126368" cy="257066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7F5F41A0-1B55-D5AC-3126-C3730D057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0234" y="1601465"/>
            <a:ext cx="3221833" cy="2167415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E98735D7-3068-4A83-A7CF-0729A83FB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8815" y="5022336"/>
            <a:ext cx="2848295" cy="1602166"/>
          </a:xfrm>
          <a:prstGeom prst="rect">
            <a:avLst/>
          </a:prstGeom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6FA4F523-68E5-28A5-218F-590F9A7353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2968" y="3966027"/>
            <a:ext cx="2702820" cy="283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86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3" name="Εικόνα 2">
            <a:hlinkClick r:id="rId3"/>
            <a:extLst>
              <a:ext uri="{FF2B5EF4-FFF2-40B4-BE49-F238E27FC236}">
                <a16:creationId xmlns:a16="http://schemas.microsoft.com/office/drawing/2014/main" id="{29CD3487-D335-474D-6B80-091B39898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7" y="68450"/>
            <a:ext cx="770971" cy="103395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1CB3F7-AF4D-1FAD-D179-A8F4A5455E0F}"/>
              </a:ext>
            </a:extLst>
          </p:cNvPr>
          <p:cNvSpPr txBox="1"/>
          <p:nvPr/>
        </p:nvSpPr>
        <p:spPr>
          <a:xfrm>
            <a:off x="85117" y="1574001"/>
            <a:ext cx="3255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ΚΕΦΑΛΑΙΟ 4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o: 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Στοιχειομετρία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E1E083-C001-6BAE-B1EB-0FA07278A185}"/>
              </a:ext>
            </a:extLst>
          </p:cNvPr>
          <p:cNvSpPr txBox="1"/>
          <p:nvPr/>
        </p:nvSpPr>
        <p:spPr>
          <a:xfrm>
            <a:off x="85117" y="1851000"/>
            <a:ext cx="6854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4.1 </a:t>
            </a:r>
            <a:r>
              <a:rPr lang="el-GR" sz="1200" dirty="0" err="1"/>
              <a:t>mol</a:t>
            </a:r>
            <a:r>
              <a:rPr lang="el-GR" sz="1200" dirty="0"/>
              <a:t>, αριθμός </a:t>
            </a:r>
            <a:r>
              <a:rPr lang="el-GR" sz="1200" dirty="0" err="1"/>
              <a:t>Avogadro</a:t>
            </a:r>
            <a:r>
              <a:rPr lang="el-GR" sz="1200" dirty="0"/>
              <a:t>, γραμμομοριακός όγκος</a:t>
            </a:r>
          </a:p>
          <a:p>
            <a:r>
              <a:rPr lang="el-GR" sz="1200" dirty="0"/>
              <a:t>4.2 Καταστατική εξίσωση των αερίων</a:t>
            </a:r>
          </a:p>
          <a:p>
            <a:r>
              <a:rPr lang="el-GR" sz="1200" dirty="0"/>
              <a:t>4.3 Συγκέντρωση διαλύματος – αραίωση, ανάμειξη διαλυμάτων</a:t>
            </a: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CE04ACAA-E965-4C70-44E8-3FF96D11BE6C}"/>
              </a:ext>
            </a:extLst>
          </p:cNvPr>
          <p:cNvSpPr/>
          <p:nvPr/>
        </p:nvSpPr>
        <p:spPr>
          <a:xfrm>
            <a:off x="4394486" y="1102407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l-GR" sz="2800" b="1" dirty="0">
                <a:ln/>
                <a:solidFill>
                  <a:schemeClr val="accent4"/>
                </a:solidFill>
              </a:rPr>
              <a:t>Α΄ Λυκείου</a:t>
            </a:r>
            <a:endParaRPr lang="el-GR" sz="2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1BE72761-94E7-02E4-F6BC-A8DB3F3EB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4450" y="1851000"/>
            <a:ext cx="1761897" cy="2152075"/>
          </a:xfrm>
          <a:prstGeom prst="rect">
            <a:avLst/>
          </a:prstGeom>
        </p:spPr>
      </p:pic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088767F6-042E-21C1-828E-E03E76189438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4257964" y="2382982"/>
            <a:ext cx="1996486" cy="54405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Εικόνα 8">
            <a:hlinkClick r:id="rId6" action="ppaction://hlinkfile"/>
            <a:extLst>
              <a:ext uri="{FF2B5EF4-FFF2-40B4-BE49-F238E27FC236}">
                <a16:creationId xmlns:a16="http://schemas.microsoft.com/office/drawing/2014/main" id="{11BBD572-D5F4-3E34-709F-8C0B913BE5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261" y="4254047"/>
            <a:ext cx="4685433" cy="253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27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4ADF55-4BAF-1675-45AF-AB29B11595A8}"/>
              </a:ext>
            </a:extLst>
          </p:cNvPr>
          <p:cNvSpPr txBox="1"/>
          <p:nvPr/>
        </p:nvSpPr>
        <p:spPr>
          <a:xfrm>
            <a:off x="-33842" y="1602143"/>
            <a:ext cx="39484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4ο «Στοιχειομετρία»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CD13EF-5577-BBFF-D764-1935CBD20087}"/>
              </a:ext>
            </a:extLst>
          </p:cNvPr>
          <p:cNvSpPr txBox="1"/>
          <p:nvPr/>
        </p:nvSpPr>
        <p:spPr>
          <a:xfrm>
            <a:off x="8715" y="1813548"/>
            <a:ext cx="62045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4.4 </a:t>
            </a:r>
            <a:r>
              <a:rPr lang="el-GR" sz="1200" dirty="0" err="1"/>
              <a:t>Στοιχειομετρικοί</a:t>
            </a:r>
            <a:r>
              <a:rPr lang="el-GR" sz="1200" dirty="0"/>
              <a:t> υπολογισμοί.</a:t>
            </a:r>
          </a:p>
          <a:p>
            <a:r>
              <a:rPr lang="el-GR" sz="1200" dirty="0"/>
              <a:t>Να διδαχθούν τα Παραδείγματα 4.14, 4.16, 4.18 και 4.19.</a:t>
            </a:r>
          </a:p>
        </p:txBody>
      </p:sp>
      <p:pic>
        <p:nvPicPr>
          <p:cNvPr id="12" name="Εικόνα 11">
            <a:hlinkClick r:id="rId3"/>
            <a:extLst>
              <a:ext uri="{FF2B5EF4-FFF2-40B4-BE49-F238E27FC236}">
                <a16:creationId xmlns:a16="http://schemas.microsoft.com/office/drawing/2014/main" id="{5FC2C73C-EFD9-4941-9EA3-6F59BE410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6" y="20260"/>
            <a:ext cx="827540" cy="111533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135223-5721-008B-9033-91E1F67D5008}"/>
              </a:ext>
            </a:extLst>
          </p:cNvPr>
          <p:cNvSpPr txBox="1"/>
          <p:nvPr/>
        </p:nvSpPr>
        <p:spPr>
          <a:xfrm>
            <a:off x="0" y="2671284"/>
            <a:ext cx="26751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ΒΙΒΛΙΟ Β΄ ΛΥΚΕΙΟΥ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177BB4-35EB-627E-B163-4E0312D267C5}"/>
              </a:ext>
            </a:extLst>
          </p:cNvPr>
          <p:cNvSpPr txBox="1"/>
          <p:nvPr/>
        </p:nvSpPr>
        <p:spPr>
          <a:xfrm>
            <a:off x="85117" y="1411082"/>
            <a:ext cx="26751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ΒΙΒΛΙΟ Α΄ ΛΥΚΕΙΟΥ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C2F11D-28B2-1273-6393-C3AF103827A9}"/>
              </a:ext>
            </a:extLst>
          </p:cNvPr>
          <p:cNvSpPr txBox="1"/>
          <p:nvPr/>
        </p:nvSpPr>
        <p:spPr>
          <a:xfrm>
            <a:off x="0" y="2915153"/>
            <a:ext cx="62045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1.1 Εισαγωγή στην οργανική χημεία</a:t>
            </a:r>
          </a:p>
          <a:p>
            <a:r>
              <a:rPr lang="el-GR" sz="1200" dirty="0"/>
              <a:t>1.2 Ταξινόμηση οργανικών ενώσεων – ομόλογες σειρές</a:t>
            </a:r>
          </a:p>
          <a:p>
            <a:r>
              <a:rPr lang="el-GR" sz="1200" dirty="0"/>
              <a:t>1.3 Ονοματολογία </a:t>
            </a:r>
            <a:r>
              <a:rPr lang="el-GR" sz="1200" dirty="0" err="1"/>
              <a:t>άκυκλων</a:t>
            </a:r>
            <a:r>
              <a:rPr lang="el-GR" sz="1200" dirty="0"/>
              <a:t> οργανικών ενώσεων</a:t>
            </a:r>
          </a:p>
          <a:p>
            <a:r>
              <a:rPr lang="el-GR" sz="1200" dirty="0"/>
              <a:t>1.4 Ισομέρεια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9DB3A9-0736-0BAF-0B84-373365311DD3}"/>
              </a:ext>
            </a:extLst>
          </p:cNvPr>
          <p:cNvSpPr txBox="1"/>
          <p:nvPr/>
        </p:nvSpPr>
        <p:spPr>
          <a:xfrm>
            <a:off x="-52225" y="3601603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2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o: </a:t>
            </a:r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Πετρέλαιο-Υδρογονάνθρακες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7CB688-2485-C7C9-B322-7B25A565E01E}"/>
              </a:ext>
            </a:extLst>
          </p:cNvPr>
          <p:cNvSpPr txBox="1"/>
          <p:nvPr/>
        </p:nvSpPr>
        <p:spPr>
          <a:xfrm>
            <a:off x="-33842" y="3810751"/>
            <a:ext cx="62897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2.1 Πετρέλαιο - Προϊόντα πετρελαίου. Βενζίνη. Καύση-καύσιμα.</a:t>
            </a:r>
          </a:p>
          <a:p>
            <a:r>
              <a:rPr lang="el-GR" sz="1200" dirty="0"/>
              <a:t>2.2 Νάφθα – Πετροχημικά.</a:t>
            </a:r>
          </a:p>
          <a:p>
            <a:r>
              <a:rPr lang="el-GR" sz="1200" dirty="0"/>
              <a:t>2.3 </a:t>
            </a:r>
            <a:r>
              <a:rPr lang="el-GR" sz="1200" dirty="0" err="1"/>
              <a:t>Αλκάνια</a:t>
            </a:r>
            <a:r>
              <a:rPr lang="el-GR" sz="1200" dirty="0"/>
              <a:t> - Μεθάνιο, φυσικό αέριο, βιοαέριο. </a:t>
            </a:r>
          </a:p>
          <a:p>
            <a:r>
              <a:rPr lang="el-GR" sz="1200" dirty="0"/>
              <a:t>2.4 Καυσαέρια- καταλύτες αυτοκινήτων.</a:t>
            </a:r>
          </a:p>
          <a:p>
            <a:r>
              <a:rPr lang="el-GR" sz="1200" dirty="0"/>
              <a:t>2.5 Αλκένια – </a:t>
            </a:r>
            <a:r>
              <a:rPr lang="el-GR" sz="1200" dirty="0" err="1"/>
              <a:t>αιθένιο</a:t>
            </a:r>
            <a:r>
              <a:rPr lang="el-GR" sz="1200" dirty="0"/>
              <a:t> ή αιθυλένιο.</a:t>
            </a:r>
          </a:p>
          <a:p>
            <a:r>
              <a:rPr lang="el-GR" sz="1200" dirty="0"/>
              <a:t>2.6 </a:t>
            </a:r>
            <a:r>
              <a:rPr lang="el-GR" sz="1200" dirty="0" err="1"/>
              <a:t>Αλκίνια</a:t>
            </a:r>
            <a:r>
              <a:rPr lang="el-GR" sz="1200" dirty="0"/>
              <a:t> - </a:t>
            </a:r>
            <a:r>
              <a:rPr lang="el-GR" sz="1200" dirty="0" err="1"/>
              <a:t>αιθίνιο</a:t>
            </a:r>
            <a:r>
              <a:rPr lang="el-GR" sz="1200" dirty="0"/>
              <a:t> ή ακετυλένιο, εκτός από τις παραγράφους «Παρασκευές ακετυλενίου»</a:t>
            </a:r>
          </a:p>
          <a:p>
            <a:r>
              <a:rPr lang="el-GR" sz="1200" dirty="0"/>
              <a:t>και «γ. Πολυμερισμός», την αντίδραση σχηματισμού του </a:t>
            </a:r>
            <a:r>
              <a:rPr lang="el-GR" sz="1200" dirty="0" err="1"/>
              <a:t>χαλκοακετυλενιδίου</a:t>
            </a:r>
            <a:r>
              <a:rPr lang="el-GR" sz="1200" dirty="0"/>
              <a:t>, τον πίνακα</a:t>
            </a:r>
          </a:p>
          <a:p>
            <a:r>
              <a:rPr lang="el-GR" sz="1200" dirty="0"/>
              <a:t>«Συνθέσεις ακετυλενίου» και το παράδειγμα 2.6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6546A4-0FA7-75E9-9694-145414BDEACB}"/>
              </a:ext>
            </a:extLst>
          </p:cNvPr>
          <p:cNvSpPr txBox="1"/>
          <p:nvPr/>
        </p:nvSpPr>
        <p:spPr>
          <a:xfrm>
            <a:off x="-33842" y="5558318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3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o: </a:t>
            </a:r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Αλκοόλες - Φαινόλες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73A0B8-3FDC-D093-5D60-51ECD9F63043}"/>
              </a:ext>
            </a:extLst>
          </p:cNvPr>
          <p:cNvSpPr txBox="1"/>
          <p:nvPr/>
        </p:nvSpPr>
        <p:spPr>
          <a:xfrm>
            <a:off x="0" y="2408867"/>
            <a:ext cx="47600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1ο: Γενικό Μέρος Οργανικής Χημείας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30AC7A-7D98-1E9A-4FA1-393E33B0F374}"/>
              </a:ext>
            </a:extLst>
          </p:cNvPr>
          <p:cNvSpPr txBox="1"/>
          <p:nvPr/>
        </p:nvSpPr>
        <p:spPr>
          <a:xfrm>
            <a:off x="-33842" y="5785804"/>
            <a:ext cx="63235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3.1 Αλκοόλες.</a:t>
            </a:r>
          </a:p>
          <a:p>
            <a:r>
              <a:rPr lang="el-GR" sz="1200" dirty="0"/>
              <a:t>3.2 Κορεσμένες μονοσθενείς αλκοόλες-Αιθανόλη.</a:t>
            </a:r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9509FC20-BFE6-75EF-E769-EF9537FFBC29}"/>
              </a:ext>
            </a:extLst>
          </p:cNvPr>
          <p:cNvSpPr/>
          <p:nvPr/>
        </p:nvSpPr>
        <p:spPr>
          <a:xfrm>
            <a:off x="4394486" y="1102407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Β΄ Λυκείου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BA4A42-D566-756C-D0B6-FEEB4942DDA0}"/>
              </a:ext>
            </a:extLst>
          </p:cNvPr>
          <p:cNvSpPr txBox="1"/>
          <p:nvPr/>
        </p:nvSpPr>
        <p:spPr>
          <a:xfrm>
            <a:off x="5441768" y="1615595"/>
            <a:ext cx="62897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Εκτός από τις παραγράφους «Ασκήσεις στις οποίες η ουσία που δίνεται ή ζητείται δεν είναι καθαρή» και «Ασκήσεις με διαδοχικές αντιδράσεις</a:t>
            </a:r>
          </a:p>
        </p:txBody>
      </p:sp>
      <p:cxnSp>
        <p:nvCxnSpPr>
          <p:cNvPr id="7" name="Ευθύγραμμο βέλος σύνδεσης 6">
            <a:extLst>
              <a:ext uri="{FF2B5EF4-FFF2-40B4-BE49-F238E27FC236}">
                <a16:creationId xmlns:a16="http://schemas.microsoft.com/office/drawing/2014/main" id="{BE58396D-5F53-9914-B343-E9CD46C92D74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3144852" y="1921127"/>
            <a:ext cx="2296916" cy="15613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E518C870-8286-211F-E384-BDE55D79DB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3189" y="2538925"/>
            <a:ext cx="4186538" cy="1575185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1AD3D28F-9355-607F-52F4-3FFBA9718C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7763" y="4246623"/>
            <a:ext cx="1443847" cy="2566838"/>
          </a:xfrm>
          <a:prstGeom prst="rect">
            <a:avLst/>
          </a:prstGeom>
        </p:spPr>
      </p:pic>
      <p:sp>
        <p:nvSpPr>
          <p:cNvPr id="18" name="Βέλος: Διάσημα 17">
            <a:extLst>
              <a:ext uri="{FF2B5EF4-FFF2-40B4-BE49-F238E27FC236}">
                <a16:creationId xmlns:a16="http://schemas.microsoft.com/office/drawing/2014/main" id="{E51AB4B4-EC62-F2E6-6511-9538D53F36C2}"/>
              </a:ext>
            </a:extLst>
          </p:cNvPr>
          <p:cNvSpPr/>
          <p:nvPr/>
        </p:nvSpPr>
        <p:spPr>
          <a:xfrm rot="2693249">
            <a:off x="8956042" y="4400756"/>
            <a:ext cx="734938" cy="704588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639DCE-1E5C-E5B1-58A8-7CCA69BBFF59}"/>
              </a:ext>
            </a:extLst>
          </p:cNvPr>
          <p:cNvSpPr txBox="1"/>
          <p:nvPr/>
        </p:nvSpPr>
        <p:spPr>
          <a:xfrm>
            <a:off x="8814541" y="5125845"/>
            <a:ext cx="3133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Υπολογισμοί (στερεού, αερίου)</a:t>
            </a:r>
          </a:p>
        </p:txBody>
      </p:sp>
    </p:spTree>
    <p:extLst>
      <p:ext uri="{BB962C8B-B14F-4D97-AF65-F5344CB8AC3E}">
        <p14:creationId xmlns:p14="http://schemas.microsoft.com/office/powerpoint/2010/main" val="2715587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4ADF55-4BAF-1675-45AF-AB29B11595A8}"/>
              </a:ext>
            </a:extLst>
          </p:cNvPr>
          <p:cNvSpPr txBox="1"/>
          <p:nvPr/>
        </p:nvSpPr>
        <p:spPr>
          <a:xfrm>
            <a:off x="-33842" y="1602143"/>
            <a:ext cx="39484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4ο «Στοιχειομετρία»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CD13EF-5577-BBFF-D764-1935CBD20087}"/>
              </a:ext>
            </a:extLst>
          </p:cNvPr>
          <p:cNvSpPr txBox="1"/>
          <p:nvPr/>
        </p:nvSpPr>
        <p:spPr>
          <a:xfrm>
            <a:off x="8715" y="1813548"/>
            <a:ext cx="62045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4.4 </a:t>
            </a:r>
            <a:r>
              <a:rPr lang="el-GR" sz="1200" dirty="0" err="1"/>
              <a:t>Στοιχειομετρικοί</a:t>
            </a:r>
            <a:r>
              <a:rPr lang="el-GR" sz="1200" dirty="0"/>
              <a:t> υπολογισμοί.</a:t>
            </a:r>
          </a:p>
          <a:p>
            <a:r>
              <a:rPr lang="el-GR" sz="1200" dirty="0"/>
              <a:t>Να διδαχθούν τα Παραδείγματα 4.14, 4.16, 4.18 και 4.19.</a:t>
            </a:r>
          </a:p>
        </p:txBody>
      </p:sp>
      <p:pic>
        <p:nvPicPr>
          <p:cNvPr id="12" name="Εικόνα 11">
            <a:hlinkClick r:id="rId3"/>
            <a:extLst>
              <a:ext uri="{FF2B5EF4-FFF2-40B4-BE49-F238E27FC236}">
                <a16:creationId xmlns:a16="http://schemas.microsoft.com/office/drawing/2014/main" id="{5FC2C73C-EFD9-4941-9EA3-6F59BE410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6" y="20260"/>
            <a:ext cx="827540" cy="111533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135223-5721-008B-9033-91E1F67D5008}"/>
              </a:ext>
            </a:extLst>
          </p:cNvPr>
          <p:cNvSpPr txBox="1"/>
          <p:nvPr/>
        </p:nvSpPr>
        <p:spPr>
          <a:xfrm>
            <a:off x="0" y="2671284"/>
            <a:ext cx="26751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ΒΙΒΛΙΟ Β΄ ΛΥΚΕΙΟΥ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177BB4-35EB-627E-B163-4E0312D267C5}"/>
              </a:ext>
            </a:extLst>
          </p:cNvPr>
          <p:cNvSpPr txBox="1"/>
          <p:nvPr/>
        </p:nvSpPr>
        <p:spPr>
          <a:xfrm>
            <a:off x="85117" y="1411082"/>
            <a:ext cx="26751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ΒΙΒΛΙΟ Α΄ ΛΥΚΕΙΟΥ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C2F11D-28B2-1273-6393-C3AF103827A9}"/>
              </a:ext>
            </a:extLst>
          </p:cNvPr>
          <p:cNvSpPr txBox="1"/>
          <p:nvPr/>
        </p:nvSpPr>
        <p:spPr>
          <a:xfrm>
            <a:off x="0" y="2915153"/>
            <a:ext cx="62045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1.1 Εισαγωγή στην οργανική χημεία</a:t>
            </a:r>
          </a:p>
          <a:p>
            <a:r>
              <a:rPr lang="el-GR" sz="1200" dirty="0"/>
              <a:t>1.2 Ταξινόμηση οργανικών ενώσεων – ομόλογες σειρές</a:t>
            </a:r>
          </a:p>
          <a:p>
            <a:r>
              <a:rPr lang="el-GR" sz="1200" dirty="0"/>
              <a:t>1.3 Ονοματολογία </a:t>
            </a:r>
            <a:r>
              <a:rPr lang="el-GR" sz="1200" dirty="0" err="1"/>
              <a:t>άκυκλων</a:t>
            </a:r>
            <a:r>
              <a:rPr lang="el-GR" sz="1200" dirty="0"/>
              <a:t> οργανικών ενώσεων</a:t>
            </a:r>
          </a:p>
          <a:p>
            <a:r>
              <a:rPr lang="el-GR" sz="1200" dirty="0"/>
              <a:t>1.4 Ισομέρεια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9DB3A9-0736-0BAF-0B84-373365311DD3}"/>
              </a:ext>
            </a:extLst>
          </p:cNvPr>
          <p:cNvSpPr txBox="1"/>
          <p:nvPr/>
        </p:nvSpPr>
        <p:spPr>
          <a:xfrm>
            <a:off x="-52225" y="3601603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2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o: </a:t>
            </a:r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Πετρέλαιο-Υδρογονάνθρακες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7CB688-2485-C7C9-B322-7B25A565E01E}"/>
              </a:ext>
            </a:extLst>
          </p:cNvPr>
          <p:cNvSpPr txBox="1"/>
          <p:nvPr/>
        </p:nvSpPr>
        <p:spPr>
          <a:xfrm>
            <a:off x="-33842" y="3810751"/>
            <a:ext cx="62897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2.1 Πετρέλαιο - Προϊόντα πετρελαίου. Βενζίνη. Καύση-καύσιμα.</a:t>
            </a:r>
          </a:p>
          <a:p>
            <a:r>
              <a:rPr lang="el-GR" sz="1200" dirty="0"/>
              <a:t>2.2 Νάφθα – Πετροχημικά.</a:t>
            </a:r>
          </a:p>
          <a:p>
            <a:r>
              <a:rPr lang="el-GR" sz="1200" dirty="0"/>
              <a:t>2.3 </a:t>
            </a:r>
            <a:r>
              <a:rPr lang="el-GR" sz="1200" dirty="0" err="1"/>
              <a:t>Αλκάνια</a:t>
            </a:r>
            <a:r>
              <a:rPr lang="el-GR" sz="1200" dirty="0"/>
              <a:t> - Μεθάνιο, φυσικό αέριο, βιοαέριο. </a:t>
            </a:r>
          </a:p>
          <a:p>
            <a:r>
              <a:rPr lang="el-GR" sz="1200" dirty="0"/>
              <a:t>2.4 Καυσαέρια- καταλύτες αυτοκινήτων.</a:t>
            </a:r>
          </a:p>
          <a:p>
            <a:r>
              <a:rPr lang="el-GR" sz="1200" dirty="0"/>
              <a:t>2.5 Αλκένια – </a:t>
            </a:r>
            <a:r>
              <a:rPr lang="el-GR" sz="1200" dirty="0" err="1"/>
              <a:t>αιθένιο</a:t>
            </a:r>
            <a:r>
              <a:rPr lang="el-GR" sz="1200" dirty="0"/>
              <a:t> ή αιθυλένιο.</a:t>
            </a:r>
          </a:p>
          <a:p>
            <a:r>
              <a:rPr lang="el-GR" sz="1200" dirty="0"/>
              <a:t>2.6 </a:t>
            </a:r>
            <a:r>
              <a:rPr lang="el-GR" sz="1200" dirty="0" err="1"/>
              <a:t>Αλκίνια</a:t>
            </a:r>
            <a:r>
              <a:rPr lang="el-GR" sz="1200" dirty="0"/>
              <a:t> - </a:t>
            </a:r>
            <a:r>
              <a:rPr lang="el-GR" sz="1200" dirty="0" err="1"/>
              <a:t>αιθίνιο</a:t>
            </a:r>
            <a:r>
              <a:rPr lang="el-GR" sz="1200" dirty="0"/>
              <a:t> ή ακετυλένιο, εκτός από τις παραγράφους «Παρασκευές ακετυλενίου»</a:t>
            </a:r>
          </a:p>
          <a:p>
            <a:r>
              <a:rPr lang="el-GR" sz="1200" dirty="0"/>
              <a:t>και «γ. Πολυμερισμός», την αντίδραση σχηματισμού του </a:t>
            </a:r>
            <a:r>
              <a:rPr lang="el-GR" sz="1200" dirty="0" err="1"/>
              <a:t>χαλκοακετυλενιδίου</a:t>
            </a:r>
            <a:r>
              <a:rPr lang="el-GR" sz="1200" dirty="0"/>
              <a:t>, τον πίνακα</a:t>
            </a:r>
          </a:p>
          <a:p>
            <a:r>
              <a:rPr lang="el-GR" sz="1200" dirty="0"/>
              <a:t>«Συνθέσεις ακετυλενίου» και το παράδειγμα 2.6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6546A4-0FA7-75E9-9694-145414BDEACB}"/>
              </a:ext>
            </a:extLst>
          </p:cNvPr>
          <p:cNvSpPr txBox="1"/>
          <p:nvPr/>
        </p:nvSpPr>
        <p:spPr>
          <a:xfrm>
            <a:off x="-33842" y="5558318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3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o: </a:t>
            </a:r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Αλκοόλες - Φαινόλες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73A0B8-3FDC-D093-5D60-51ECD9F63043}"/>
              </a:ext>
            </a:extLst>
          </p:cNvPr>
          <p:cNvSpPr txBox="1"/>
          <p:nvPr/>
        </p:nvSpPr>
        <p:spPr>
          <a:xfrm>
            <a:off x="0" y="2408867"/>
            <a:ext cx="47600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1ο: Γενικό Μέρος Οργανικής Χημείας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30AC7A-7D98-1E9A-4FA1-393E33B0F374}"/>
              </a:ext>
            </a:extLst>
          </p:cNvPr>
          <p:cNvSpPr txBox="1"/>
          <p:nvPr/>
        </p:nvSpPr>
        <p:spPr>
          <a:xfrm>
            <a:off x="-33842" y="5785804"/>
            <a:ext cx="63235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3.1 Αλκοόλες.</a:t>
            </a:r>
          </a:p>
          <a:p>
            <a:r>
              <a:rPr lang="el-GR" sz="1200" dirty="0"/>
              <a:t>3.2 Κορεσμένες μονοσθενείς αλκοόλες-Αιθανόλη.</a:t>
            </a:r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9509FC20-BFE6-75EF-E769-EF9537FFBC29}"/>
              </a:ext>
            </a:extLst>
          </p:cNvPr>
          <p:cNvSpPr/>
          <p:nvPr/>
        </p:nvSpPr>
        <p:spPr>
          <a:xfrm>
            <a:off x="4394486" y="1102407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Β΄ Λυκείου</a:t>
            </a:r>
          </a:p>
        </p:txBody>
      </p:sp>
      <p:cxnSp>
        <p:nvCxnSpPr>
          <p:cNvPr id="7" name="Ευθύγραμμο βέλος σύνδεσης 6">
            <a:extLst>
              <a:ext uri="{FF2B5EF4-FFF2-40B4-BE49-F238E27FC236}">
                <a16:creationId xmlns:a16="http://schemas.microsoft.com/office/drawing/2014/main" id="{BE58396D-5F53-9914-B343-E9CD46C92D74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3246028" y="2858025"/>
            <a:ext cx="2313430" cy="13444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6947C318-97A9-8D67-C2D4-A2157C3E3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9458" y="1922743"/>
            <a:ext cx="2017687" cy="18705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FEAEA16-D0AB-03AF-6B05-8FA0F2E570AE}"/>
              </a:ext>
            </a:extLst>
          </p:cNvPr>
          <p:cNvSpPr txBox="1"/>
          <p:nvPr/>
        </p:nvSpPr>
        <p:spPr>
          <a:xfrm>
            <a:off x="5283278" y="3775787"/>
            <a:ext cx="3117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https://molview.org/?cid=4093</a:t>
            </a:r>
            <a:r>
              <a:rPr lang="en-US" dirty="0"/>
              <a:t> </a:t>
            </a:r>
            <a:endParaRPr lang="el-GR" dirty="0"/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791EFFD5-9432-5ED7-36D7-F2774D135D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1066" y="1868649"/>
            <a:ext cx="2381250" cy="17811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02D3C5E-A1DE-9CCB-0140-BB85F4DA9D63}"/>
              </a:ext>
            </a:extLst>
          </p:cNvPr>
          <p:cNvSpPr txBox="1"/>
          <p:nvPr/>
        </p:nvSpPr>
        <p:spPr>
          <a:xfrm>
            <a:off x="9890575" y="3608641"/>
            <a:ext cx="14095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chemsketch</a:t>
            </a:r>
            <a:endParaRPr lang="el-GR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8D19FE3-0FBE-8CB4-BA08-302C5FEACAD8}"/>
              </a:ext>
            </a:extLst>
          </p:cNvPr>
          <p:cNvSpPr txBox="1"/>
          <p:nvPr/>
        </p:nvSpPr>
        <p:spPr>
          <a:xfrm>
            <a:off x="5828231" y="4585356"/>
            <a:ext cx="62897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/>
              <a:t>Γενική Παρατήρηση: </a:t>
            </a:r>
            <a:r>
              <a:rPr lang="el-GR" dirty="0"/>
              <a:t>Θέματα που αφορούν στην ονοματολογία των </a:t>
            </a:r>
            <a:r>
              <a:rPr lang="el-GR" dirty="0" err="1"/>
              <a:t>άκυκλων</a:t>
            </a:r>
            <a:r>
              <a:rPr lang="el-GR" dirty="0"/>
              <a:t> οργανικών</a:t>
            </a:r>
            <a:r>
              <a:rPr lang="en-US" dirty="0"/>
              <a:t> </a:t>
            </a:r>
            <a:r>
              <a:rPr lang="el-GR" dirty="0"/>
              <a:t>ενώσεων (ενότητα 1.3) και στο φαινόμενο της ισομέρειας (ενότητα 1.4) να συζητούνται σε</a:t>
            </a:r>
          </a:p>
          <a:p>
            <a:r>
              <a:rPr lang="el-GR" dirty="0"/>
              <a:t>κάθε κεφάλαιο για την ομάδα των οργανικών ενώσεων που διαπραγματεύεται.</a:t>
            </a:r>
          </a:p>
        </p:txBody>
      </p:sp>
    </p:spTree>
    <p:extLst>
      <p:ext uri="{BB962C8B-B14F-4D97-AF65-F5344CB8AC3E}">
        <p14:creationId xmlns:p14="http://schemas.microsoft.com/office/powerpoint/2010/main" val="2881054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4ADF55-4BAF-1675-45AF-AB29B11595A8}"/>
              </a:ext>
            </a:extLst>
          </p:cNvPr>
          <p:cNvSpPr txBox="1"/>
          <p:nvPr/>
        </p:nvSpPr>
        <p:spPr>
          <a:xfrm>
            <a:off x="-33842" y="1602143"/>
            <a:ext cx="39484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4ο «Στοιχειομετρία»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CD13EF-5577-BBFF-D764-1935CBD20087}"/>
              </a:ext>
            </a:extLst>
          </p:cNvPr>
          <p:cNvSpPr txBox="1"/>
          <p:nvPr/>
        </p:nvSpPr>
        <p:spPr>
          <a:xfrm>
            <a:off x="8715" y="1813548"/>
            <a:ext cx="62045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4.4 </a:t>
            </a:r>
            <a:r>
              <a:rPr lang="el-GR" sz="1200" dirty="0" err="1"/>
              <a:t>Στοιχειομετρικοί</a:t>
            </a:r>
            <a:r>
              <a:rPr lang="el-GR" sz="1200" dirty="0"/>
              <a:t> υπολογισμοί.</a:t>
            </a:r>
          </a:p>
          <a:p>
            <a:r>
              <a:rPr lang="el-GR" sz="1200" dirty="0"/>
              <a:t>Να διδαχθούν τα Παραδείγματα 4.14, 4.16, 4.18 και 4.19.</a:t>
            </a:r>
          </a:p>
        </p:txBody>
      </p:sp>
      <p:pic>
        <p:nvPicPr>
          <p:cNvPr id="12" name="Εικόνα 11">
            <a:hlinkClick r:id="rId3"/>
            <a:extLst>
              <a:ext uri="{FF2B5EF4-FFF2-40B4-BE49-F238E27FC236}">
                <a16:creationId xmlns:a16="http://schemas.microsoft.com/office/drawing/2014/main" id="{5FC2C73C-EFD9-4941-9EA3-6F59BE410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6" y="20260"/>
            <a:ext cx="827540" cy="111533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135223-5721-008B-9033-91E1F67D5008}"/>
              </a:ext>
            </a:extLst>
          </p:cNvPr>
          <p:cNvSpPr txBox="1"/>
          <p:nvPr/>
        </p:nvSpPr>
        <p:spPr>
          <a:xfrm>
            <a:off x="0" y="2671284"/>
            <a:ext cx="26751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ΒΙΒΛΙΟ Β΄ ΛΥΚΕΙΟΥ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177BB4-35EB-627E-B163-4E0312D267C5}"/>
              </a:ext>
            </a:extLst>
          </p:cNvPr>
          <p:cNvSpPr txBox="1"/>
          <p:nvPr/>
        </p:nvSpPr>
        <p:spPr>
          <a:xfrm>
            <a:off x="85117" y="1411082"/>
            <a:ext cx="26751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ΒΙΒΛΙΟ Α΄ ΛΥΚΕΙΟΥ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C2F11D-28B2-1273-6393-C3AF103827A9}"/>
              </a:ext>
            </a:extLst>
          </p:cNvPr>
          <p:cNvSpPr txBox="1"/>
          <p:nvPr/>
        </p:nvSpPr>
        <p:spPr>
          <a:xfrm>
            <a:off x="0" y="2915153"/>
            <a:ext cx="62045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1.1 Εισαγωγή στην οργανική χημεία</a:t>
            </a:r>
          </a:p>
          <a:p>
            <a:r>
              <a:rPr lang="el-GR" sz="1200" dirty="0"/>
              <a:t>1.2 Ταξινόμηση οργανικών ενώσεων – ομόλογες σειρές</a:t>
            </a:r>
          </a:p>
          <a:p>
            <a:r>
              <a:rPr lang="el-GR" sz="1200" dirty="0"/>
              <a:t>1.3 Ονοματολογία </a:t>
            </a:r>
            <a:r>
              <a:rPr lang="el-GR" sz="1200" dirty="0" err="1"/>
              <a:t>άκυκλων</a:t>
            </a:r>
            <a:r>
              <a:rPr lang="el-GR" sz="1200" dirty="0"/>
              <a:t> οργανικών ενώσεων</a:t>
            </a:r>
          </a:p>
          <a:p>
            <a:r>
              <a:rPr lang="el-GR" sz="1200" dirty="0"/>
              <a:t>1.4 Ισομέρεια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9DB3A9-0736-0BAF-0B84-373365311DD3}"/>
              </a:ext>
            </a:extLst>
          </p:cNvPr>
          <p:cNvSpPr txBox="1"/>
          <p:nvPr/>
        </p:nvSpPr>
        <p:spPr>
          <a:xfrm>
            <a:off x="-52225" y="3601603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2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o: </a:t>
            </a:r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Πετρέλαιο-Υδρογονάνθρακες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7CB688-2485-C7C9-B322-7B25A565E01E}"/>
              </a:ext>
            </a:extLst>
          </p:cNvPr>
          <p:cNvSpPr txBox="1"/>
          <p:nvPr/>
        </p:nvSpPr>
        <p:spPr>
          <a:xfrm>
            <a:off x="-33842" y="3810751"/>
            <a:ext cx="62897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2.1 Πετρέλαιο - Προϊόντα πετρελαίου. Βενζίνη. Καύση-καύσιμα.</a:t>
            </a:r>
          </a:p>
          <a:p>
            <a:r>
              <a:rPr lang="el-GR" sz="1200" dirty="0"/>
              <a:t>2.2 Νάφθα – Πετροχημικά.</a:t>
            </a:r>
          </a:p>
          <a:p>
            <a:r>
              <a:rPr lang="el-GR" sz="1200" dirty="0"/>
              <a:t>2.3 </a:t>
            </a:r>
            <a:r>
              <a:rPr lang="el-GR" sz="1200" dirty="0" err="1"/>
              <a:t>Αλκάνια</a:t>
            </a:r>
            <a:r>
              <a:rPr lang="el-GR" sz="1200" dirty="0"/>
              <a:t> - Μεθάνιο, φυσικό αέριο, βιοαέριο.</a:t>
            </a:r>
          </a:p>
          <a:p>
            <a:r>
              <a:rPr lang="el-GR" sz="1200" dirty="0"/>
              <a:t>2.4 Καυσαέρια- καταλύτες αυτοκινήτων.</a:t>
            </a:r>
          </a:p>
          <a:p>
            <a:r>
              <a:rPr lang="el-GR" sz="1200" dirty="0"/>
              <a:t>2.5 Αλκένια – </a:t>
            </a:r>
            <a:r>
              <a:rPr lang="el-GR" sz="1200" dirty="0" err="1"/>
              <a:t>αιθένιο</a:t>
            </a:r>
            <a:r>
              <a:rPr lang="el-GR" sz="1200" dirty="0"/>
              <a:t> ή αιθυλένιο.</a:t>
            </a:r>
          </a:p>
          <a:p>
            <a:r>
              <a:rPr lang="el-GR" sz="1200" dirty="0"/>
              <a:t>2.6 </a:t>
            </a:r>
            <a:r>
              <a:rPr lang="el-GR" sz="1200" dirty="0" err="1"/>
              <a:t>Αλκίνια</a:t>
            </a:r>
            <a:r>
              <a:rPr lang="el-GR" sz="1200" dirty="0"/>
              <a:t> - </a:t>
            </a:r>
            <a:r>
              <a:rPr lang="el-GR" sz="1200" dirty="0" err="1"/>
              <a:t>αιθίνιο</a:t>
            </a:r>
            <a:r>
              <a:rPr lang="el-GR" sz="1200" dirty="0"/>
              <a:t> ή ακετυλένιο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6546A4-0FA7-75E9-9694-145414BDEACB}"/>
              </a:ext>
            </a:extLst>
          </p:cNvPr>
          <p:cNvSpPr txBox="1"/>
          <p:nvPr/>
        </p:nvSpPr>
        <p:spPr>
          <a:xfrm>
            <a:off x="-33842" y="5558318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3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o: </a:t>
            </a:r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Αλκοόλες - Φαινόλες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73A0B8-3FDC-D093-5D60-51ECD9F63043}"/>
              </a:ext>
            </a:extLst>
          </p:cNvPr>
          <p:cNvSpPr txBox="1"/>
          <p:nvPr/>
        </p:nvSpPr>
        <p:spPr>
          <a:xfrm>
            <a:off x="0" y="2408867"/>
            <a:ext cx="47600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1ο: Γενικό Μέρος Οργανικής Χημείας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30AC7A-7D98-1E9A-4FA1-393E33B0F374}"/>
              </a:ext>
            </a:extLst>
          </p:cNvPr>
          <p:cNvSpPr txBox="1"/>
          <p:nvPr/>
        </p:nvSpPr>
        <p:spPr>
          <a:xfrm>
            <a:off x="-33842" y="5785804"/>
            <a:ext cx="63235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3.1 Αλκοόλες.</a:t>
            </a:r>
          </a:p>
          <a:p>
            <a:r>
              <a:rPr lang="el-GR" sz="1200" dirty="0"/>
              <a:t>3.2 Κορεσμένες μονοσθενείς αλκοόλες-Αιθανόλη.</a:t>
            </a:r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9509FC20-BFE6-75EF-E769-EF9537FFBC29}"/>
              </a:ext>
            </a:extLst>
          </p:cNvPr>
          <p:cNvSpPr/>
          <p:nvPr/>
        </p:nvSpPr>
        <p:spPr>
          <a:xfrm>
            <a:off x="4394486" y="1102407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Β΄ Λυκείου</a:t>
            </a:r>
          </a:p>
        </p:txBody>
      </p:sp>
      <p:cxnSp>
        <p:nvCxnSpPr>
          <p:cNvPr id="7" name="Ευθύγραμμο βέλος σύνδεσης 6">
            <a:extLst>
              <a:ext uri="{FF2B5EF4-FFF2-40B4-BE49-F238E27FC236}">
                <a16:creationId xmlns:a16="http://schemas.microsoft.com/office/drawing/2014/main" id="{BE58396D-5F53-9914-B343-E9CD46C92D74}"/>
              </a:ext>
            </a:extLst>
          </p:cNvPr>
          <p:cNvCxnSpPr>
            <a:cxnSpLocks/>
          </p:cNvCxnSpPr>
          <p:nvPr/>
        </p:nvCxnSpPr>
        <p:spPr>
          <a:xfrm flipH="1">
            <a:off x="3136137" y="2241847"/>
            <a:ext cx="2296916" cy="207292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044787C-175E-AD09-6D4B-10D145E9D169}"/>
              </a:ext>
            </a:extLst>
          </p:cNvPr>
          <p:cNvSpPr txBox="1"/>
          <p:nvPr/>
        </p:nvSpPr>
        <p:spPr>
          <a:xfrm>
            <a:off x="5433053" y="1813548"/>
            <a:ext cx="6289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Εκτός από τις παραγράφους «Παρασκευές</a:t>
            </a:r>
          </a:p>
          <a:p>
            <a:r>
              <a:rPr lang="el-GR" dirty="0"/>
              <a:t>(των </a:t>
            </a:r>
            <a:r>
              <a:rPr lang="el-GR" dirty="0" err="1"/>
              <a:t>αλκανίων</a:t>
            </a:r>
            <a:r>
              <a:rPr lang="el-GR" dirty="0"/>
              <a:t>)» «γ. Υποκατάσταση (των </a:t>
            </a:r>
            <a:r>
              <a:rPr lang="el-GR" dirty="0" err="1"/>
              <a:t>αλκανίων</a:t>
            </a:r>
            <a:r>
              <a:rPr lang="el-GR" dirty="0"/>
              <a:t>)».</a:t>
            </a:r>
          </a:p>
        </p:txBody>
      </p:sp>
    </p:spTree>
    <p:extLst>
      <p:ext uri="{BB962C8B-B14F-4D97-AF65-F5344CB8AC3E}">
        <p14:creationId xmlns:p14="http://schemas.microsoft.com/office/powerpoint/2010/main" val="2476288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6B26E35-2FED-C119-5DF5-614A5252BA72}"/>
              </a:ext>
            </a:extLst>
          </p:cNvPr>
          <p:cNvSpPr txBox="1"/>
          <p:nvPr/>
        </p:nvSpPr>
        <p:spPr>
          <a:xfrm>
            <a:off x="4288398" y="1285176"/>
            <a:ext cx="31462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hlinkClick r:id="rId3"/>
              </a:rPr>
              <a:t>https://fisikesepistimes.gr</a:t>
            </a:r>
            <a:r>
              <a:rPr lang="en-US" sz="2000" dirty="0"/>
              <a:t> </a:t>
            </a:r>
            <a:endParaRPr lang="el-GR" sz="2000" dirty="0"/>
          </a:p>
        </p:txBody>
      </p:sp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D17A24C4-4F13-DC28-865A-FFCF66B9D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209" y="1805299"/>
            <a:ext cx="5175904" cy="2407271"/>
          </a:xfrm>
          <a:prstGeom prst="rect">
            <a:avLst/>
          </a:prstGeom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73DA2D92-5D11-FCC6-FB84-664A1D6943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209" y="4209937"/>
            <a:ext cx="5175904" cy="254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27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4ADF55-4BAF-1675-45AF-AB29B11595A8}"/>
              </a:ext>
            </a:extLst>
          </p:cNvPr>
          <p:cNvSpPr txBox="1"/>
          <p:nvPr/>
        </p:nvSpPr>
        <p:spPr>
          <a:xfrm>
            <a:off x="-33842" y="1602143"/>
            <a:ext cx="39484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4ο «Στοιχειομετρία»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CD13EF-5577-BBFF-D764-1935CBD20087}"/>
              </a:ext>
            </a:extLst>
          </p:cNvPr>
          <p:cNvSpPr txBox="1"/>
          <p:nvPr/>
        </p:nvSpPr>
        <p:spPr>
          <a:xfrm>
            <a:off x="8715" y="1813548"/>
            <a:ext cx="62045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4.4 </a:t>
            </a:r>
            <a:r>
              <a:rPr lang="el-GR" sz="1200" dirty="0" err="1"/>
              <a:t>Στοιχειομετρικοί</a:t>
            </a:r>
            <a:r>
              <a:rPr lang="el-GR" sz="1200" dirty="0"/>
              <a:t> υπολογισμοί.</a:t>
            </a:r>
          </a:p>
          <a:p>
            <a:r>
              <a:rPr lang="el-GR" sz="1200" dirty="0"/>
              <a:t>Να διδαχθούν τα Παραδείγματα 4.14, 4.16, 4.18 και 4.19.</a:t>
            </a:r>
          </a:p>
        </p:txBody>
      </p:sp>
      <p:pic>
        <p:nvPicPr>
          <p:cNvPr id="12" name="Εικόνα 11">
            <a:hlinkClick r:id="rId3"/>
            <a:extLst>
              <a:ext uri="{FF2B5EF4-FFF2-40B4-BE49-F238E27FC236}">
                <a16:creationId xmlns:a16="http://schemas.microsoft.com/office/drawing/2014/main" id="{5FC2C73C-EFD9-4941-9EA3-6F59BE410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6" y="20260"/>
            <a:ext cx="827540" cy="111533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135223-5721-008B-9033-91E1F67D5008}"/>
              </a:ext>
            </a:extLst>
          </p:cNvPr>
          <p:cNvSpPr txBox="1"/>
          <p:nvPr/>
        </p:nvSpPr>
        <p:spPr>
          <a:xfrm>
            <a:off x="0" y="2671284"/>
            <a:ext cx="26751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ΒΙΒΛΙΟ Β΄ ΛΥΚΕΙΟΥ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177BB4-35EB-627E-B163-4E0312D267C5}"/>
              </a:ext>
            </a:extLst>
          </p:cNvPr>
          <p:cNvSpPr txBox="1"/>
          <p:nvPr/>
        </p:nvSpPr>
        <p:spPr>
          <a:xfrm>
            <a:off x="85117" y="1411082"/>
            <a:ext cx="26751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ΒΙΒΛΙΟ Α΄ ΛΥΚΕΙΟΥ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C2F11D-28B2-1273-6393-C3AF103827A9}"/>
              </a:ext>
            </a:extLst>
          </p:cNvPr>
          <p:cNvSpPr txBox="1"/>
          <p:nvPr/>
        </p:nvSpPr>
        <p:spPr>
          <a:xfrm>
            <a:off x="0" y="2915153"/>
            <a:ext cx="62045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1.1 Εισαγωγή στην οργανική χημεία</a:t>
            </a:r>
          </a:p>
          <a:p>
            <a:r>
              <a:rPr lang="el-GR" sz="1200" dirty="0"/>
              <a:t>1.2 Ταξινόμηση οργανικών ενώσεων – ομόλογες σειρές</a:t>
            </a:r>
          </a:p>
          <a:p>
            <a:r>
              <a:rPr lang="el-GR" sz="1200" dirty="0"/>
              <a:t>1.3 Ονοματολογία </a:t>
            </a:r>
            <a:r>
              <a:rPr lang="el-GR" sz="1200" dirty="0" err="1"/>
              <a:t>άκυκλων</a:t>
            </a:r>
            <a:r>
              <a:rPr lang="el-GR" sz="1200" dirty="0"/>
              <a:t> οργανικών ενώσεων</a:t>
            </a:r>
          </a:p>
          <a:p>
            <a:r>
              <a:rPr lang="el-GR" sz="1200" dirty="0"/>
              <a:t>1.4 Ισομέρεια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9DB3A9-0736-0BAF-0B84-373365311DD3}"/>
              </a:ext>
            </a:extLst>
          </p:cNvPr>
          <p:cNvSpPr txBox="1"/>
          <p:nvPr/>
        </p:nvSpPr>
        <p:spPr>
          <a:xfrm>
            <a:off x="-52225" y="3601603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2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o: </a:t>
            </a:r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Πετρέλαιο-Υδρογονάνθρακες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7CB688-2485-C7C9-B322-7B25A565E01E}"/>
              </a:ext>
            </a:extLst>
          </p:cNvPr>
          <p:cNvSpPr txBox="1"/>
          <p:nvPr/>
        </p:nvSpPr>
        <p:spPr>
          <a:xfrm>
            <a:off x="-33842" y="3810751"/>
            <a:ext cx="62897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2.1 Πετρέλαιο - Προϊόντα πετρελαίου. Βενζίνη. Καύση-καύσιμα.</a:t>
            </a:r>
          </a:p>
          <a:p>
            <a:r>
              <a:rPr lang="el-GR" sz="1200" dirty="0"/>
              <a:t>2.2 Νάφθα – Πετροχημικά.</a:t>
            </a:r>
          </a:p>
          <a:p>
            <a:r>
              <a:rPr lang="el-GR" sz="1200" dirty="0"/>
              <a:t>2.3 </a:t>
            </a:r>
            <a:r>
              <a:rPr lang="el-GR" sz="1200" dirty="0" err="1"/>
              <a:t>Αλκάνια</a:t>
            </a:r>
            <a:r>
              <a:rPr lang="el-GR" sz="1200" dirty="0"/>
              <a:t> - Μεθάνιο, φυσικό αέριο, βιοαέριο.</a:t>
            </a:r>
          </a:p>
          <a:p>
            <a:r>
              <a:rPr lang="el-GR" sz="1200" dirty="0"/>
              <a:t>2.4 Καυσαέρια- καταλύτες αυτοκινήτων.</a:t>
            </a:r>
          </a:p>
          <a:p>
            <a:r>
              <a:rPr lang="el-GR" sz="1200" dirty="0"/>
              <a:t>2.5 Αλκένια – </a:t>
            </a:r>
            <a:r>
              <a:rPr lang="el-GR" sz="1200" dirty="0" err="1"/>
              <a:t>αιθένιο</a:t>
            </a:r>
            <a:r>
              <a:rPr lang="el-GR" sz="1200" dirty="0"/>
              <a:t> ή αιθυλένιο.</a:t>
            </a:r>
          </a:p>
          <a:p>
            <a:r>
              <a:rPr lang="el-GR" sz="1200" dirty="0"/>
              <a:t>2.6 </a:t>
            </a:r>
            <a:r>
              <a:rPr lang="el-GR" sz="1200" dirty="0" err="1"/>
              <a:t>Αλκίνια</a:t>
            </a:r>
            <a:r>
              <a:rPr lang="el-GR" sz="1200" dirty="0"/>
              <a:t> - </a:t>
            </a:r>
            <a:r>
              <a:rPr lang="el-GR" sz="1200" dirty="0" err="1"/>
              <a:t>αιθίνιο</a:t>
            </a:r>
            <a:r>
              <a:rPr lang="el-GR" sz="1200" dirty="0"/>
              <a:t> ή ακετυλένιο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6546A4-0FA7-75E9-9694-145414BDEACB}"/>
              </a:ext>
            </a:extLst>
          </p:cNvPr>
          <p:cNvSpPr txBox="1"/>
          <p:nvPr/>
        </p:nvSpPr>
        <p:spPr>
          <a:xfrm>
            <a:off x="-33842" y="5558318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3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o: </a:t>
            </a:r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Αλκοόλες - Φαινόλες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73A0B8-3FDC-D093-5D60-51ECD9F63043}"/>
              </a:ext>
            </a:extLst>
          </p:cNvPr>
          <p:cNvSpPr txBox="1"/>
          <p:nvPr/>
        </p:nvSpPr>
        <p:spPr>
          <a:xfrm>
            <a:off x="0" y="2408867"/>
            <a:ext cx="47600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1ο: Γενικό Μέρος Οργανικής Χημείας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30AC7A-7D98-1E9A-4FA1-393E33B0F374}"/>
              </a:ext>
            </a:extLst>
          </p:cNvPr>
          <p:cNvSpPr txBox="1"/>
          <p:nvPr/>
        </p:nvSpPr>
        <p:spPr>
          <a:xfrm>
            <a:off x="-33842" y="5785804"/>
            <a:ext cx="63235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3.1 Αλκοόλες.</a:t>
            </a:r>
          </a:p>
          <a:p>
            <a:r>
              <a:rPr lang="el-GR" sz="1200" dirty="0"/>
              <a:t>3.2 Κορεσμένες μονοσθενείς αλκοόλες-Αιθανόλη. </a:t>
            </a:r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9509FC20-BFE6-75EF-E769-EF9537FFBC29}"/>
              </a:ext>
            </a:extLst>
          </p:cNvPr>
          <p:cNvSpPr/>
          <p:nvPr/>
        </p:nvSpPr>
        <p:spPr>
          <a:xfrm>
            <a:off x="4394486" y="1102407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Β΄ Λυκείου</a:t>
            </a:r>
          </a:p>
        </p:txBody>
      </p:sp>
      <p:cxnSp>
        <p:nvCxnSpPr>
          <p:cNvPr id="7" name="Ευθύγραμμο βέλος σύνδεσης 6">
            <a:extLst>
              <a:ext uri="{FF2B5EF4-FFF2-40B4-BE49-F238E27FC236}">
                <a16:creationId xmlns:a16="http://schemas.microsoft.com/office/drawing/2014/main" id="{BE58396D-5F53-9914-B343-E9CD46C92D74}"/>
              </a:ext>
            </a:extLst>
          </p:cNvPr>
          <p:cNvCxnSpPr>
            <a:cxnSpLocks/>
          </p:cNvCxnSpPr>
          <p:nvPr/>
        </p:nvCxnSpPr>
        <p:spPr>
          <a:xfrm flipH="1">
            <a:off x="2760292" y="3462852"/>
            <a:ext cx="2660817" cy="105802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044787C-175E-AD09-6D4B-10D145E9D169}"/>
              </a:ext>
            </a:extLst>
          </p:cNvPr>
          <p:cNvSpPr txBox="1"/>
          <p:nvPr/>
        </p:nvSpPr>
        <p:spPr>
          <a:xfrm>
            <a:off x="5599990" y="4934771"/>
            <a:ext cx="62897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u="sng" dirty="0"/>
              <a:t>Εκτός</a:t>
            </a:r>
            <a:r>
              <a:rPr lang="el-GR" sz="1800" dirty="0"/>
              <a:t> από τις παραγράφους «Παρασκευές ακετυλενίου»</a:t>
            </a:r>
          </a:p>
          <a:p>
            <a:r>
              <a:rPr lang="el-GR" sz="1800" dirty="0"/>
              <a:t>και «γ. Πολυμερισμός», την αντίδραση σχηματισμού του </a:t>
            </a:r>
            <a:r>
              <a:rPr lang="el-GR" sz="1800" dirty="0" err="1"/>
              <a:t>χαλκοακετυλενιδίου</a:t>
            </a:r>
            <a:r>
              <a:rPr lang="el-GR" sz="1800" dirty="0"/>
              <a:t>, τον πίνακα</a:t>
            </a:r>
            <a:r>
              <a:rPr lang="en-US" sz="1800" dirty="0"/>
              <a:t> </a:t>
            </a:r>
            <a:r>
              <a:rPr lang="el-GR" sz="1800" dirty="0"/>
              <a:t>«Συνθέσεις ακετυλενίου» και το παράδειγμα 2.6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13578AEC-B892-E81D-7F99-EFFD0CD3214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163" y="2477582"/>
            <a:ext cx="5190476" cy="1933333"/>
          </a:xfrm>
          <a:prstGeom prst="rect">
            <a:avLst/>
          </a:prstGeom>
        </p:spPr>
      </p:pic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0CB8DC3C-6D2F-5E91-EF9A-11C28E9B694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667" y="1718859"/>
            <a:ext cx="2361905" cy="5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00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4ADF55-4BAF-1675-45AF-AB29B11595A8}"/>
              </a:ext>
            </a:extLst>
          </p:cNvPr>
          <p:cNvSpPr txBox="1"/>
          <p:nvPr/>
        </p:nvSpPr>
        <p:spPr>
          <a:xfrm>
            <a:off x="-33842" y="1602143"/>
            <a:ext cx="39484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4ο «Στοιχειομετρία»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CD13EF-5577-BBFF-D764-1935CBD20087}"/>
              </a:ext>
            </a:extLst>
          </p:cNvPr>
          <p:cNvSpPr txBox="1"/>
          <p:nvPr/>
        </p:nvSpPr>
        <p:spPr>
          <a:xfrm>
            <a:off x="8715" y="1813548"/>
            <a:ext cx="62045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4.4 </a:t>
            </a:r>
            <a:r>
              <a:rPr lang="el-GR" sz="1200" dirty="0" err="1"/>
              <a:t>Στοιχειομετρικοί</a:t>
            </a:r>
            <a:r>
              <a:rPr lang="el-GR" sz="1200" dirty="0"/>
              <a:t> υπολογισμοί.</a:t>
            </a:r>
          </a:p>
          <a:p>
            <a:r>
              <a:rPr lang="el-GR" sz="1200" dirty="0"/>
              <a:t>Να διδαχθούν τα Παραδείγματα 4.14, 4.16, 4.18 και 4.19.</a:t>
            </a:r>
          </a:p>
        </p:txBody>
      </p:sp>
      <p:pic>
        <p:nvPicPr>
          <p:cNvPr id="12" name="Εικόνα 11">
            <a:hlinkClick r:id="rId3"/>
            <a:extLst>
              <a:ext uri="{FF2B5EF4-FFF2-40B4-BE49-F238E27FC236}">
                <a16:creationId xmlns:a16="http://schemas.microsoft.com/office/drawing/2014/main" id="{5FC2C73C-EFD9-4941-9EA3-6F59BE410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6" y="20260"/>
            <a:ext cx="827540" cy="111533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135223-5721-008B-9033-91E1F67D5008}"/>
              </a:ext>
            </a:extLst>
          </p:cNvPr>
          <p:cNvSpPr txBox="1"/>
          <p:nvPr/>
        </p:nvSpPr>
        <p:spPr>
          <a:xfrm>
            <a:off x="0" y="2671284"/>
            <a:ext cx="26751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ΒΙΒΛΙΟ Β΄ ΛΥΚΕΙΟΥ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177BB4-35EB-627E-B163-4E0312D267C5}"/>
              </a:ext>
            </a:extLst>
          </p:cNvPr>
          <p:cNvSpPr txBox="1"/>
          <p:nvPr/>
        </p:nvSpPr>
        <p:spPr>
          <a:xfrm>
            <a:off x="85117" y="1411082"/>
            <a:ext cx="26751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ΒΙΒΛΙΟ Α΄ ΛΥΚΕΙΟΥ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C2F11D-28B2-1273-6393-C3AF103827A9}"/>
              </a:ext>
            </a:extLst>
          </p:cNvPr>
          <p:cNvSpPr txBox="1"/>
          <p:nvPr/>
        </p:nvSpPr>
        <p:spPr>
          <a:xfrm>
            <a:off x="0" y="2915153"/>
            <a:ext cx="62045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1.1 Εισαγωγή στην οργανική χημεία</a:t>
            </a:r>
          </a:p>
          <a:p>
            <a:r>
              <a:rPr lang="el-GR" sz="1200" dirty="0"/>
              <a:t>1.2 Ταξινόμηση οργανικών ενώσεων – ομόλογες σειρές</a:t>
            </a:r>
          </a:p>
          <a:p>
            <a:r>
              <a:rPr lang="el-GR" sz="1200" dirty="0"/>
              <a:t>1.3 Ονοματολογία </a:t>
            </a:r>
            <a:r>
              <a:rPr lang="el-GR" sz="1200" dirty="0" err="1"/>
              <a:t>άκυκλων</a:t>
            </a:r>
            <a:r>
              <a:rPr lang="el-GR" sz="1200" dirty="0"/>
              <a:t> οργανικών ενώσεων</a:t>
            </a:r>
          </a:p>
          <a:p>
            <a:r>
              <a:rPr lang="el-GR" sz="1200" dirty="0"/>
              <a:t>1.4 Ισομέρεια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9DB3A9-0736-0BAF-0B84-373365311DD3}"/>
              </a:ext>
            </a:extLst>
          </p:cNvPr>
          <p:cNvSpPr txBox="1"/>
          <p:nvPr/>
        </p:nvSpPr>
        <p:spPr>
          <a:xfrm>
            <a:off x="-52225" y="3601603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2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o: </a:t>
            </a:r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Πετρέλαιο-Υδρογονάνθρακες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7CB688-2485-C7C9-B322-7B25A565E01E}"/>
              </a:ext>
            </a:extLst>
          </p:cNvPr>
          <p:cNvSpPr txBox="1"/>
          <p:nvPr/>
        </p:nvSpPr>
        <p:spPr>
          <a:xfrm>
            <a:off x="-33842" y="3810751"/>
            <a:ext cx="44283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2.1 Πετρέλαιο - Προϊόντα πετρελαίου. Βενζίνη. Καύση-καύσιμα.</a:t>
            </a:r>
          </a:p>
          <a:p>
            <a:r>
              <a:rPr lang="el-GR" sz="1200" dirty="0"/>
              <a:t>2.2 Νάφθα – Πετροχημικά.</a:t>
            </a:r>
          </a:p>
          <a:p>
            <a:r>
              <a:rPr lang="el-GR" sz="1200" dirty="0"/>
              <a:t>2.3 </a:t>
            </a:r>
            <a:r>
              <a:rPr lang="el-GR" sz="1200" dirty="0" err="1"/>
              <a:t>Αλκάνια</a:t>
            </a:r>
            <a:r>
              <a:rPr lang="el-GR" sz="1200" dirty="0"/>
              <a:t> - Μεθάνιο, φυσικό αέριο, βιοαέριο.</a:t>
            </a:r>
          </a:p>
          <a:p>
            <a:r>
              <a:rPr lang="el-GR" sz="1200" dirty="0"/>
              <a:t>2.4 Καυσαέρια- καταλύτες αυτοκινήτων.</a:t>
            </a:r>
          </a:p>
          <a:p>
            <a:r>
              <a:rPr lang="el-GR" sz="1200" dirty="0"/>
              <a:t>2.5 Αλκένια – </a:t>
            </a:r>
            <a:r>
              <a:rPr lang="el-GR" sz="1200" dirty="0" err="1"/>
              <a:t>αιθένιο</a:t>
            </a:r>
            <a:r>
              <a:rPr lang="el-GR" sz="1200" dirty="0"/>
              <a:t> ή αιθυλένιο.</a:t>
            </a:r>
          </a:p>
          <a:p>
            <a:r>
              <a:rPr lang="el-GR" sz="1200" dirty="0"/>
              <a:t>2.6 </a:t>
            </a:r>
            <a:r>
              <a:rPr lang="el-GR" sz="1200" dirty="0" err="1"/>
              <a:t>Αλκίνια</a:t>
            </a:r>
            <a:r>
              <a:rPr lang="el-GR" sz="1200" dirty="0"/>
              <a:t> - </a:t>
            </a:r>
            <a:r>
              <a:rPr lang="el-GR" sz="1200" dirty="0" err="1"/>
              <a:t>αιθίνιο</a:t>
            </a:r>
            <a:r>
              <a:rPr lang="el-GR" sz="1200" dirty="0"/>
              <a:t> ή ακετυλένιο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6546A4-0FA7-75E9-9694-145414BDEACB}"/>
              </a:ext>
            </a:extLst>
          </p:cNvPr>
          <p:cNvSpPr txBox="1"/>
          <p:nvPr/>
        </p:nvSpPr>
        <p:spPr>
          <a:xfrm>
            <a:off x="-33842" y="5558318"/>
            <a:ext cx="35547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3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o: </a:t>
            </a:r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Αλκοόλες - Φαινόλες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73A0B8-3FDC-D093-5D60-51ECD9F63043}"/>
              </a:ext>
            </a:extLst>
          </p:cNvPr>
          <p:cNvSpPr txBox="1"/>
          <p:nvPr/>
        </p:nvSpPr>
        <p:spPr>
          <a:xfrm>
            <a:off x="0" y="2408867"/>
            <a:ext cx="47600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1ο: Γενικό Μέρος Οργανικής Χημείας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30AC7A-7D98-1E9A-4FA1-393E33B0F374}"/>
              </a:ext>
            </a:extLst>
          </p:cNvPr>
          <p:cNvSpPr txBox="1"/>
          <p:nvPr/>
        </p:nvSpPr>
        <p:spPr>
          <a:xfrm>
            <a:off x="-33842" y="5785804"/>
            <a:ext cx="63235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3.1 Αλκοόλες.</a:t>
            </a:r>
          </a:p>
          <a:p>
            <a:r>
              <a:rPr lang="el-GR" sz="1200" dirty="0"/>
              <a:t>3.2 Κορεσμένες μονοσθενείς αλκοόλες-Αιθανόλη. </a:t>
            </a:r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9509FC20-BFE6-75EF-E769-EF9537FFBC29}"/>
              </a:ext>
            </a:extLst>
          </p:cNvPr>
          <p:cNvSpPr/>
          <p:nvPr/>
        </p:nvSpPr>
        <p:spPr>
          <a:xfrm>
            <a:off x="4394486" y="1102407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Β΄ Λυκείου</a:t>
            </a:r>
          </a:p>
        </p:txBody>
      </p:sp>
      <p:cxnSp>
        <p:nvCxnSpPr>
          <p:cNvPr id="7" name="Ευθύγραμμο βέλος σύνδεσης 6">
            <a:extLst>
              <a:ext uri="{FF2B5EF4-FFF2-40B4-BE49-F238E27FC236}">
                <a16:creationId xmlns:a16="http://schemas.microsoft.com/office/drawing/2014/main" id="{BE58396D-5F53-9914-B343-E9CD46C92D74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2760292" y="2552212"/>
            <a:ext cx="2672761" cy="331388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044787C-175E-AD09-6D4B-10D145E9D169}"/>
              </a:ext>
            </a:extLst>
          </p:cNvPr>
          <p:cNvSpPr txBox="1"/>
          <p:nvPr/>
        </p:nvSpPr>
        <p:spPr>
          <a:xfrm>
            <a:off x="5433053" y="1813548"/>
            <a:ext cx="62897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dirty="0"/>
              <a:t>Εκτός από τις παραγράφους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800" dirty="0"/>
              <a:t>«Ειδικές μέθοδοι παρασκευής </a:t>
            </a:r>
            <a:r>
              <a:rPr lang="el-GR" sz="1800" dirty="0" err="1"/>
              <a:t>μεθανόλης</a:t>
            </a:r>
            <a:r>
              <a:rPr lang="el-GR" sz="1800" dirty="0"/>
              <a:t>»,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800" dirty="0"/>
              <a:t>«Αφυδάτωση (αλκοολών)»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800" dirty="0"/>
              <a:t>«Μερικές χαρακτηριστικές αντιδράσεις των </a:t>
            </a:r>
            <a:r>
              <a:rPr lang="el-GR" sz="1800" dirty="0" err="1"/>
              <a:t>καρβονυλικών</a:t>
            </a:r>
            <a:r>
              <a:rPr lang="el-GR" sz="1800" dirty="0"/>
              <a:t> ενώσεων».</a:t>
            </a:r>
          </a:p>
        </p:txBody>
      </p:sp>
      <p:grpSp>
        <p:nvGrpSpPr>
          <p:cNvPr id="16" name="docshapegroup7">
            <a:extLst>
              <a:ext uri="{FF2B5EF4-FFF2-40B4-BE49-F238E27FC236}">
                <a16:creationId xmlns:a16="http://schemas.microsoft.com/office/drawing/2014/main" id="{97334A5A-A87A-48D9-3AC4-F1B0E28EF680}"/>
              </a:ext>
            </a:extLst>
          </p:cNvPr>
          <p:cNvGrpSpPr>
            <a:grpSpLocks/>
          </p:cNvGrpSpPr>
          <p:nvPr/>
        </p:nvGrpSpPr>
        <p:grpSpPr bwMode="auto">
          <a:xfrm>
            <a:off x="4611789" y="3714060"/>
            <a:ext cx="1119208" cy="1159355"/>
            <a:chOff x="1222" y="565"/>
            <a:chExt cx="1274" cy="1412"/>
          </a:xfrm>
        </p:grpSpPr>
        <p:sp>
          <p:nvSpPr>
            <p:cNvPr id="18" name="docshape8">
              <a:extLst>
                <a:ext uri="{FF2B5EF4-FFF2-40B4-BE49-F238E27FC236}">
                  <a16:creationId xmlns:a16="http://schemas.microsoft.com/office/drawing/2014/main" id="{06B7D733-6FED-DDEE-65AF-E27036AF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2" y="1859"/>
              <a:ext cx="500" cy="113"/>
            </a:xfrm>
            <a:custGeom>
              <a:avLst/>
              <a:gdLst>
                <a:gd name="T0" fmla="+- 0 2242 1992"/>
                <a:gd name="T1" fmla="*/ T0 w 500"/>
                <a:gd name="T2" fmla="+- 0 1860 1860"/>
                <a:gd name="T3" fmla="*/ 1860 h 113"/>
                <a:gd name="T4" fmla="+- 0 2144 1992"/>
                <a:gd name="T5" fmla="*/ T4 w 500"/>
                <a:gd name="T6" fmla="+- 0 1864 1860"/>
                <a:gd name="T7" fmla="*/ 1864 h 113"/>
                <a:gd name="T8" fmla="+- 0 2065 1992"/>
                <a:gd name="T9" fmla="*/ T8 w 500"/>
                <a:gd name="T10" fmla="+- 0 1876 1860"/>
                <a:gd name="T11" fmla="*/ 1876 h 113"/>
                <a:gd name="T12" fmla="+- 0 2012 1992"/>
                <a:gd name="T13" fmla="*/ T12 w 500"/>
                <a:gd name="T14" fmla="+- 0 1894 1860"/>
                <a:gd name="T15" fmla="*/ 1894 h 113"/>
                <a:gd name="T16" fmla="+- 0 1992 1992"/>
                <a:gd name="T17" fmla="*/ T16 w 500"/>
                <a:gd name="T18" fmla="+- 0 1916 1860"/>
                <a:gd name="T19" fmla="*/ 1916 h 113"/>
                <a:gd name="T20" fmla="+- 0 2012 1992"/>
                <a:gd name="T21" fmla="*/ T20 w 500"/>
                <a:gd name="T22" fmla="+- 0 1938 1860"/>
                <a:gd name="T23" fmla="*/ 1938 h 113"/>
                <a:gd name="T24" fmla="+- 0 2065 1992"/>
                <a:gd name="T25" fmla="*/ T24 w 500"/>
                <a:gd name="T26" fmla="+- 0 1956 1860"/>
                <a:gd name="T27" fmla="*/ 1956 h 113"/>
                <a:gd name="T28" fmla="+- 0 2144 1992"/>
                <a:gd name="T29" fmla="*/ T28 w 500"/>
                <a:gd name="T30" fmla="+- 0 1968 1860"/>
                <a:gd name="T31" fmla="*/ 1968 h 113"/>
                <a:gd name="T32" fmla="+- 0 2242 1992"/>
                <a:gd name="T33" fmla="*/ T32 w 500"/>
                <a:gd name="T34" fmla="+- 0 1973 1860"/>
                <a:gd name="T35" fmla="*/ 1973 h 113"/>
                <a:gd name="T36" fmla="+- 0 2339 1992"/>
                <a:gd name="T37" fmla="*/ T36 w 500"/>
                <a:gd name="T38" fmla="+- 0 1968 1860"/>
                <a:gd name="T39" fmla="*/ 1968 h 113"/>
                <a:gd name="T40" fmla="+- 0 2418 1992"/>
                <a:gd name="T41" fmla="*/ T40 w 500"/>
                <a:gd name="T42" fmla="+- 0 1956 1860"/>
                <a:gd name="T43" fmla="*/ 1956 h 113"/>
                <a:gd name="T44" fmla="+- 0 2472 1992"/>
                <a:gd name="T45" fmla="*/ T44 w 500"/>
                <a:gd name="T46" fmla="+- 0 1938 1860"/>
                <a:gd name="T47" fmla="*/ 1938 h 113"/>
                <a:gd name="T48" fmla="+- 0 2491 1992"/>
                <a:gd name="T49" fmla="*/ T48 w 500"/>
                <a:gd name="T50" fmla="+- 0 1916 1860"/>
                <a:gd name="T51" fmla="*/ 1916 h 113"/>
                <a:gd name="T52" fmla="+- 0 2472 1992"/>
                <a:gd name="T53" fmla="*/ T52 w 500"/>
                <a:gd name="T54" fmla="+- 0 1894 1860"/>
                <a:gd name="T55" fmla="*/ 1894 h 113"/>
                <a:gd name="T56" fmla="+- 0 2418 1992"/>
                <a:gd name="T57" fmla="*/ T56 w 500"/>
                <a:gd name="T58" fmla="+- 0 1876 1860"/>
                <a:gd name="T59" fmla="*/ 1876 h 113"/>
                <a:gd name="T60" fmla="+- 0 2339 1992"/>
                <a:gd name="T61" fmla="*/ T60 w 500"/>
                <a:gd name="T62" fmla="+- 0 1864 1860"/>
                <a:gd name="T63" fmla="*/ 1864 h 113"/>
                <a:gd name="T64" fmla="+- 0 2242 1992"/>
                <a:gd name="T65" fmla="*/ T64 w 500"/>
                <a:gd name="T66" fmla="+- 0 1860 1860"/>
                <a:gd name="T67" fmla="*/ 1860 h 11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500" h="113">
                  <a:moveTo>
                    <a:pt x="250" y="0"/>
                  </a:moveTo>
                  <a:lnTo>
                    <a:pt x="152" y="4"/>
                  </a:lnTo>
                  <a:lnTo>
                    <a:pt x="73" y="16"/>
                  </a:lnTo>
                  <a:lnTo>
                    <a:pt x="20" y="34"/>
                  </a:lnTo>
                  <a:lnTo>
                    <a:pt x="0" y="56"/>
                  </a:lnTo>
                  <a:lnTo>
                    <a:pt x="20" y="78"/>
                  </a:lnTo>
                  <a:lnTo>
                    <a:pt x="73" y="96"/>
                  </a:lnTo>
                  <a:lnTo>
                    <a:pt x="152" y="108"/>
                  </a:lnTo>
                  <a:lnTo>
                    <a:pt x="250" y="113"/>
                  </a:lnTo>
                  <a:lnTo>
                    <a:pt x="347" y="108"/>
                  </a:lnTo>
                  <a:lnTo>
                    <a:pt x="426" y="96"/>
                  </a:lnTo>
                  <a:lnTo>
                    <a:pt x="480" y="78"/>
                  </a:lnTo>
                  <a:lnTo>
                    <a:pt x="499" y="56"/>
                  </a:lnTo>
                  <a:lnTo>
                    <a:pt x="480" y="34"/>
                  </a:lnTo>
                  <a:lnTo>
                    <a:pt x="426" y="16"/>
                  </a:lnTo>
                  <a:lnTo>
                    <a:pt x="347" y="4"/>
                  </a:lnTo>
                  <a:lnTo>
                    <a:pt x="250" y="0"/>
                  </a:lnTo>
                  <a:close/>
                </a:path>
              </a:pathLst>
            </a:custGeom>
            <a:noFill/>
            <a:ln w="547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20" name="docshape9">
              <a:extLst>
                <a:ext uri="{FF2B5EF4-FFF2-40B4-BE49-F238E27FC236}">
                  <a16:creationId xmlns:a16="http://schemas.microsoft.com/office/drawing/2014/main" id="{C400980D-12C1-A7ED-F689-8034756720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2" y="1859"/>
              <a:ext cx="500" cy="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22" name="docshape10">
              <a:extLst>
                <a:ext uri="{FF2B5EF4-FFF2-40B4-BE49-F238E27FC236}">
                  <a16:creationId xmlns:a16="http://schemas.microsoft.com/office/drawing/2014/main" id="{D16064A5-42B4-150F-1A41-7C458B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2" y="1798"/>
              <a:ext cx="500" cy="122"/>
            </a:xfrm>
            <a:custGeom>
              <a:avLst/>
              <a:gdLst>
                <a:gd name="T0" fmla="+- 0 2281 1992"/>
                <a:gd name="T1" fmla="*/ T0 w 500"/>
                <a:gd name="T2" fmla="+- 0 1799 1799"/>
                <a:gd name="T3" fmla="*/ 1799 h 122"/>
                <a:gd name="T4" fmla="+- 0 2202 1992"/>
                <a:gd name="T5" fmla="*/ T4 w 500"/>
                <a:gd name="T6" fmla="+- 0 1799 1799"/>
                <a:gd name="T7" fmla="*/ 1799 h 122"/>
                <a:gd name="T8" fmla="+- 0 1992 1992"/>
                <a:gd name="T9" fmla="*/ T8 w 500"/>
                <a:gd name="T10" fmla="+- 0 1920 1799"/>
                <a:gd name="T11" fmla="*/ 1920 h 122"/>
                <a:gd name="T12" fmla="+- 0 2491 1992"/>
                <a:gd name="T13" fmla="*/ T12 w 500"/>
                <a:gd name="T14" fmla="+- 0 1920 1799"/>
                <a:gd name="T15" fmla="*/ 1920 h 122"/>
                <a:gd name="T16" fmla="+- 0 2281 1992"/>
                <a:gd name="T17" fmla="*/ T16 w 500"/>
                <a:gd name="T18" fmla="+- 0 1799 1799"/>
                <a:gd name="T19" fmla="*/ 1799 h 12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500" h="122">
                  <a:moveTo>
                    <a:pt x="289" y="0"/>
                  </a:moveTo>
                  <a:lnTo>
                    <a:pt x="210" y="0"/>
                  </a:lnTo>
                  <a:lnTo>
                    <a:pt x="0" y="121"/>
                  </a:lnTo>
                  <a:lnTo>
                    <a:pt x="499" y="121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24" name="docshape11">
              <a:extLst>
                <a:ext uri="{FF2B5EF4-FFF2-40B4-BE49-F238E27FC236}">
                  <a16:creationId xmlns:a16="http://schemas.microsoft.com/office/drawing/2014/main" id="{7D3A5299-E747-B177-9472-B2577B65C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2" y="1798"/>
              <a:ext cx="500" cy="122"/>
            </a:xfrm>
            <a:custGeom>
              <a:avLst/>
              <a:gdLst>
                <a:gd name="T0" fmla="+- 0 2491 1992"/>
                <a:gd name="T1" fmla="*/ T0 w 500"/>
                <a:gd name="T2" fmla="+- 0 1920 1799"/>
                <a:gd name="T3" fmla="*/ 1920 h 122"/>
                <a:gd name="T4" fmla="+- 0 2281 1992"/>
                <a:gd name="T5" fmla="*/ T4 w 500"/>
                <a:gd name="T6" fmla="+- 0 1799 1799"/>
                <a:gd name="T7" fmla="*/ 1799 h 122"/>
                <a:gd name="T8" fmla="+- 0 2202 1992"/>
                <a:gd name="T9" fmla="*/ T8 w 500"/>
                <a:gd name="T10" fmla="+- 0 1799 1799"/>
                <a:gd name="T11" fmla="*/ 1799 h 122"/>
                <a:gd name="T12" fmla="+- 0 1992 1992"/>
                <a:gd name="T13" fmla="*/ T12 w 500"/>
                <a:gd name="T14" fmla="+- 0 1920 1799"/>
                <a:gd name="T15" fmla="*/ 1920 h 122"/>
                <a:gd name="T16" fmla="+- 0 2491 1992"/>
                <a:gd name="T17" fmla="*/ T16 w 500"/>
                <a:gd name="T18" fmla="+- 0 1920 1799"/>
                <a:gd name="T19" fmla="*/ 1920 h 12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500" h="122">
                  <a:moveTo>
                    <a:pt x="499" y="121"/>
                  </a:moveTo>
                  <a:lnTo>
                    <a:pt x="289" y="0"/>
                  </a:lnTo>
                  <a:lnTo>
                    <a:pt x="210" y="0"/>
                  </a:lnTo>
                  <a:lnTo>
                    <a:pt x="0" y="121"/>
                  </a:lnTo>
                  <a:lnTo>
                    <a:pt x="499" y="121"/>
                  </a:lnTo>
                  <a:close/>
                </a:path>
              </a:pathLst>
            </a:custGeom>
            <a:noFill/>
            <a:ln w="547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26" name="docshape12">
              <a:extLst>
                <a:ext uri="{FF2B5EF4-FFF2-40B4-BE49-F238E27FC236}">
                  <a16:creationId xmlns:a16="http://schemas.microsoft.com/office/drawing/2014/main" id="{AA00028E-C23F-983B-FEC7-6D61A902A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2" y="1911"/>
              <a:ext cx="500" cy="18"/>
            </a:xfrm>
            <a:custGeom>
              <a:avLst/>
              <a:gdLst>
                <a:gd name="T0" fmla="+- 0 2242 1992"/>
                <a:gd name="T1" fmla="*/ T0 w 500"/>
                <a:gd name="T2" fmla="+- 0 1911 1911"/>
                <a:gd name="T3" fmla="*/ 1911 h 18"/>
                <a:gd name="T4" fmla="+- 0 2144 1992"/>
                <a:gd name="T5" fmla="*/ T4 w 500"/>
                <a:gd name="T6" fmla="+- 0 1912 1911"/>
                <a:gd name="T7" fmla="*/ 1912 h 18"/>
                <a:gd name="T8" fmla="+- 0 2065 1992"/>
                <a:gd name="T9" fmla="*/ T8 w 500"/>
                <a:gd name="T10" fmla="+- 0 1914 1911"/>
                <a:gd name="T11" fmla="*/ 1914 h 18"/>
                <a:gd name="T12" fmla="+- 0 2012 1992"/>
                <a:gd name="T13" fmla="*/ T12 w 500"/>
                <a:gd name="T14" fmla="+- 0 1916 1911"/>
                <a:gd name="T15" fmla="*/ 1916 h 18"/>
                <a:gd name="T16" fmla="+- 0 1992 1992"/>
                <a:gd name="T17" fmla="*/ T16 w 500"/>
                <a:gd name="T18" fmla="+- 0 1920 1911"/>
                <a:gd name="T19" fmla="*/ 1920 h 18"/>
                <a:gd name="T20" fmla="+- 0 2012 1992"/>
                <a:gd name="T21" fmla="*/ T20 w 500"/>
                <a:gd name="T22" fmla="+- 0 1923 1911"/>
                <a:gd name="T23" fmla="*/ 1923 h 18"/>
                <a:gd name="T24" fmla="+- 0 2065 1992"/>
                <a:gd name="T25" fmla="*/ T24 w 500"/>
                <a:gd name="T26" fmla="+- 0 1926 1911"/>
                <a:gd name="T27" fmla="*/ 1926 h 18"/>
                <a:gd name="T28" fmla="+- 0 2144 1992"/>
                <a:gd name="T29" fmla="*/ T28 w 500"/>
                <a:gd name="T30" fmla="+- 0 1928 1911"/>
                <a:gd name="T31" fmla="*/ 1928 h 18"/>
                <a:gd name="T32" fmla="+- 0 2242 1992"/>
                <a:gd name="T33" fmla="*/ T32 w 500"/>
                <a:gd name="T34" fmla="+- 0 1929 1911"/>
                <a:gd name="T35" fmla="*/ 1929 h 18"/>
                <a:gd name="T36" fmla="+- 0 2339 1992"/>
                <a:gd name="T37" fmla="*/ T36 w 500"/>
                <a:gd name="T38" fmla="+- 0 1928 1911"/>
                <a:gd name="T39" fmla="*/ 1928 h 18"/>
                <a:gd name="T40" fmla="+- 0 2418 1992"/>
                <a:gd name="T41" fmla="*/ T40 w 500"/>
                <a:gd name="T42" fmla="+- 0 1926 1911"/>
                <a:gd name="T43" fmla="*/ 1926 h 18"/>
                <a:gd name="T44" fmla="+- 0 2472 1992"/>
                <a:gd name="T45" fmla="*/ T44 w 500"/>
                <a:gd name="T46" fmla="+- 0 1923 1911"/>
                <a:gd name="T47" fmla="*/ 1923 h 18"/>
                <a:gd name="T48" fmla="+- 0 2491 1992"/>
                <a:gd name="T49" fmla="*/ T48 w 500"/>
                <a:gd name="T50" fmla="+- 0 1920 1911"/>
                <a:gd name="T51" fmla="*/ 1920 h 18"/>
                <a:gd name="T52" fmla="+- 0 2472 1992"/>
                <a:gd name="T53" fmla="*/ T52 w 500"/>
                <a:gd name="T54" fmla="+- 0 1916 1911"/>
                <a:gd name="T55" fmla="*/ 1916 h 18"/>
                <a:gd name="T56" fmla="+- 0 2418 1992"/>
                <a:gd name="T57" fmla="*/ T56 w 500"/>
                <a:gd name="T58" fmla="+- 0 1914 1911"/>
                <a:gd name="T59" fmla="*/ 1914 h 18"/>
                <a:gd name="T60" fmla="+- 0 2339 1992"/>
                <a:gd name="T61" fmla="*/ T60 w 500"/>
                <a:gd name="T62" fmla="+- 0 1912 1911"/>
                <a:gd name="T63" fmla="*/ 1912 h 18"/>
                <a:gd name="T64" fmla="+- 0 2242 1992"/>
                <a:gd name="T65" fmla="*/ T64 w 500"/>
                <a:gd name="T66" fmla="+- 0 1911 1911"/>
                <a:gd name="T67" fmla="*/ 1911 h 1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500" h="18">
                  <a:moveTo>
                    <a:pt x="250" y="0"/>
                  </a:moveTo>
                  <a:lnTo>
                    <a:pt x="152" y="1"/>
                  </a:lnTo>
                  <a:lnTo>
                    <a:pt x="73" y="3"/>
                  </a:lnTo>
                  <a:lnTo>
                    <a:pt x="20" y="5"/>
                  </a:lnTo>
                  <a:lnTo>
                    <a:pt x="0" y="9"/>
                  </a:lnTo>
                  <a:lnTo>
                    <a:pt x="20" y="12"/>
                  </a:lnTo>
                  <a:lnTo>
                    <a:pt x="73" y="15"/>
                  </a:lnTo>
                  <a:lnTo>
                    <a:pt x="152" y="17"/>
                  </a:lnTo>
                  <a:lnTo>
                    <a:pt x="250" y="18"/>
                  </a:lnTo>
                  <a:lnTo>
                    <a:pt x="347" y="17"/>
                  </a:lnTo>
                  <a:lnTo>
                    <a:pt x="426" y="15"/>
                  </a:lnTo>
                  <a:lnTo>
                    <a:pt x="480" y="12"/>
                  </a:lnTo>
                  <a:lnTo>
                    <a:pt x="499" y="9"/>
                  </a:lnTo>
                  <a:lnTo>
                    <a:pt x="480" y="5"/>
                  </a:lnTo>
                  <a:lnTo>
                    <a:pt x="426" y="3"/>
                  </a:lnTo>
                  <a:lnTo>
                    <a:pt x="347" y="1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29" name="docshape13">
              <a:extLst>
                <a:ext uri="{FF2B5EF4-FFF2-40B4-BE49-F238E27FC236}">
                  <a16:creationId xmlns:a16="http://schemas.microsoft.com/office/drawing/2014/main" id="{0B723CB0-EBD2-6BF2-420C-CE7BCFD05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2" y="1911"/>
              <a:ext cx="500" cy="18"/>
            </a:xfrm>
            <a:custGeom>
              <a:avLst/>
              <a:gdLst>
                <a:gd name="T0" fmla="+- 0 2242 1992"/>
                <a:gd name="T1" fmla="*/ T0 w 500"/>
                <a:gd name="T2" fmla="+- 0 1911 1911"/>
                <a:gd name="T3" fmla="*/ 1911 h 18"/>
                <a:gd name="T4" fmla="+- 0 2144 1992"/>
                <a:gd name="T5" fmla="*/ T4 w 500"/>
                <a:gd name="T6" fmla="+- 0 1912 1911"/>
                <a:gd name="T7" fmla="*/ 1912 h 18"/>
                <a:gd name="T8" fmla="+- 0 2065 1992"/>
                <a:gd name="T9" fmla="*/ T8 w 500"/>
                <a:gd name="T10" fmla="+- 0 1914 1911"/>
                <a:gd name="T11" fmla="*/ 1914 h 18"/>
                <a:gd name="T12" fmla="+- 0 2012 1992"/>
                <a:gd name="T13" fmla="*/ T12 w 500"/>
                <a:gd name="T14" fmla="+- 0 1916 1911"/>
                <a:gd name="T15" fmla="*/ 1916 h 18"/>
                <a:gd name="T16" fmla="+- 0 1992 1992"/>
                <a:gd name="T17" fmla="*/ T16 w 500"/>
                <a:gd name="T18" fmla="+- 0 1920 1911"/>
                <a:gd name="T19" fmla="*/ 1920 h 18"/>
                <a:gd name="T20" fmla="+- 0 2012 1992"/>
                <a:gd name="T21" fmla="*/ T20 w 500"/>
                <a:gd name="T22" fmla="+- 0 1923 1911"/>
                <a:gd name="T23" fmla="*/ 1923 h 18"/>
                <a:gd name="T24" fmla="+- 0 2065 1992"/>
                <a:gd name="T25" fmla="*/ T24 w 500"/>
                <a:gd name="T26" fmla="+- 0 1926 1911"/>
                <a:gd name="T27" fmla="*/ 1926 h 18"/>
                <a:gd name="T28" fmla="+- 0 2144 1992"/>
                <a:gd name="T29" fmla="*/ T28 w 500"/>
                <a:gd name="T30" fmla="+- 0 1928 1911"/>
                <a:gd name="T31" fmla="*/ 1928 h 18"/>
                <a:gd name="T32" fmla="+- 0 2242 1992"/>
                <a:gd name="T33" fmla="*/ T32 w 500"/>
                <a:gd name="T34" fmla="+- 0 1929 1911"/>
                <a:gd name="T35" fmla="*/ 1929 h 18"/>
                <a:gd name="T36" fmla="+- 0 2339 1992"/>
                <a:gd name="T37" fmla="*/ T36 w 500"/>
                <a:gd name="T38" fmla="+- 0 1928 1911"/>
                <a:gd name="T39" fmla="*/ 1928 h 18"/>
                <a:gd name="T40" fmla="+- 0 2418 1992"/>
                <a:gd name="T41" fmla="*/ T40 w 500"/>
                <a:gd name="T42" fmla="+- 0 1926 1911"/>
                <a:gd name="T43" fmla="*/ 1926 h 18"/>
                <a:gd name="T44" fmla="+- 0 2472 1992"/>
                <a:gd name="T45" fmla="*/ T44 w 500"/>
                <a:gd name="T46" fmla="+- 0 1923 1911"/>
                <a:gd name="T47" fmla="*/ 1923 h 18"/>
                <a:gd name="T48" fmla="+- 0 2491 1992"/>
                <a:gd name="T49" fmla="*/ T48 w 500"/>
                <a:gd name="T50" fmla="+- 0 1920 1911"/>
                <a:gd name="T51" fmla="*/ 1920 h 18"/>
                <a:gd name="T52" fmla="+- 0 2472 1992"/>
                <a:gd name="T53" fmla="*/ T52 w 500"/>
                <a:gd name="T54" fmla="+- 0 1916 1911"/>
                <a:gd name="T55" fmla="*/ 1916 h 18"/>
                <a:gd name="T56" fmla="+- 0 2418 1992"/>
                <a:gd name="T57" fmla="*/ T56 w 500"/>
                <a:gd name="T58" fmla="+- 0 1914 1911"/>
                <a:gd name="T59" fmla="*/ 1914 h 18"/>
                <a:gd name="T60" fmla="+- 0 2339 1992"/>
                <a:gd name="T61" fmla="*/ T60 w 500"/>
                <a:gd name="T62" fmla="+- 0 1912 1911"/>
                <a:gd name="T63" fmla="*/ 1912 h 18"/>
                <a:gd name="T64" fmla="+- 0 2242 1992"/>
                <a:gd name="T65" fmla="*/ T64 w 500"/>
                <a:gd name="T66" fmla="+- 0 1911 1911"/>
                <a:gd name="T67" fmla="*/ 1911 h 1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500" h="18">
                  <a:moveTo>
                    <a:pt x="250" y="0"/>
                  </a:moveTo>
                  <a:lnTo>
                    <a:pt x="152" y="1"/>
                  </a:lnTo>
                  <a:lnTo>
                    <a:pt x="73" y="3"/>
                  </a:lnTo>
                  <a:lnTo>
                    <a:pt x="20" y="5"/>
                  </a:lnTo>
                  <a:lnTo>
                    <a:pt x="0" y="9"/>
                  </a:lnTo>
                  <a:lnTo>
                    <a:pt x="20" y="12"/>
                  </a:lnTo>
                  <a:lnTo>
                    <a:pt x="73" y="15"/>
                  </a:lnTo>
                  <a:lnTo>
                    <a:pt x="152" y="17"/>
                  </a:lnTo>
                  <a:lnTo>
                    <a:pt x="250" y="18"/>
                  </a:lnTo>
                  <a:lnTo>
                    <a:pt x="347" y="17"/>
                  </a:lnTo>
                  <a:lnTo>
                    <a:pt x="426" y="15"/>
                  </a:lnTo>
                  <a:lnTo>
                    <a:pt x="480" y="12"/>
                  </a:lnTo>
                  <a:lnTo>
                    <a:pt x="499" y="9"/>
                  </a:lnTo>
                  <a:lnTo>
                    <a:pt x="480" y="5"/>
                  </a:lnTo>
                  <a:lnTo>
                    <a:pt x="426" y="3"/>
                  </a:lnTo>
                  <a:lnTo>
                    <a:pt x="347" y="1"/>
                  </a:lnTo>
                  <a:lnTo>
                    <a:pt x="250" y="0"/>
                  </a:lnTo>
                  <a:close/>
                </a:path>
              </a:pathLst>
            </a:custGeom>
            <a:noFill/>
            <a:ln w="5474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30" name="docshape14">
              <a:extLst>
                <a:ext uri="{FF2B5EF4-FFF2-40B4-BE49-F238E27FC236}">
                  <a16:creationId xmlns:a16="http://schemas.microsoft.com/office/drawing/2014/main" id="{B6E44515-E8FD-7A3B-7771-8E57552D7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" y="1677"/>
              <a:ext cx="70" cy="148"/>
            </a:xfrm>
            <a:custGeom>
              <a:avLst/>
              <a:gdLst>
                <a:gd name="T0" fmla="+- 0 2276 2207"/>
                <a:gd name="T1" fmla="*/ T0 w 70"/>
                <a:gd name="T2" fmla="+- 0 1686 1677"/>
                <a:gd name="T3" fmla="*/ 1686 h 148"/>
                <a:gd name="T4" fmla="+- 0 2261 2207"/>
                <a:gd name="T5" fmla="*/ T4 w 70"/>
                <a:gd name="T6" fmla="+- 0 1677 1677"/>
                <a:gd name="T7" fmla="*/ 1677 h 148"/>
                <a:gd name="T8" fmla="+- 0 2242 2207"/>
                <a:gd name="T9" fmla="*/ T8 w 70"/>
                <a:gd name="T10" fmla="+- 0 1677 1677"/>
                <a:gd name="T11" fmla="*/ 1677 h 148"/>
                <a:gd name="T12" fmla="+- 0 2222 2207"/>
                <a:gd name="T13" fmla="*/ T12 w 70"/>
                <a:gd name="T14" fmla="+- 0 1677 1677"/>
                <a:gd name="T15" fmla="*/ 1677 h 148"/>
                <a:gd name="T16" fmla="+- 0 2207 2207"/>
                <a:gd name="T17" fmla="*/ T16 w 70"/>
                <a:gd name="T18" fmla="+- 0 1686 1677"/>
                <a:gd name="T19" fmla="*/ 1686 h 148"/>
                <a:gd name="T20" fmla="+- 0 2207 2207"/>
                <a:gd name="T21" fmla="*/ T20 w 70"/>
                <a:gd name="T22" fmla="+- 0 1697 1677"/>
                <a:gd name="T23" fmla="*/ 1697 h 148"/>
                <a:gd name="T24" fmla="+- 0 2207 2207"/>
                <a:gd name="T25" fmla="*/ T24 w 70"/>
                <a:gd name="T26" fmla="+- 0 1706 1677"/>
                <a:gd name="T27" fmla="*/ 1706 h 148"/>
                <a:gd name="T28" fmla="+- 0 2207 2207"/>
                <a:gd name="T29" fmla="*/ T28 w 70"/>
                <a:gd name="T30" fmla="+- 0 1817 1677"/>
                <a:gd name="T31" fmla="*/ 1817 h 148"/>
                <a:gd name="T32" fmla="+- 0 2222 2207"/>
                <a:gd name="T33" fmla="*/ T32 w 70"/>
                <a:gd name="T34" fmla="+- 0 1825 1677"/>
                <a:gd name="T35" fmla="*/ 1825 h 148"/>
                <a:gd name="T36" fmla="+- 0 2261 2207"/>
                <a:gd name="T37" fmla="*/ T36 w 70"/>
                <a:gd name="T38" fmla="+- 0 1825 1677"/>
                <a:gd name="T39" fmla="*/ 1825 h 148"/>
                <a:gd name="T40" fmla="+- 0 2276 2207"/>
                <a:gd name="T41" fmla="*/ T40 w 70"/>
                <a:gd name="T42" fmla="+- 0 1817 1677"/>
                <a:gd name="T43" fmla="*/ 1817 h 148"/>
                <a:gd name="T44" fmla="+- 0 2276 2207"/>
                <a:gd name="T45" fmla="*/ T44 w 70"/>
                <a:gd name="T46" fmla="+- 0 1706 1677"/>
                <a:gd name="T47" fmla="*/ 1706 h 148"/>
                <a:gd name="T48" fmla="+- 0 2276 2207"/>
                <a:gd name="T49" fmla="*/ T48 w 70"/>
                <a:gd name="T50" fmla="+- 0 1686 1677"/>
                <a:gd name="T51" fmla="*/ 1686 h 14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70" h="148">
                  <a:moveTo>
                    <a:pt x="69" y="9"/>
                  </a:moveTo>
                  <a:lnTo>
                    <a:pt x="54" y="0"/>
                  </a:lnTo>
                  <a:lnTo>
                    <a:pt x="35" y="0"/>
                  </a:lnTo>
                  <a:lnTo>
                    <a:pt x="15" y="0"/>
                  </a:lnTo>
                  <a:lnTo>
                    <a:pt x="0" y="9"/>
                  </a:lnTo>
                  <a:lnTo>
                    <a:pt x="0" y="20"/>
                  </a:lnTo>
                  <a:lnTo>
                    <a:pt x="0" y="29"/>
                  </a:lnTo>
                  <a:lnTo>
                    <a:pt x="0" y="140"/>
                  </a:lnTo>
                  <a:lnTo>
                    <a:pt x="15" y="148"/>
                  </a:lnTo>
                  <a:lnTo>
                    <a:pt x="54" y="148"/>
                  </a:lnTo>
                  <a:lnTo>
                    <a:pt x="69" y="140"/>
                  </a:lnTo>
                  <a:lnTo>
                    <a:pt x="69" y="29"/>
                  </a:lnTo>
                  <a:lnTo>
                    <a:pt x="69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31" name="docshape15">
              <a:extLst>
                <a:ext uri="{FF2B5EF4-FFF2-40B4-BE49-F238E27FC236}">
                  <a16:creationId xmlns:a16="http://schemas.microsoft.com/office/drawing/2014/main" id="{32F09CD4-D5C4-6BE3-CCF1-9D991BF68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" y="1677"/>
              <a:ext cx="70" cy="148"/>
            </a:xfrm>
            <a:custGeom>
              <a:avLst/>
              <a:gdLst>
                <a:gd name="T0" fmla="+- 0 2242 2207"/>
                <a:gd name="T1" fmla="*/ T0 w 70"/>
                <a:gd name="T2" fmla="+- 0 1677 1677"/>
                <a:gd name="T3" fmla="*/ 1677 h 148"/>
                <a:gd name="T4" fmla="+- 0 2222 2207"/>
                <a:gd name="T5" fmla="*/ T4 w 70"/>
                <a:gd name="T6" fmla="+- 0 1677 1677"/>
                <a:gd name="T7" fmla="*/ 1677 h 148"/>
                <a:gd name="T8" fmla="+- 0 2207 2207"/>
                <a:gd name="T9" fmla="*/ T8 w 70"/>
                <a:gd name="T10" fmla="+- 0 1686 1677"/>
                <a:gd name="T11" fmla="*/ 1686 h 148"/>
                <a:gd name="T12" fmla="+- 0 2207 2207"/>
                <a:gd name="T13" fmla="*/ T12 w 70"/>
                <a:gd name="T14" fmla="+- 0 1697 1677"/>
                <a:gd name="T15" fmla="*/ 1697 h 148"/>
                <a:gd name="T16" fmla="+- 0 2207 2207"/>
                <a:gd name="T17" fmla="*/ T16 w 70"/>
                <a:gd name="T18" fmla="+- 0 1807 1677"/>
                <a:gd name="T19" fmla="*/ 1807 h 148"/>
                <a:gd name="T20" fmla="+- 0 2207 2207"/>
                <a:gd name="T21" fmla="*/ T20 w 70"/>
                <a:gd name="T22" fmla="+- 0 1817 1677"/>
                <a:gd name="T23" fmla="*/ 1817 h 148"/>
                <a:gd name="T24" fmla="+- 0 2222 2207"/>
                <a:gd name="T25" fmla="*/ T24 w 70"/>
                <a:gd name="T26" fmla="+- 0 1825 1677"/>
                <a:gd name="T27" fmla="*/ 1825 h 148"/>
                <a:gd name="T28" fmla="+- 0 2242 2207"/>
                <a:gd name="T29" fmla="*/ T28 w 70"/>
                <a:gd name="T30" fmla="+- 0 1825 1677"/>
                <a:gd name="T31" fmla="*/ 1825 h 148"/>
                <a:gd name="T32" fmla="+- 0 2261 2207"/>
                <a:gd name="T33" fmla="*/ T32 w 70"/>
                <a:gd name="T34" fmla="+- 0 1825 1677"/>
                <a:gd name="T35" fmla="*/ 1825 h 148"/>
                <a:gd name="T36" fmla="+- 0 2276 2207"/>
                <a:gd name="T37" fmla="*/ T36 w 70"/>
                <a:gd name="T38" fmla="+- 0 1817 1677"/>
                <a:gd name="T39" fmla="*/ 1817 h 148"/>
                <a:gd name="T40" fmla="+- 0 2276 2207"/>
                <a:gd name="T41" fmla="*/ T40 w 70"/>
                <a:gd name="T42" fmla="+- 0 1807 1677"/>
                <a:gd name="T43" fmla="*/ 1807 h 148"/>
                <a:gd name="T44" fmla="+- 0 2276 2207"/>
                <a:gd name="T45" fmla="*/ T44 w 70"/>
                <a:gd name="T46" fmla="+- 0 1697 1677"/>
                <a:gd name="T47" fmla="*/ 1697 h 148"/>
                <a:gd name="T48" fmla="+- 0 2276 2207"/>
                <a:gd name="T49" fmla="*/ T48 w 70"/>
                <a:gd name="T50" fmla="+- 0 1686 1677"/>
                <a:gd name="T51" fmla="*/ 1686 h 148"/>
                <a:gd name="T52" fmla="+- 0 2261 2207"/>
                <a:gd name="T53" fmla="*/ T52 w 70"/>
                <a:gd name="T54" fmla="+- 0 1677 1677"/>
                <a:gd name="T55" fmla="*/ 1677 h 148"/>
                <a:gd name="T56" fmla="+- 0 2242 2207"/>
                <a:gd name="T57" fmla="*/ T56 w 70"/>
                <a:gd name="T58" fmla="+- 0 1677 1677"/>
                <a:gd name="T59" fmla="*/ 1677 h 148"/>
                <a:gd name="T60" fmla="+- 0 2207 2207"/>
                <a:gd name="T61" fmla="*/ T60 w 70"/>
                <a:gd name="T62" fmla="+- 0 1697 1677"/>
                <a:gd name="T63" fmla="*/ 1697 h 148"/>
                <a:gd name="T64" fmla="+- 0 2207 2207"/>
                <a:gd name="T65" fmla="*/ T64 w 70"/>
                <a:gd name="T66" fmla="+- 0 1706 1677"/>
                <a:gd name="T67" fmla="*/ 1706 h 148"/>
                <a:gd name="T68" fmla="+- 0 2222 2207"/>
                <a:gd name="T69" fmla="*/ T68 w 70"/>
                <a:gd name="T70" fmla="+- 0 1715 1677"/>
                <a:gd name="T71" fmla="*/ 1715 h 148"/>
                <a:gd name="T72" fmla="+- 0 2242 2207"/>
                <a:gd name="T73" fmla="*/ T72 w 70"/>
                <a:gd name="T74" fmla="+- 0 1715 1677"/>
                <a:gd name="T75" fmla="*/ 1715 h 148"/>
                <a:gd name="T76" fmla="+- 0 2261 2207"/>
                <a:gd name="T77" fmla="*/ T76 w 70"/>
                <a:gd name="T78" fmla="+- 0 1715 1677"/>
                <a:gd name="T79" fmla="*/ 1715 h 148"/>
                <a:gd name="T80" fmla="+- 0 2276 2207"/>
                <a:gd name="T81" fmla="*/ T80 w 70"/>
                <a:gd name="T82" fmla="+- 0 1706 1677"/>
                <a:gd name="T83" fmla="*/ 1706 h 148"/>
                <a:gd name="T84" fmla="+- 0 2276 2207"/>
                <a:gd name="T85" fmla="*/ T84 w 70"/>
                <a:gd name="T86" fmla="+- 0 1697 1677"/>
                <a:gd name="T87" fmla="*/ 1697 h 14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70" h="148">
                  <a:moveTo>
                    <a:pt x="35" y="0"/>
                  </a:moveTo>
                  <a:lnTo>
                    <a:pt x="15" y="0"/>
                  </a:lnTo>
                  <a:lnTo>
                    <a:pt x="0" y="9"/>
                  </a:lnTo>
                  <a:lnTo>
                    <a:pt x="0" y="20"/>
                  </a:lnTo>
                  <a:lnTo>
                    <a:pt x="0" y="130"/>
                  </a:lnTo>
                  <a:lnTo>
                    <a:pt x="0" y="140"/>
                  </a:lnTo>
                  <a:lnTo>
                    <a:pt x="15" y="148"/>
                  </a:lnTo>
                  <a:lnTo>
                    <a:pt x="35" y="148"/>
                  </a:lnTo>
                  <a:lnTo>
                    <a:pt x="54" y="148"/>
                  </a:lnTo>
                  <a:lnTo>
                    <a:pt x="69" y="140"/>
                  </a:lnTo>
                  <a:lnTo>
                    <a:pt x="69" y="130"/>
                  </a:lnTo>
                  <a:lnTo>
                    <a:pt x="69" y="20"/>
                  </a:lnTo>
                  <a:lnTo>
                    <a:pt x="69" y="9"/>
                  </a:lnTo>
                  <a:lnTo>
                    <a:pt x="54" y="0"/>
                  </a:lnTo>
                  <a:lnTo>
                    <a:pt x="35" y="0"/>
                  </a:lnTo>
                  <a:close/>
                  <a:moveTo>
                    <a:pt x="0" y="20"/>
                  </a:moveTo>
                  <a:lnTo>
                    <a:pt x="0" y="29"/>
                  </a:lnTo>
                  <a:lnTo>
                    <a:pt x="15" y="38"/>
                  </a:lnTo>
                  <a:lnTo>
                    <a:pt x="35" y="38"/>
                  </a:lnTo>
                  <a:lnTo>
                    <a:pt x="54" y="38"/>
                  </a:lnTo>
                  <a:lnTo>
                    <a:pt x="69" y="29"/>
                  </a:lnTo>
                  <a:lnTo>
                    <a:pt x="69" y="20"/>
                  </a:lnTo>
                </a:path>
              </a:pathLst>
            </a:custGeom>
            <a:noFill/>
            <a:ln w="547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32" name="docshape16">
              <a:extLst>
                <a:ext uri="{FF2B5EF4-FFF2-40B4-BE49-F238E27FC236}">
                  <a16:creationId xmlns:a16="http://schemas.microsoft.com/office/drawing/2014/main" id="{EF78B618-802A-68AB-2398-8A782318C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5" y="1296"/>
              <a:ext cx="53" cy="416"/>
            </a:xfrm>
            <a:custGeom>
              <a:avLst/>
              <a:gdLst>
                <a:gd name="T0" fmla="+- 0 2268 2215"/>
                <a:gd name="T1" fmla="*/ T0 w 53"/>
                <a:gd name="T2" fmla="+- 0 1302 1297"/>
                <a:gd name="T3" fmla="*/ 1302 h 416"/>
                <a:gd name="T4" fmla="+- 0 2256 2215"/>
                <a:gd name="T5" fmla="*/ T4 w 53"/>
                <a:gd name="T6" fmla="+- 0 1297 1297"/>
                <a:gd name="T7" fmla="*/ 1297 h 416"/>
                <a:gd name="T8" fmla="+- 0 2242 2215"/>
                <a:gd name="T9" fmla="*/ T8 w 53"/>
                <a:gd name="T10" fmla="+- 0 1297 1297"/>
                <a:gd name="T11" fmla="*/ 1297 h 416"/>
                <a:gd name="T12" fmla="+- 0 2227 2215"/>
                <a:gd name="T13" fmla="*/ T12 w 53"/>
                <a:gd name="T14" fmla="+- 0 1297 1297"/>
                <a:gd name="T15" fmla="*/ 1297 h 416"/>
                <a:gd name="T16" fmla="+- 0 2215 2215"/>
                <a:gd name="T17" fmla="*/ T16 w 53"/>
                <a:gd name="T18" fmla="+- 0 1302 1297"/>
                <a:gd name="T19" fmla="*/ 1302 h 416"/>
                <a:gd name="T20" fmla="+- 0 2215 2215"/>
                <a:gd name="T21" fmla="*/ T20 w 53"/>
                <a:gd name="T22" fmla="+- 0 1309 1297"/>
                <a:gd name="T23" fmla="*/ 1309 h 416"/>
                <a:gd name="T24" fmla="+- 0 2215 2215"/>
                <a:gd name="T25" fmla="*/ T24 w 53"/>
                <a:gd name="T26" fmla="+- 0 1316 1297"/>
                <a:gd name="T27" fmla="*/ 1316 h 416"/>
                <a:gd name="T28" fmla="+- 0 2215 2215"/>
                <a:gd name="T29" fmla="*/ T28 w 53"/>
                <a:gd name="T30" fmla="+- 0 1707 1297"/>
                <a:gd name="T31" fmla="*/ 1707 h 416"/>
                <a:gd name="T32" fmla="+- 0 2227 2215"/>
                <a:gd name="T33" fmla="*/ T32 w 53"/>
                <a:gd name="T34" fmla="+- 0 1712 1297"/>
                <a:gd name="T35" fmla="*/ 1712 h 416"/>
                <a:gd name="T36" fmla="+- 0 2256 2215"/>
                <a:gd name="T37" fmla="*/ T36 w 53"/>
                <a:gd name="T38" fmla="+- 0 1712 1297"/>
                <a:gd name="T39" fmla="*/ 1712 h 416"/>
                <a:gd name="T40" fmla="+- 0 2268 2215"/>
                <a:gd name="T41" fmla="*/ T40 w 53"/>
                <a:gd name="T42" fmla="+- 0 1707 1297"/>
                <a:gd name="T43" fmla="*/ 1707 h 416"/>
                <a:gd name="T44" fmla="+- 0 2268 2215"/>
                <a:gd name="T45" fmla="*/ T44 w 53"/>
                <a:gd name="T46" fmla="+- 0 1316 1297"/>
                <a:gd name="T47" fmla="*/ 1316 h 416"/>
                <a:gd name="T48" fmla="+- 0 2268 2215"/>
                <a:gd name="T49" fmla="*/ T48 w 53"/>
                <a:gd name="T50" fmla="+- 0 1302 1297"/>
                <a:gd name="T51" fmla="*/ 1302 h 4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53" h="416">
                  <a:moveTo>
                    <a:pt x="53" y="5"/>
                  </a:moveTo>
                  <a:lnTo>
                    <a:pt x="41" y="0"/>
                  </a:lnTo>
                  <a:lnTo>
                    <a:pt x="27" y="0"/>
                  </a:lnTo>
                  <a:lnTo>
                    <a:pt x="12" y="0"/>
                  </a:lnTo>
                  <a:lnTo>
                    <a:pt x="0" y="5"/>
                  </a:lnTo>
                  <a:lnTo>
                    <a:pt x="0" y="12"/>
                  </a:lnTo>
                  <a:lnTo>
                    <a:pt x="0" y="19"/>
                  </a:lnTo>
                  <a:lnTo>
                    <a:pt x="0" y="410"/>
                  </a:lnTo>
                  <a:lnTo>
                    <a:pt x="12" y="415"/>
                  </a:lnTo>
                  <a:lnTo>
                    <a:pt x="41" y="415"/>
                  </a:lnTo>
                  <a:lnTo>
                    <a:pt x="53" y="410"/>
                  </a:lnTo>
                  <a:lnTo>
                    <a:pt x="53" y="19"/>
                  </a:lnTo>
                  <a:lnTo>
                    <a:pt x="53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33" name="docshape17">
              <a:extLst>
                <a:ext uri="{FF2B5EF4-FFF2-40B4-BE49-F238E27FC236}">
                  <a16:creationId xmlns:a16="http://schemas.microsoft.com/office/drawing/2014/main" id="{16BF6B45-B008-6BDD-3AB5-09C27ACF4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5" y="1296"/>
              <a:ext cx="53" cy="416"/>
            </a:xfrm>
            <a:custGeom>
              <a:avLst/>
              <a:gdLst>
                <a:gd name="T0" fmla="+- 0 2242 2215"/>
                <a:gd name="T1" fmla="*/ T0 w 53"/>
                <a:gd name="T2" fmla="+- 0 1297 1297"/>
                <a:gd name="T3" fmla="*/ 1297 h 416"/>
                <a:gd name="T4" fmla="+- 0 2227 2215"/>
                <a:gd name="T5" fmla="*/ T4 w 53"/>
                <a:gd name="T6" fmla="+- 0 1297 1297"/>
                <a:gd name="T7" fmla="*/ 1297 h 416"/>
                <a:gd name="T8" fmla="+- 0 2215 2215"/>
                <a:gd name="T9" fmla="*/ T8 w 53"/>
                <a:gd name="T10" fmla="+- 0 1302 1297"/>
                <a:gd name="T11" fmla="*/ 1302 h 416"/>
                <a:gd name="T12" fmla="+- 0 2215 2215"/>
                <a:gd name="T13" fmla="*/ T12 w 53"/>
                <a:gd name="T14" fmla="+- 0 1309 1297"/>
                <a:gd name="T15" fmla="*/ 1309 h 416"/>
                <a:gd name="T16" fmla="+- 0 2215 2215"/>
                <a:gd name="T17" fmla="*/ T16 w 53"/>
                <a:gd name="T18" fmla="+- 0 1700 1297"/>
                <a:gd name="T19" fmla="*/ 1700 h 416"/>
                <a:gd name="T20" fmla="+- 0 2215 2215"/>
                <a:gd name="T21" fmla="*/ T20 w 53"/>
                <a:gd name="T22" fmla="+- 0 1707 1297"/>
                <a:gd name="T23" fmla="*/ 1707 h 416"/>
                <a:gd name="T24" fmla="+- 0 2227 2215"/>
                <a:gd name="T25" fmla="*/ T24 w 53"/>
                <a:gd name="T26" fmla="+- 0 1712 1297"/>
                <a:gd name="T27" fmla="*/ 1712 h 416"/>
                <a:gd name="T28" fmla="+- 0 2242 2215"/>
                <a:gd name="T29" fmla="*/ T28 w 53"/>
                <a:gd name="T30" fmla="+- 0 1712 1297"/>
                <a:gd name="T31" fmla="*/ 1712 h 416"/>
                <a:gd name="T32" fmla="+- 0 2256 2215"/>
                <a:gd name="T33" fmla="*/ T32 w 53"/>
                <a:gd name="T34" fmla="+- 0 1712 1297"/>
                <a:gd name="T35" fmla="*/ 1712 h 416"/>
                <a:gd name="T36" fmla="+- 0 2268 2215"/>
                <a:gd name="T37" fmla="*/ T36 w 53"/>
                <a:gd name="T38" fmla="+- 0 1707 1297"/>
                <a:gd name="T39" fmla="*/ 1707 h 416"/>
                <a:gd name="T40" fmla="+- 0 2268 2215"/>
                <a:gd name="T41" fmla="*/ T40 w 53"/>
                <a:gd name="T42" fmla="+- 0 1700 1297"/>
                <a:gd name="T43" fmla="*/ 1700 h 416"/>
                <a:gd name="T44" fmla="+- 0 2268 2215"/>
                <a:gd name="T45" fmla="*/ T44 w 53"/>
                <a:gd name="T46" fmla="+- 0 1309 1297"/>
                <a:gd name="T47" fmla="*/ 1309 h 416"/>
                <a:gd name="T48" fmla="+- 0 2268 2215"/>
                <a:gd name="T49" fmla="*/ T48 w 53"/>
                <a:gd name="T50" fmla="+- 0 1302 1297"/>
                <a:gd name="T51" fmla="*/ 1302 h 416"/>
                <a:gd name="T52" fmla="+- 0 2256 2215"/>
                <a:gd name="T53" fmla="*/ T52 w 53"/>
                <a:gd name="T54" fmla="+- 0 1297 1297"/>
                <a:gd name="T55" fmla="*/ 1297 h 416"/>
                <a:gd name="T56" fmla="+- 0 2242 2215"/>
                <a:gd name="T57" fmla="*/ T56 w 53"/>
                <a:gd name="T58" fmla="+- 0 1297 1297"/>
                <a:gd name="T59" fmla="*/ 1297 h 4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</a:cxnLst>
              <a:rect l="0" t="0" r="r" b="b"/>
              <a:pathLst>
                <a:path w="53" h="416">
                  <a:moveTo>
                    <a:pt x="27" y="0"/>
                  </a:moveTo>
                  <a:lnTo>
                    <a:pt x="12" y="0"/>
                  </a:lnTo>
                  <a:lnTo>
                    <a:pt x="0" y="5"/>
                  </a:lnTo>
                  <a:lnTo>
                    <a:pt x="0" y="12"/>
                  </a:lnTo>
                  <a:lnTo>
                    <a:pt x="0" y="403"/>
                  </a:lnTo>
                  <a:lnTo>
                    <a:pt x="0" y="410"/>
                  </a:lnTo>
                  <a:lnTo>
                    <a:pt x="12" y="415"/>
                  </a:lnTo>
                  <a:lnTo>
                    <a:pt x="27" y="415"/>
                  </a:lnTo>
                  <a:lnTo>
                    <a:pt x="41" y="415"/>
                  </a:lnTo>
                  <a:lnTo>
                    <a:pt x="53" y="410"/>
                  </a:lnTo>
                  <a:lnTo>
                    <a:pt x="53" y="403"/>
                  </a:lnTo>
                  <a:lnTo>
                    <a:pt x="53" y="12"/>
                  </a:lnTo>
                  <a:lnTo>
                    <a:pt x="53" y="5"/>
                  </a:lnTo>
                  <a:lnTo>
                    <a:pt x="41" y="0"/>
                  </a:lnTo>
                  <a:lnTo>
                    <a:pt x="27" y="0"/>
                  </a:lnTo>
                  <a:close/>
                </a:path>
              </a:pathLst>
            </a:custGeom>
            <a:noFill/>
            <a:ln w="547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34" name="docshape18">
              <a:extLst>
                <a:ext uri="{FF2B5EF4-FFF2-40B4-BE49-F238E27FC236}">
                  <a16:creationId xmlns:a16="http://schemas.microsoft.com/office/drawing/2014/main" id="{4945E569-F78B-BF90-A5CC-54F8E7999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6" y="1724"/>
              <a:ext cx="15" cy="89"/>
            </a:xfrm>
            <a:custGeom>
              <a:avLst/>
              <a:gdLst>
                <a:gd name="T0" fmla="+- 0 2269 2256"/>
                <a:gd name="T1" fmla="*/ T0 w 15"/>
                <a:gd name="T2" fmla="+- 0 1724 1724"/>
                <a:gd name="T3" fmla="*/ 1724 h 89"/>
                <a:gd name="T4" fmla="+- 0 2256 2256"/>
                <a:gd name="T5" fmla="*/ T4 w 15"/>
                <a:gd name="T6" fmla="+- 0 1729 1724"/>
                <a:gd name="T7" fmla="*/ 1729 h 89"/>
                <a:gd name="T8" fmla="+- 0 2256 2256"/>
                <a:gd name="T9" fmla="*/ T8 w 15"/>
                <a:gd name="T10" fmla="+- 0 1813 1724"/>
                <a:gd name="T11" fmla="*/ 1813 h 89"/>
                <a:gd name="T12" fmla="+- 0 2270 2256"/>
                <a:gd name="T13" fmla="*/ T12 w 15"/>
                <a:gd name="T14" fmla="+- 0 1808 1724"/>
                <a:gd name="T15" fmla="*/ 1808 h 89"/>
                <a:gd name="T16" fmla="+- 0 2269 2256"/>
                <a:gd name="T17" fmla="*/ T16 w 15"/>
                <a:gd name="T18" fmla="+- 0 1724 1724"/>
                <a:gd name="T19" fmla="*/ 1724 h 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5" h="89">
                  <a:moveTo>
                    <a:pt x="13" y="0"/>
                  </a:moveTo>
                  <a:lnTo>
                    <a:pt x="0" y="5"/>
                  </a:lnTo>
                  <a:lnTo>
                    <a:pt x="0" y="89"/>
                  </a:lnTo>
                  <a:lnTo>
                    <a:pt x="14" y="84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7182" name="docshape19">
              <a:extLst>
                <a:ext uri="{FF2B5EF4-FFF2-40B4-BE49-F238E27FC236}">
                  <a16:creationId xmlns:a16="http://schemas.microsoft.com/office/drawing/2014/main" id="{4302FC5C-B7F2-DB09-065C-44DE7315B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2" y="1055"/>
              <a:ext cx="79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docshape20">
              <a:extLst>
                <a:ext uri="{FF2B5EF4-FFF2-40B4-BE49-F238E27FC236}">
                  <a16:creationId xmlns:a16="http://schemas.microsoft.com/office/drawing/2014/main" id="{FCFC939F-68A7-58E2-04EC-6ADB35B98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6" y="1724"/>
              <a:ext cx="15" cy="89"/>
            </a:xfrm>
            <a:custGeom>
              <a:avLst/>
              <a:gdLst>
                <a:gd name="T0" fmla="+- 0 2256 2256"/>
                <a:gd name="T1" fmla="*/ T0 w 15"/>
                <a:gd name="T2" fmla="+- 0 1729 1724"/>
                <a:gd name="T3" fmla="*/ 1729 h 89"/>
                <a:gd name="T4" fmla="+- 0 2256 2256"/>
                <a:gd name="T5" fmla="*/ T4 w 15"/>
                <a:gd name="T6" fmla="+- 0 1813 1724"/>
                <a:gd name="T7" fmla="*/ 1813 h 89"/>
                <a:gd name="T8" fmla="+- 0 2270 2256"/>
                <a:gd name="T9" fmla="*/ T8 w 15"/>
                <a:gd name="T10" fmla="+- 0 1808 1724"/>
                <a:gd name="T11" fmla="*/ 1808 h 89"/>
                <a:gd name="T12" fmla="+- 0 2269 2256"/>
                <a:gd name="T13" fmla="*/ T12 w 15"/>
                <a:gd name="T14" fmla="+- 0 1724 1724"/>
                <a:gd name="T15" fmla="*/ 1724 h 89"/>
                <a:gd name="T16" fmla="+- 0 2256 2256"/>
                <a:gd name="T17" fmla="*/ T16 w 15"/>
                <a:gd name="T18" fmla="+- 0 1729 1724"/>
                <a:gd name="T19" fmla="*/ 1729 h 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5" h="89">
                  <a:moveTo>
                    <a:pt x="0" y="5"/>
                  </a:moveTo>
                  <a:lnTo>
                    <a:pt x="0" y="89"/>
                  </a:lnTo>
                  <a:lnTo>
                    <a:pt x="14" y="84"/>
                  </a:lnTo>
                  <a:lnTo>
                    <a:pt x="13" y="0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547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36" name="docshape21">
              <a:extLst>
                <a:ext uri="{FF2B5EF4-FFF2-40B4-BE49-F238E27FC236}">
                  <a16:creationId xmlns:a16="http://schemas.microsoft.com/office/drawing/2014/main" id="{E6EB7403-AC22-6C69-CD17-8AF0E3BD9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7" y="1763"/>
              <a:ext cx="440" cy="140"/>
            </a:xfrm>
            <a:custGeom>
              <a:avLst/>
              <a:gdLst>
                <a:gd name="T0" fmla="+- 0 2207 1768"/>
                <a:gd name="T1" fmla="*/ T0 w 440"/>
                <a:gd name="T2" fmla="+- 0 1764 1764"/>
                <a:gd name="T3" fmla="*/ 1764 h 140"/>
                <a:gd name="T4" fmla="+- 0 2090 1768"/>
                <a:gd name="T5" fmla="*/ T4 w 440"/>
                <a:gd name="T6" fmla="+- 0 1767 1764"/>
                <a:gd name="T7" fmla="*/ 1767 h 140"/>
                <a:gd name="T8" fmla="+- 0 1985 1768"/>
                <a:gd name="T9" fmla="*/ T8 w 440"/>
                <a:gd name="T10" fmla="+- 0 1778 1764"/>
                <a:gd name="T11" fmla="*/ 1778 h 140"/>
                <a:gd name="T12" fmla="+- 0 1896 1768"/>
                <a:gd name="T13" fmla="*/ T12 w 440"/>
                <a:gd name="T14" fmla="+- 0 1793 1764"/>
                <a:gd name="T15" fmla="*/ 1793 h 140"/>
                <a:gd name="T16" fmla="+- 0 1828 1768"/>
                <a:gd name="T17" fmla="*/ T16 w 440"/>
                <a:gd name="T18" fmla="+- 0 1814 1764"/>
                <a:gd name="T19" fmla="*/ 1814 h 140"/>
                <a:gd name="T20" fmla="+- 0 1768 1768"/>
                <a:gd name="T21" fmla="*/ T20 w 440"/>
                <a:gd name="T22" fmla="+- 0 1865 1764"/>
                <a:gd name="T23" fmla="*/ 1865 h 140"/>
                <a:gd name="T24" fmla="+- 0 1770 1768"/>
                <a:gd name="T25" fmla="*/ T24 w 440"/>
                <a:gd name="T26" fmla="+- 0 1874 1764"/>
                <a:gd name="T27" fmla="*/ 1874 h 140"/>
                <a:gd name="T28" fmla="+- 0 1776 1768"/>
                <a:gd name="T29" fmla="*/ T28 w 440"/>
                <a:gd name="T30" fmla="+- 0 1884 1764"/>
                <a:gd name="T31" fmla="*/ 1884 h 140"/>
                <a:gd name="T32" fmla="+- 0 1787 1768"/>
                <a:gd name="T33" fmla="*/ T32 w 440"/>
                <a:gd name="T34" fmla="+- 0 1894 1764"/>
                <a:gd name="T35" fmla="*/ 1894 h 140"/>
                <a:gd name="T36" fmla="+- 0 1802 1768"/>
                <a:gd name="T37" fmla="*/ T36 w 440"/>
                <a:gd name="T38" fmla="+- 0 1903 1764"/>
                <a:gd name="T39" fmla="*/ 1903 h 14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440" h="140">
                  <a:moveTo>
                    <a:pt x="439" y="0"/>
                  </a:moveTo>
                  <a:lnTo>
                    <a:pt x="322" y="3"/>
                  </a:lnTo>
                  <a:lnTo>
                    <a:pt x="217" y="14"/>
                  </a:lnTo>
                  <a:lnTo>
                    <a:pt x="128" y="29"/>
                  </a:lnTo>
                  <a:lnTo>
                    <a:pt x="60" y="50"/>
                  </a:lnTo>
                  <a:lnTo>
                    <a:pt x="0" y="101"/>
                  </a:lnTo>
                  <a:lnTo>
                    <a:pt x="2" y="110"/>
                  </a:lnTo>
                  <a:lnTo>
                    <a:pt x="8" y="120"/>
                  </a:lnTo>
                  <a:lnTo>
                    <a:pt x="19" y="130"/>
                  </a:lnTo>
                  <a:lnTo>
                    <a:pt x="34" y="139"/>
                  </a:lnTo>
                </a:path>
              </a:pathLst>
            </a:custGeom>
            <a:noFill/>
            <a:ln w="2919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7185" name="docshape22">
              <a:extLst>
                <a:ext uri="{FF2B5EF4-FFF2-40B4-BE49-F238E27FC236}">
                  <a16:creationId xmlns:a16="http://schemas.microsoft.com/office/drawing/2014/main" id="{E137387D-85BE-9939-359C-28D92A13FD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4" y="565"/>
              <a:ext cx="149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6" name="docshape23">
              <a:extLst>
                <a:ext uri="{FF2B5EF4-FFF2-40B4-BE49-F238E27FC236}">
                  <a16:creationId xmlns:a16="http://schemas.microsoft.com/office/drawing/2014/main" id="{0649B89D-7F87-9A42-1DB2-41AB3401EF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2" y="755"/>
              <a:ext cx="150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docshape24">
              <a:extLst>
                <a:ext uri="{FF2B5EF4-FFF2-40B4-BE49-F238E27FC236}">
                  <a16:creationId xmlns:a16="http://schemas.microsoft.com/office/drawing/2014/main" id="{5D0616B3-6927-3946-54B2-DF94E336AA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2" y="658"/>
              <a:ext cx="704" cy="326"/>
            </a:xfrm>
            <a:custGeom>
              <a:avLst/>
              <a:gdLst>
                <a:gd name="T0" fmla="+- 0 1412 1352"/>
                <a:gd name="T1" fmla="*/ T0 w 704"/>
                <a:gd name="T2" fmla="+- 0 659 659"/>
                <a:gd name="T3" fmla="*/ 659 h 326"/>
                <a:gd name="T4" fmla="+- 0 1451 1352"/>
                <a:gd name="T5" fmla="*/ T4 w 704"/>
                <a:gd name="T6" fmla="+- 0 705 659"/>
                <a:gd name="T7" fmla="*/ 705 h 326"/>
                <a:gd name="T8" fmla="+- 0 1485 1352"/>
                <a:gd name="T9" fmla="*/ T8 w 704"/>
                <a:gd name="T10" fmla="+- 0 750 659"/>
                <a:gd name="T11" fmla="*/ 750 h 326"/>
                <a:gd name="T12" fmla="+- 0 1516 1352"/>
                <a:gd name="T13" fmla="*/ T12 w 704"/>
                <a:gd name="T14" fmla="+- 0 792 659"/>
                <a:gd name="T15" fmla="*/ 792 h 326"/>
                <a:gd name="T16" fmla="+- 0 1541 1352"/>
                <a:gd name="T17" fmla="*/ T16 w 704"/>
                <a:gd name="T18" fmla="+- 0 827 659"/>
                <a:gd name="T19" fmla="*/ 827 h 326"/>
                <a:gd name="T20" fmla="+- 0 1559 1352"/>
                <a:gd name="T21" fmla="*/ T20 w 704"/>
                <a:gd name="T22" fmla="+- 0 852 659"/>
                <a:gd name="T23" fmla="*/ 852 h 326"/>
                <a:gd name="T24" fmla="+- 0 1571 1352"/>
                <a:gd name="T25" fmla="*/ T24 w 704"/>
                <a:gd name="T26" fmla="+- 0 868 659"/>
                <a:gd name="T27" fmla="*/ 868 h 326"/>
                <a:gd name="T28" fmla="+- 0 1582 1352"/>
                <a:gd name="T29" fmla="*/ T28 w 704"/>
                <a:gd name="T30" fmla="+- 0 881 659"/>
                <a:gd name="T31" fmla="*/ 881 h 326"/>
                <a:gd name="T32" fmla="+- 0 1596 1352"/>
                <a:gd name="T33" fmla="*/ T32 w 704"/>
                <a:gd name="T34" fmla="+- 0 895 659"/>
                <a:gd name="T35" fmla="*/ 895 h 326"/>
                <a:gd name="T36" fmla="+- 0 1614 1352"/>
                <a:gd name="T37" fmla="*/ T36 w 704"/>
                <a:gd name="T38" fmla="+- 0 909 659"/>
                <a:gd name="T39" fmla="*/ 909 h 326"/>
                <a:gd name="T40" fmla="+- 0 1634 1352"/>
                <a:gd name="T41" fmla="*/ T40 w 704"/>
                <a:gd name="T42" fmla="+- 0 921 659"/>
                <a:gd name="T43" fmla="*/ 921 h 326"/>
                <a:gd name="T44" fmla="+- 0 1655 1352"/>
                <a:gd name="T45" fmla="*/ T44 w 704"/>
                <a:gd name="T46" fmla="+- 0 933 659"/>
                <a:gd name="T47" fmla="*/ 933 h 326"/>
                <a:gd name="T48" fmla="+- 0 1674 1352"/>
                <a:gd name="T49" fmla="*/ T48 w 704"/>
                <a:gd name="T50" fmla="+- 0 943 659"/>
                <a:gd name="T51" fmla="*/ 943 h 326"/>
                <a:gd name="T52" fmla="+- 0 1693 1352"/>
                <a:gd name="T53" fmla="*/ T52 w 704"/>
                <a:gd name="T54" fmla="+- 0 951 659"/>
                <a:gd name="T55" fmla="*/ 951 h 326"/>
                <a:gd name="T56" fmla="+- 0 1713 1352"/>
                <a:gd name="T57" fmla="*/ T56 w 704"/>
                <a:gd name="T58" fmla="+- 0 957 659"/>
                <a:gd name="T59" fmla="*/ 957 h 326"/>
                <a:gd name="T60" fmla="+- 0 1733 1352"/>
                <a:gd name="T61" fmla="*/ T60 w 704"/>
                <a:gd name="T62" fmla="+- 0 961 659"/>
                <a:gd name="T63" fmla="*/ 961 h 326"/>
                <a:gd name="T64" fmla="+- 0 1751 1352"/>
                <a:gd name="T65" fmla="*/ T64 w 704"/>
                <a:gd name="T66" fmla="+- 0 966 659"/>
                <a:gd name="T67" fmla="*/ 966 h 326"/>
                <a:gd name="T68" fmla="+- 0 1767 1352"/>
                <a:gd name="T69" fmla="*/ T68 w 704"/>
                <a:gd name="T70" fmla="+- 0 969 659"/>
                <a:gd name="T71" fmla="*/ 969 h 326"/>
                <a:gd name="T72" fmla="+- 0 1784 1352"/>
                <a:gd name="T73" fmla="*/ T72 w 704"/>
                <a:gd name="T74" fmla="+- 0 970 659"/>
                <a:gd name="T75" fmla="*/ 970 h 326"/>
                <a:gd name="T76" fmla="+- 0 1802 1352"/>
                <a:gd name="T77" fmla="*/ T76 w 704"/>
                <a:gd name="T78" fmla="+- 0 969 659"/>
                <a:gd name="T79" fmla="*/ 969 h 326"/>
                <a:gd name="T80" fmla="+- 0 1820 1352"/>
                <a:gd name="T81" fmla="*/ T80 w 704"/>
                <a:gd name="T82" fmla="+- 0 966 659"/>
                <a:gd name="T83" fmla="*/ 966 h 326"/>
                <a:gd name="T84" fmla="+- 0 1839 1352"/>
                <a:gd name="T85" fmla="*/ T84 w 704"/>
                <a:gd name="T86" fmla="+- 0 959 659"/>
                <a:gd name="T87" fmla="*/ 959 h 326"/>
                <a:gd name="T88" fmla="+- 0 1857 1352"/>
                <a:gd name="T89" fmla="*/ T88 w 704"/>
                <a:gd name="T90" fmla="+- 0 950 659"/>
                <a:gd name="T91" fmla="*/ 950 h 326"/>
                <a:gd name="T92" fmla="+- 0 1877 1352"/>
                <a:gd name="T93" fmla="*/ T92 w 704"/>
                <a:gd name="T94" fmla="+- 0 944 659"/>
                <a:gd name="T95" fmla="*/ 944 h 326"/>
                <a:gd name="T96" fmla="+- 0 1901 1352"/>
                <a:gd name="T97" fmla="*/ T96 w 704"/>
                <a:gd name="T98" fmla="+- 0 943 659"/>
                <a:gd name="T99" fmla="*/ 943 h 326"/>
                <a:gd name="T100" fmla="+- 0 1934 1352"/>
                <a:gd name="T101" fmla="*/ T100 w 704"/>
                <a:gd name="T102" fmla="+- 0 950 659"/>
                <a:gd name="T103" fmla="*/ 950 h 326"/>
                <a:gd name="T104" fmla="+- 0 1976 1352"/>
                <a:gd name="T105" fmla="*/ T104 w 704"/>
                <a:gd name="T106" fmla="+- 0 962 659"/>
                <a:gd name="T107" fmla="*/ 962 h 326"/>
                <a:gd name="T108" fmla="+- 0 2016 1352"/>
                <a:gd name="T109" fmla="*/ T108 w 704"/>
                <a:gd name="T110" fmla="+- 0 974 659"/>
                <a:gd name="T111" fmla="*/ 974 h 326"/>
                <a:gd name="T112" fmla="+- 0 2046 1352"/>
                <a:gd name="T113" fmla="*/ T112 w 704"/>
                <a:gd name="T114" fmla="+- 0 984 659"/>
                <a:gd name="T115" fmla="*/ 984 h 326"/>
                <a:gd name="T116" fmla="+- 0 2056 1352"/>
                <a:gd name="T117" fmla="*/ T116 w 704"/>
                <a:gd name="T118" fmla="+- 0 949 659"/>
                <a:gd name="T119" fmla="*/ 949 h 326"/>
                <a:gd name="T120" fmla="+- 0 2031 1352"/>
                <a:gd name="T121" fmla="*/ T120 w 704"/>
                <a:gd name="T122" fmla="+- 0 943 659"/>
                <a:gd name="T123" fmla="*/ 943 h 326"/>
                <a:gd name="T124" fmla="+- 0 1996 1352"/>
                <a:gd name="T125" fmla="*/ T124 w 704"/>
                <a:gd name="T126" fmla="+- 0 935 659"/>
                <a:gd name="T127" fmla="*/ 935 h 326"/>
                <a:gd name="T128" fmla="+- 0 1959 1352"/>
                <a:gd name="T129" fmla="*/ T128 w 704"/>
                <a:gd name="T130" fmla="+- 0 927 659"/>
                <a:gd name="T131" fmla="*/ 927 h 326"/>
                <a:gd name="T132" fmla="+- 0 1930 1352"/>
                <a:gd name="T133" fmla="*/ T132 w 704"/>
                <a:gd name="T134" fmla="+- 0 920 659"/>
                <a:gd name="T135" fmla="*/ 920 h 326"/>
                <a:gd name="T136" fmla="+- 0 1912 1352"/>
                <a:gd name="T137" fmla="*/ T136 w 704"/>
                <a:gd name="T138" fmla="+- 0 912 659"/>
                <a:gd name="T139" fmla="*/ 912 h 326"/>
                <a:gd name="T140" fmla="+- 0 1900 1352"/>
                <a:gd name="T141" fmla="*/ T140 w 704"/>
                <a:gd name="T142" fmla="+- 0 904 659"/>
                <a:gd name="T143" fmla="*/ 904 h 326"/>
                <a:gd name="T144" fmla="+- 0 1891 1352"/>
                <a:gd name="T145" fmla="*/ T144 w 704"/>
                <a:gd name="T146" fmla="+- 0 894 659"/>
                <a:gd name="T147" fmla="*/ 894 h 326"/>
                <a:gd name="T148" fmla="+- 0 1879 1352"/>
                <a:gd name="T149" fmla="*/ T148 w 704"/>
                <a:gd name="T150" fmla="+- 0 885 659"/>
                <a:gd name="T151" fmla="*/ 885 h 326"/>
                <a:gd name="T152" fmla="+- 0 1865 1352"/>
                <a:gd name="T153" fmla="*/ T152 w 704"/>
                <a:gd name="T154" fmla="+- 0 874 659"/>
                <a:gd name="T155" fmla="*/ 874 h 326"/>
                <a:gd name="T156" fmla="+- 0 1851 1352"/>
                <a:gd name="T157" fmla="*/ T156 w 704"/>
                <a:gd name="T158" fmla="+- 0 861 659"/>
                <a:gd name="T159" fmla="*/ 861 h 326"/>
                <a:gd name="T160" fmla="+- 0 1836 1352"/>
                <a:gd name="T161" fmla="*/ T160 w 704"/>
                <a:gd name="T162" fmla="+- 0 847 659"/>
                <a:gd name="T163" fmla="*/ 847 h 326"/>
                <a:gd name="T164" fmla="+- 0 1819 1352"/>
                <a:gd name="T165" fmla="*/ T164 w 704"/>
                <a:gd name="T166" fmla="+- 0 835 659"/>
                <a:gd name="T167" fmla="*/ 835 h 326"/>
                <a:gd name="T168" fmla="+- 0 1800 1352"/>
                <a:gd name="T169" fmla="*/ T168 w 704"/>
                <a:gd name="T170" fmla="+- 0 825 659"/>
                <a:gd name="T171" fmla="*/ 825 h 326"/>
                <a:gd name="T172" fmla="+- 0 1778 1352"/>
                <a:gd name="T173" fmla="*/ T172 w 704"/>
                <a:gd name="T174" fmla="+- 0 815 659"/>
                <a:gd name="T175" fmla="*/ 815 h 326"/>
                <a:gd name="T176" fmla="+- 0 1755 1352"/>
                <a:gd name="T177" fmla="*/ T176 w 704"/>
                <a:gd name="T178" fmla="+- 0 807 659"/>
                <a:gd name="T179" fmla="*/ 807 h 326"/>
                <a:gd name="T180" fmla="+- 0 1732 1352"/>
                <a:gd name="T181" fmla="*/ T180 w 704"/>
                <a:gd name="T182" fmla="+- 0 803 659"/>
                <a:gd name="T183" fmla="*/ 803 h 326"/>
                <a:gd name="T184" fmla="+- 0 1707 1352"/>
                <a:gd name="T185" fmla="*/ T184 w 704"/>
                <a:gd name="T186" fmla="+- 0 800 659"/>
                <a:gd name="T187" fmla="*/ 800 h 326"/>
                <a:gd name="T188" fmla="+- 0 1682 1352"/>
                <a:gd name="T189" fmla="*/ T188 w 704"/>
                <a:gd name="T190" fmla="+- 0 797 659"/>
                <a:gd name="T191" fmla="*/ 797 h 326"/>
                <a:gd name="T192" fmla="+- 0 1655 1352"/>
                <a:gd name="T193" fmla="*/ T192 w 704"/>
                <a:gd name="T194" fmla="+- 0 796 659"/>
                <a:gd name="T195" fmla="*/ 796 h 326"/>
                <a:gd name="T196" fmla="+- 0 1626 1352"/>
                <a:gd name="T197" fmla="*/ T196 w 704"/>
                <a:gd name="T198" fmla="+- 0 799 659"/>
                <a:gd name="T199" fmla="*/ 799 h 326"/>
                <a:gd name="T200" fmla="+- 0 1594 1352"/>
                <a:gd name="T201" fmla="*/ T200 w 704"/>
                <a:gd name="T202" fmla="+- 0 810 659"/>
                <a:gd name="T203" fmla="*/ 810 h 326"/>
                <a:gd name="T204" fmla="+- 0 1557 1352"/>
                <a:gd name="T205" fmla="*/ T204 w 704"/>
                <a:gd name="T206" fmla="+- 0 828 659"/>
                <a:gd name="T207" fmla="*/ 828 h 326"/>
                <a:gd name="T208" fmla="+- 0 1520 1352"/>
                <a:gd name="T209" fmla="*/ T208 w 704"/>
                <a:gd name="T210" fmla="+- 0 845 659"/>
                <a:gd name="T211" fmla="*/ 845 h 326"/>
                <a:gd name="T212" fmla="+- 0 1484 1352"/>
                <a:gd name="T213" fmla="*/ T212 w 704"/>
                <a:gd name="T214" fmla="+- 0 859 659"/>
                <a:gd name="T215" fmla="*/ 859 h 326"/>
                <a:gd name="T216" fmla="+- 0 1448 1352"/>
                <a:gd name="T217" fmla="*/ T216 w 704"/>
                <a:gd name="T218" fmla="+- 0 867 659"/>
                <a:gd name="T219" fmla="*/ 867 h 326"/>
                <a:gd name="T220" fmla="+- 0 1411 1352"/>
                <a:gd name="T221" fmla="*/ T220 w 704"/>
                <a:gd name="T222" fmla="+- 0 870 659"/>
                <a:gd name="T223" fmla="*/ 870 h 326"/>
                <a:gd name="T224" fmla="+- 0 1378 1352"/>
                <a:gd name="T225" fmla="*/ T224 w 704"/>
                <a:gd name="T226" fmla="+- 0 870 659"/>
                <a:gd name="T227" fmla="*/ 870 h 326"/>
                <a:gd name="T228" fmla="+- 0 1352 1352"/>
                <a:gd name="T229" fmla="*/ T228 w 704"/>
                <a:gd name="T230" fmla="+- 0 869 659"/>
                <a:gd name="T231" fmla="*/ 869 h 32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</a:cxnLst>
              <a:rect l="0" t="0" r="r" b="b"/>
              <a:pathLst>
                <a:path w="704" h="326">
                  <a:moveTo>
                    <a:pt x="60" y="0"/>
                  </a:moveTo>
                  <a:lnTo>
                    <a:pt x="99" y="46"/>
                  </a:lnTo>
                  <a:lnTo>
                    <a:pt x="133" y="91"/>
                  </a:lnTo>
                  <a:lnTo>
                    <a:pt x="164" y="133"/>
                  </a:lnTo>
                  <a:lnTo>
                    <a:pt x="189" y="168"/>
                  </a:lnTo>
                  <a:lnTo>
                    <a:pt x="207" y="193"/>
                  </a:lnTo>
                  <a:lnTo>
                    <a:pt x="219" y="209"/>
                  </a:lnTo>
                  <a:lnTo>
                    <a:pt x="230" y="222"/>
                  </a:lnTo>
                  <a:lnTo>
                    <a:pt x="244" y="236"/>
                  </a:lnTo>
                  <a:lnTo>
                    <a:pt x="262" y="250"/>
                  </a:lnTo>
                  <a:lnTo>
                    <a:pt x="282" y="262"/>
                  </a:lnTo>
                  <a:lnTo>
                    <a:pt x="303" y="274"/>
                  </a:lnTo>
                  <a:lnTo>
                    <a:pt x="322" y="284"/>
                  </a:lnTo>
                  <a:lnTo>
                    <a:pt x="341" y="292"/>
                  </a:lnTo>
                  <a:lnTo>
                    <a:pt x="361" y="298"/>
                  </a:lnTo>
                  <a:lnTo>
                    <a:pt x="381" y="302"/>
                  </a:lnTo>
                  <a:lnTo>
                    <a:pt x="399" y="307"/>
                  </a:lnTo>
                  <a:lnTo>
                    <a:pt x="415" y="310"/>
                  </a:lnTo>
                  <a:lnTo>
                    <a:pt x="432" y="311"/>
                  </a:lnTo>
                  <a:lnTo>
                    <a:pt x="450" y="310"/>
                  </a:lnTo>
                  <a:lnTo>
                    <a:pt x="468" y="307"/>
                  </a:lnTo>
                  <a:lnTo>
                    <a:pt x="487" y="300"/>
                  </a:lnTo>
                  <a:lnTo>
                    <a:pt x="505" y="291"/>
                  </a:lnTo>
                  <a:lnTo>
                    <a:pt x="525" y="285"/>
                  </a:lnTo>
                  <a:lnTo>
                    <a:pt x="549" y="284"/>
                  </a:lnTo>
                  <a:lnTo>
                    <a:pt x="582" y="291"/>
                  </a:lnTo>
                  <a:lnTo>
                    <a:pt x="624" y="303"/>
                  </a:lnTo>
                  <a:lnTo>
                    <a:pt x="664" y="315"/>
                  </a:lnTo>
                  <a:lnTo>
                    <a:pt x="694" y="325"/>
                  </a:lnTo>
                  <a:moveTo>
                    <a:pt x="704" y="290"/>
                  </a:moveTo>
                  <a:lnTo>
                    <a:pt x="679" y="284"/>
                  </a:lnTo>
                  <a:lnTo>
                    <a:pt x="644" y="276"/>
                  </a:lnTo>
                  <a:lnTo>
                    <a:pt x="607" y="268"/>
                  </a:lnTo>
                  <a:lnTo>
                    <a:pt x="578" y="261"/>
                  </a:lnTo>
                  <a:lnTo>
                    <a:pt x="560" y="253"/>
                  </a:lnTo>
                  <a:lnTo>
                    <a:pt x="548" y="245"/>
                  </a:lnTo>
                  <a:lnTo>
                    <a:pt x="539" y="235"/>
                  </a:lnTo>
                  <a:lnTo>
                    <a:pt x="527" y="226"/>
                  </a:lnTo>
                  <a:lnTo>
                    <a:pt x="513" y="215"/>
                  </a:lnTo>
                  <a:lnTo>
                    <a:pt x="499" y="202"/>
                  </a:lnTo>
                  <a:lnTo>
                    <a:pt x="484" y="188"/>
                  </a:lnTo>
                  <a:lnTo>
                    <a:pt x="467" y="176"/>
                  </a:lnTo>
                  <a:lnTo>
                    <a:pt x="448" y="166"/>
                  </a:lnTo>
                  <a:lnTo>
                    <a:pt x="426" y="156"/>
                  </a:lnTo>
                  <a:lnTo>
                    <a:pt x="403" y="148"/>
                  </a:lnTo>
                  <a:lnTo>
                    <a:pt x="380" y="144"/>
                  </a:lnTo>
                  <a:lnTo>
                    <a:pt x="355" y="141"/>
                  </a:lnTo>
                  <a:lnTo>
                    <a:pt x="330" y="138"/>
                  </a:lnTo>
                  <a:lnTo>
                    <a:pt x="303" y="137"/>
                  </a:lnTo>
                  <a:lnTo>
                    <a:pt x="274" y="140"/>
                  </a:lnTo>
                  <a:lnTo>
                    <a:pt x="242" y="151"/>
                  </a:lnTo>
                  <a:lnTo>
                    <a:pt x="205" y="169"/>
                  </a:lnTo>
                  <a:lnTo>
                    <a:pt x="168" y="186"/>
                  </a:lnTo>
                  <a:lnTo>
                    <a:pt x="132" y="200"/>
                  </a:lnTo>
                  <a:lnTo>
                    <a:pt x="96" y="208"/>
                  </a:lnTo>
                  <a:lnTo>
                    <a:pt x="59" y="211"/>
                  </a:lnTo>
                  <a:lnTo>
                    <a:pt x="26" y="211"/>
                  </a:lnTo>
                  <a:lnTo>
                    <a:pt x="0" y="210"/>
                  </a:lnTo>
                </a:path>
              </a:pathLst>
            </a:custGeom>
            <a:noFill/>
            <a:ln w="2007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38" name="docshape25">
              <a:extLst>
                <a:ext uri="{FF2B5EF4-FFF2-40B4-BE49-F238E27FC236}">
                  <a16:creationId xmlns:a16="http://schemas.microsoft.com/office/drawing/2014/main" id="{6C9D031F-2A33-2F83-4863-67A242A0C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" y="794"/>
              <a:ext cx="61" cy="61"/>
            </a:xfrm>
            <a:custGeom>
              <a:avLst/>
              <a:gdLst>
                <a:gd name="T0" fmla="+- 0 1544 1517"/>
                <a:gd name="T1" fmla="*/ T0 w 61"/>
                <a:gd name="T2" fmla="+- 0 794 794"/>
                <a:gd name="T3" fmla="*/ 794 h 61"/>
                <a:gd name="T4" fmla="+- 0 1533 1517"/>
                <a:gd name="T5" fmla="*/ T4 w 61"/>
                <a:gd name="T6" fmla="+- 0 798 794"/>
                <a:gd name="T7" fmla="*/ 798 h 61"/>
                <a:gd name="T8" fmla="+- 0 1524 1517"/>
                <a:gd name="T9" fmla="*/ T8 w 61"/>
                <a:gd name="T10" fmla="+- 0 805 794"/>
                <a:gd name="T11" fmla="*/ 805 h 61"/>
                <a:gd name="T12" fmla="+- 0 1518 1517"/>
                <a:gd name="T13" fmla="*/ T12 w 61"/>
                <a:gd name="T14" fmla="+- 0 816 794"/>
                <a:gd name="T15" fmla="*/ 816 h 61"/>
                <a:gd name="T16" fmla="+- 0 1517 1517"/>
                <a:gd name="T17" fmla="*/ T16 w 61"/>
                <a:gd name="T18" fmla="+- 0 828 794"/>
                <a:gd name="T19" fmla="*/ 828 h 61"/>
                <a:gd name="T20" fmla="+- 0 1521 1517"/>
                <a:gd name="T21" fmla="*/ T20 w 61"/>
                <a:gd name="T22" fmla="+- 0 839 794"/>
                <a:gd name="T23" fmla="*/ 839 h 61"/>
                <a:gd name="T24" fmla="+- 0 1529 1517"/>
                <a:gd name="T25" fmla="*/ T24 w 61"/>
                <a:gd name="T26" fmla="+- 0 848 794"/>
                <a:gd name="T27" fmla="*/ 848 h 61"/>
                <a:gd name="T28" fmla="+- 0 1540 1517"/>
                <a:gd name="T29" fmla="*/ T28 w 61"/>
                <a:gd name="T30" fmla="+- 0 854 794"/>
                <a:gd name="T31" fmla="*/ 854 h 61"/>
                <a:gd name="T32" fmla="+- 0 1551 1517"/>
                <a:gd name="T33" fmla="*/ T32 w 61"/>
                <a:gd name="T34" fmla="+- 0 855 794"/>
                <a:gd name="T35" fmla="*/ 855 h 61"/>
                <a:gd name="T36" fmla="+- 0 1562 1517"/>
                <a:gd name="T37" fmla="*/ T36 w 61"/>
                <a:gd name="T38" fmla="+- 0 851 794"/>
                <a:gd name="T39" fmla="*/ 851 h 61"/>
                <a:gd name="T40" fmla="+- 0 1571 1517"/>
                <a:gd name="T41" fmla="*/ T40 w 61"/>
                <a:gd name="T42" fmla="+- 0 843 794"/>
                <a:gd name="T43" fmla="*/ 843 h 61"/>
                <a:gd name="T44" fmla="+- 0 1577 1517"/>
                <a:gd name="T45" fmla="*/ T44 w 61"/>
                <a:gd name="T46" fmla="+- 0 833 794"/>
                <a:gd name="T47" fmla="*/ 833 h 61"/>
                <a:gd name="T48" fmla="+- 0 1578 1517"/>
                <a:gd name="T49" fmla="*/ T48 w 61"/>
                <a:gd name="T50" fmla="+- 0 821 794"/>
                <a:gd name="T51" fmla="*/ 821 h 61"/>
                <a:gd name="T52" fmla="+- 0 1574 1517"/>
                <a:gd name="T53" fmla="*/ T52 w 61"/>
                <a:gd name="T54" fmla="+- 0 810 794"/>
                <a:gd name="T55" fmla="*/ 810 h 61"/>
                <a:gd name="T56" fmla="+- 0 1567 1517"/>
                <a:gd name="T57" fmla="*/ T56 w 61"/>
                <a:gd name="T58" fmla="+- 0 801 794"/>
                <a:gd name="T59" fmla="*/ 801 h 61"/>
                <a:gd name="T60" fmla="+- 0 1556 1517"/>
                <a:gd name="T61" fmla="*/ T60 w 61"/>
                <a:gd name="T62" fmla="+- 0 795 794"/>
                <a:gd name="T63" fmla="*/ 795 h 61"/>
                <a:gd name="T64" fmla="+- 0 1544 1517"/>
                <a:gd name="T65" fmla="*/ T64 w 61"/>
                <a:gd name="T66" fmla="+- 0 794 794"/>
                <a:gd name="T67" fmla="*/ 794 h 6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61" h="61">
                  <a:moveTo>
                    <a:pt x="27" y="0"/>
                  </a:moveTo>
                  <a:lnTo>
                    <a:pt x="16" y="4"/>
                  </a:lnTo>
                  <a:lnTo>
                    <a:pt x="7" y="11"/>
                  </a:lnTo>
                  <a:lnTo>
                    <a:pt x="1" y="22"/>
                  </a:lnTo>
                  <a:lnTo>
                    <a:pt x="0" y="34"/>
                  </a:lnTo>
                  <a:lnTo>
                    <a:pt x="4" y="45"/>
                  </a:lnTo>
                  <a:lnTo>
                    <a:pt x="12" y="54"/>
                  </a:lnTo>
                  <a:lnTo>
                    <a:pt x="23" y="60"/>
                  </a:lnTo>
                  <a:lnTo>
                    <a:pt x="34" y="61"/>
                  </a:lnTo>
                  <a:lnTo>
                    <a:pt x="45" y="57"/>
                  </a:lnTo>
                  <a:lnTo>
                    <a:pt x="54" y="49"/>
                  </a:lnTo>
                  <a:lnTo>
                    <a:pt x="60" y="39"/>
                  </a:lnTo>
                  <a:lnTo>
                    <a:pt x="61" y="27"/>
                  </a:lnTo>
                  <a:lnTo>
                    <a:pt x="57" y="16"/>
                  </a:lnTo>
                  <a:lnTo>
                    <a:pt x="50" y="7"/>
                  </a:lnTo>
                  <a:lnTo>
                    <a:pt x="39" y="1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39" name="docshape26">
              <a:extLst>
                <a:ext uri="{FF2B5EF4-FFF2-40B4-BE49-F238E27FC236}">
                  <a16:creationId xmlns:a16="http://schemas.microsoft.com/office/drawing/2014/main" id="{3DA62104-30B8-41D9-A1FE-5669B6297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" y="794"/>
              <a:ext cx="61" cy="61"/>
            </a:xfrm>
            <a:custGeom>
              <a:avLst/>
              <a:gdLst>
                <a:gd name="T0" fmla="+- 0 1556 1517"/>
                <a:gd name="T1" fmla="*/ T0 w 61"/>
                <a:gd name="T2" fmla="+- 0 795 794"/>
                <a:gd name="T3" fmla="*/ 795 h 61"/>
                <a:gd name="T4" fmla="+- 0 1517 1517"/>
                <a:gd name="T5" fmla="*/ T4 w 61"/>
                <a:gd name="T6" fmla="+- 0 828 794"/>
                <a:gd name="T7" fmla="*/ 828 h 61"/>
                <a:gd name="T8" fmla="+- 0 1521 1517"/>
                <a:gd name="T9" fmla="*/ T8 w 61"/>
                <a:gd name="T10" fmla="+- 0 839 794"/>
                <a:gd name="T11" fmla="*/ 839 h 61"/>
                <a:gd name="T12" fmla="+- 0 1529 1517"/>
                <a:gd name="T13" fmla="*/ T12 w 61"/>
                <a:gd name="T14" fmla="+- 0 848 794"/>
                <a:gd name="T15" fmla="*/ 848 h 61"/>
                <a:gd name="T16" fmla="+- 0 1540 1517"/>
                <a:gd name="T17" fmla="*/ T16 w 61"/>
                <a:gd name="T18" fmla="+- 0 854 794"/>
                <a:gd name="T19" fmla="*/ 854 h 61"/>
                <a:gd name="T20" fmla="+- 0 1551 1517"/>
                <a:gd name="T21" fmla="*/ T20 w 61"/>
                <a:gd name="T22" fmla="+- 0 855 794"/>
                <a:gd name="T23" fmla="*/ 855 h 61"/>
                <a:gd name="T24" fmla="+- 0 1562 1517"/>
                <a:gd name="T25" fmla="*/ T24 w 61"/>
                <a:gd name="T26" fmla="+- 0 851 794"/>
                <a:gd name="T27" fmla="*/ 851 h 61"/>
                <a:gd name="T28" fmla="+- 0 1571 1517"/>
                <a:gd name="T29" fmla="*/ T28 w 61"/>
                <a:gd name="T30" fmla="+- 0 843 794"/>
                <a:gd name="T31" fmla="*/ 843 h 61"/>
                <a:gd name="T32" fmla="+- 0 1577 1517"/>
                <a:gd name="T33" fmla="*/ T32 w 61"/>
                <a:gd name="T34" fmla="+- 0 833 794"/>
                <a:gd name="T35" fmla="*/ 833 h 61"/>
                <a:gd name="T36" fmla="+- 0 1578 1517"/>
                <a:gd name="T37" fmla="*/ T36 w 61"/>
                <a:gd name="T38" fmla="+- 0 821 794"/>
                <a:gd name="T39" fmla="*/ 821 h 61"/>
                <a:gd name="T40" fmla="+- 0 1574 1517"/>
                <a:gd name="T41" fmla="*/ T40 w 61"/>
                <a:gd name="T42" fmla="+- 0 810 794"/>
                <a:gd name="T43" fmla="*/ 810 h 61"/>
                <a:gd name="T44" fmla="+- 0 1567 1517"/>
                <a:gd name="T45" fmla="*/ T44 w 61"/>
                <a:gd name="T46" fmla="+- 0 801 794"/>
                <a:gd name="T47" fmla="*/ 801 h 61"/>
                <a:gd name="T48" fmla="+- 0 1556 1517"/>
                <a:gd name="T49" fmla="*/ T48 w 61"/>
                <a:gd name="T50" fmla="+- 0 795 794"/>
                <a:gd name="T51" fmla="*/ 795 h 6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61" h="61">
                  <a:moveTo>
                    <a:pt x="39" y="1"/>
                  </a:moveTo>
                  <a:lnTo>
                    <a:pt x="0" y="34"/>
                  </a:lnTo>
                  <a:lnTo>
                    <a:pt x="4" y="45"/>
                  </a:lnTo>
                  <a:lnTo>
                    <a:pt x="12" y="54"/>
                  </a:lnTo>
                  <a:lnTo>
                    <a:pt x="23" y="60"/>
                  </a:lnTo>
                  <a:lnTo>
                    <a:pt x="34" y="61"/>
                  </a:lnTo>
                  <a:lnTo>
                    <a:pt x="45" y="57"/>
                  </a:lnTo>
                  <a:lnTo>
                    <a:pt x="54" y="49"/>
                  </a:lnTo>
                  <a:lnTo>
                    <a:pt x="60" y="39"/>
                  </a:lnTo>
                  <a:lnTo>
                    <a:pt x="61" y="27"/>
                  </a:lnTo>
                  <a:lnTo>
                    <a:pt x="57" y="16"/>
                  </a:lnTo>
                  <a:lnTo>
                    <a:pt x="50" y="7"/>
                  </a:lnTo>
                  <a:lnTo>
                    <a:pt x="39" y="1"/>
                  </a:lnTo>
                  <a:close/>
                </a:path>
              </a:pathLst>
            </a:custGeom>
            <a:noFill/>
            <a:ln w="547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7190" name="docshape27">
              <a:extLst>
                <a:ext uri="{FF2B5EF4-FFF2-40B4-BE49-F238E27FC236}">
                  <a16:creationId xmlns:a16="http://schemas.microsoft.com/office/drawing/2014/main" id="{E4969830-EBB1-A531-80FB-A1054A01AA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" y="906"/>
              <a:ext cx="376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docshapegroup28">
            <a:extLst>
              <a:ext uri="{FF2B5EF4-FFF2-40B4-BE49-F238E27FC236}">
                <a16:creationId xmlns:a16="http://schemas.microsoft.com/office/drawing/2014/main" id="{33497BE1-A601-6E47-14A0-69F8CAFBA073}"/>
              </a:ext>
            </a:extLst>
          </p:cNvPr>
          <p:cNvGrpSpPr>
            <a:grpSpLocks/>
          </p:cNvGrpSpPr>
          <p:nvPr/>
        </p:nvGrpSpPr>
        <p:grpSpPr bwMode="auto">
          <a:xfrm>
            <a:off x="6016509" y="3743867"/>
            <a:ext cx="675323" cy="1140793"/>
            <a:chOff x="1518" y="97"/>
            <a:chExt cx="690" cy="1437"/>
          </a:xfrm>
        </p:grpSpPr>
        <p:pic>
          <p:nvPicPr>
            <p:cNvPr id="7192" name="docshape29">
              <a:extLst>
                <a:ext uri="{FF2B5EF4-FFF2-40B4-BE49-F238E27FC236}">
                  <a16:creationId xmlns:a16="http://schemas.microsoft.com/office/drawing/2014/main" id="{2D5E76CF-39C2-F585-1F83-375BC9E309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" y="97"/>
              <a:ext cx="147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3" name="docshape30">
              <a:extLst>
                <a:ext uri="{FF2B5EF4-FFF2-40B4-BE49-F238E27FC236}">
                  <a16:creationId xmlns:a16="http://schemas.microsoft.com/office/drawing/2014/main" id="{9F853884-9008-8632-5F05-97CD7F36B7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3" y="116"/>
              <a:ext cx="147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docshape31">
              <a:extLst>
                <a:ext uri="{FF2B5EF4-FFF2-40B4-BE49-F238E27FC236}">
                  <a16:creationId xmlns:a16="http://schemas.microsoft.com/office/drawing/2014/main" id="{BC6B2E19-CD7C-7627-8359-6B85A5C2F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7" y="251"/>
              <a:ext cx="236" cy="784"/>
            </a:xfrm>
            <a:custGeom>
              <a:avLst/>
              <a:gdLst>
                <a:gd name="T0" fmla="+- 0 1943 1708"/>
                <a:gd name="T1" fmla="*/ T0 w 236"/>
                <a:gd name="T2" fmla="+- 0 251 251"/>
                <a:gd name="T3" fmla="*/ 251 h 784"/>
                <a:gd name="T4" fmla="+- 0 1912 1708"/>
                <a:gd name="T5" fmla="*/ T4 w 236"/>
                <a:gd name="T6" fmla="+- 0 309 251"/>
                <a:gd name="T7" fmla="*/ 309 h 784"/>
                <a:gd name="T8" fmla="+- 0 1881 1708"/>
                <a:gd name="T9" fmla="*/ T8 w 236"/>
                <a:gd name="T10" fmla="+- 0 363 251"/>
                <a:gd name="T11" fmla="*/ 363 h 784"/>
                <a:gd name="T12" fmla="+- 0 1852 1708"/>
                <a:gd name="T13" fmla="*/ T12 w 236"/>
                <a:gd name="T14" fmla="+- 0 412 251"/>
                <a:gd name="T15" fmla="*/ 412 h 784"/>
                <a:gd name="T16" fmla="+- 0 1826 1708"/>
                <a:gd name="T17" fmla="*/ T16 w 236"/>
                <a:gd name="T18" fmla="+- 0 452 251"/>
                <a:gd name="T19" fmla="*/ 452 h 784"/>
                <a:gd name="T20" fmla="+- 0 1809 1708"/>
                <a:gd name="T21" fmla="*/ T20 w 236"/>
                <a:gd name="T22" fmla="+- 0 481 251"/>
                <a:gd name="T23" fmla="*/ 481 h 784"/>
                <a:gd name="T24" fmla="+- 0 1797 1708"/>
                <a:gd name="T25" fmla="*/ T24 w 236"/>
                <a:gd name="T26" fmla="+- 0 501 251"/>
                <a:gd name="T27" fmla="*/ 501 h 784"/>
                <a:gd name="T28" fmla="+- 0 1788 1708"/>
                <a:gd name="T29" fmla="*/ T28 w 236"/>
                <a:gd name="T30" fmla="+- 0 517 251"/>
                <a:gd name="T31" fmla="*/ 517 h 784"/>
                <a:gd name="T32" fmla="+- 0 1781 1708"/>
                <a:gd name="T33" fmla="*/ T32 w 236"/>
                <a:gd name="T34" fmla="+- 0 537 251"/>
                <a:gd name="T35" fmla="*/ 537 h 784"/>
                <a:gd name="T36" fmla="+- 0 1774 1708"/>
                <a:gd name="T37" fmla="*/ T36 w 236"/>
                <a:gd name="T38" fmla="+- 0 561 251"/>
                <a:gd name="T39" fmla="*/ 561 h 784"/>
                <a:gd name="T40" fmla="+- 0 1770 1708"/>
                <a:gd name="T41" fmla="*/ T40 w 236"/>
                <a:gd name="T42" fmla="+- 0 587 251"/>
                <a:gd name="T43" fmla="*/ 587 h 784"/>
                <a:gd name="T44" fmla="+- 0 1767 1708"/>
                <a:gd name="T45" fmla="*/ T44 w 236"/>
                <a:gd name="T46" fmla="+- 0 614 251"/>
                <a:gd name="T47" fmla="*/ 614 h 784"/>
                <a:gd name="T48" fmla="+- 0 1764 1708"/>
                <a:gd name="T49" fmla="*/ T48 w 236"/>
                <a:gd name="T50" fmla="+- 0 638 251"/>
                <a:gd name="T51" fmla="*/ 638 h 784"/>
                <a:gd name="T52" fmla="+- 0 1764 1708"/>
                <a:gd name="T53" fmla="*/ T52 w 236"/>
                <a:gd name="T54" fmla="+- 0 661 251"/>
                <a:gd name="T55" fmla="*/ 661 h 784"/>
                <a:gd name="T56" fmla="+- 0 1767 1708"/>
                <a:gd name="T57" fmla="*/ T56 w 236"/>
                <a:gd name="T58" fmla="+- 0 684 251"/>
                <a:gd name="T59" fmla="*/ 684 h 784"/>
                <a:gd name="T60" fmla="+- 0 1771 1708"/>
                <a:gd name="T61" fmla="*/ T60 w 236"/>
                <a:gd name="T62" fmla="+- 0 706 251"/>
                <a:gd name="T63" fmla="*/ 706 h 784"/>
                <a:gd name="T64" fmla="+- 0 1774 1708"/>
                <a:gd name="T65" fmla="*/ T64 w 236"/>
                <a:gd name="T66" fmla="+- 0 725 251"/>
                <a:gd name="T67" fmla="*/ 725 h 784"/>
                <a:gd name="T68" fmla="+- 0 1777 1708"/>
                <a:gd name="T69" fmla="*/ T68 w 236"/>
                <a:gd name="T70" fmla="+- 0 743 251"/>
                <a:gd name="T71" fmla="*/ 743 h 784"/>
                <a:gd name="T72" fmla="+- 0 1783 1708"/>
                <a:gd name="T73" fmla="*/ T72 w 236"/>
                <a:gd name="T74" fmla="+- 0 761 251"/>
                <a:gd name="T75" fmla="*/ 761 h 784"/>
                <a:gd name="T76" fmla="+- 0 1792 1708"/>
                <a:gd name="T77" fmla="*/ T76 w 236"/>
                <a:gd name="T78" fmla="+- 0 779 251"/>
                <a:gd name="T79" fmla="*/ 779 h 784"/>
                <a:gd name="T80" fmla="+- 0 1802 1708"/>
                <a:gd name="T81" fmla="*/ T80 w 236"/>
                <a:gd name="T82" fmla="+- 0 796 251"/>
                <a:gd name="T83" fmla="*/ 796 h 784"/>
                <a:gd name="T84" fmla="+- 0 1817 1708"/>
                <a:gd name="T85" fmla="*/ T84 w 236"/>
                <a:gd name="T86" fmla="+- 0 812 251"/>
                <a:gd name="T87" fmla="*/ 812 h 784"/>
                <a:gd name="T88" fmla="+- 0 1833 1708"/>
                <a:gd name="T89" fmla="*/ T88 w 236"/>
                <a:gd name="T90" fmla="+- 0 827 251"/>
                <a:gd name="T91" fmla="*/ 827 h 784"/>
                <a:gd name="T92" fmla="+- 0 1848 1708"/>
                <a:gd name="T93" fmla="*/ T92 w 236"/>
                <a:gd name="T94" fmla="+- 0 845 251"/>
                <a:gd name="T95" fmla="*/ 845 h 784"/>
                <a:gd name="T96" fmla="+- 0 1859 1708"/>
                <a:gd name="T97" fmla="*/ T96 w 236"/>
                <a:gd name="T98" fmla="+- 0 869 251"/>
                <a:gd name="T99" fmla="*/ 869 h 784"/>
                <a:gd name="T100" fmla="+- 0 1866 1708"/>
                <a:gd name="T101" fmla="*/ T100 w 236"/>
                <a:gd name="T102" fmla="+- 0 907 251"/>
                <a:gd name="T103" fmla="*/ 907 h 784"/>
                <a:gd name="T104" fmla="+- 0 1871 1708"/>
                <a:gd name="T105" fmla="*/ T104 w 236"/>
                <a:gd name="T106" fmla="+- 0 954 251"/>
                <a:gd name="T107" fmla="*/ 954 h 784"/>
                <a:gd name="T108" fmla="+- 0 1875 1708"/>
                <a:gd name="T109" fmla="*/ T108 w 236"/>
                <a:gd name="T110" fmla="+- 0 1000 251"/>
                <a:gd name="T111" fmla="*/ 1000 h 784"/>
                <a:gd name="T112" fmla="+- 0 1878 1708"/>
                <a:gd name="T113" fmla="*/ T112 w 236"/>
                <a:gd name="T114" fmla="+- 0 1035 251"/>
                <a:gd name="T115" fmla="*/ 1035 h 784"/>
                <a:gd name="T116" fmla="+- 0 1918 1708"/>
                <a:gd name="T117" fmla="*/ T116 w 236"/>
                <a:gd name="T118" fmla="+- 0 1028 251"/>
                <a:gd name="T119" fmla="*/ 1028 h 784"/>
                <a:gd name="T120" fmla="+- 0 1914 1708"/>
                <a:gd name="T121" fmla="*/ T120 w 236"/>
                <a:gd name="T122" fmla="+- 0 1000 251"/>
                <a:gd name="T123" fmla="*/ 1000 h 784"/>
                <a:gd name="T124" fmla="+- 0 1907 1708"/>
                <a:gd name="T125" fmla="*/ T124 w 236"/>
                <a:gd name="T126" fmla="+- 0 961 251"/>
                <a:gd name="T127" fmla="*/ 961 h 784"/>
                <a:gd name="T128" fmla="+- 0 1900 1708"/>
                <a:gd name="T129" fmla="*/ T128 w 236"/>
                <a:gd name="T130" fmla="+- 0 919 251"/>
                <a:gd name="T131" fmla="*/ 919 h 784"/>
                <a:gd name="T132" fmla="+- 0 1895 1708"/>
                <a:gd name="T133" fmla="*/ T132 w 236"/>
                <a:gd name="T134" fmla="+- 0 886 251"/>
                <a:gd name="T135" fmla="*/ 886 h 784"/>
                <a:gd name="T136" fmla="+- 0 1895 1708"/>
                <a:gd name="T137" fmla="*/ T136 w 236"/>
                <a:gd name="T138" fmla="+- 0 865 251"/>
                <a:gd name="T139" fmla="*/ 865 h 784"/>
                <a:gd name="T140" fmla="+- 0 1899 1708"/>
                <a:gd name="T141" fmla="*/ T140 w 236"/>
                <a:gd name="T142" fmla="+- 0 850 251"/>
                <a:gd name="T143" fmla="*/ 850 h 784"/>
                <a:gd name="T144" fmla="+- 0 1904 1708"/>
                <a:gd name="T145" fmla="*/ T144 w 236"/>
                <a:gd name="T146" fmla="+- 0 836 251"/>
                <a:gd name="T147" fmla="*/ 836 h 784"/>
                <a:gd name="T148" fmla="+- 0 1909 1708"/>
                <a:gd name="T149" fmla="*/ T148 w 236"/>
                <a:gd name="T150" fmla="+- 0 820 251"/>
                <a:gd name="T151" fmla="*/ 820 h 784"/>
                <a:gd name="T152" fmla="+- 0 1915 1708"/>
                <a:gd name="T153" fmla="*/ T152 w 236"/>
                <a:gd name="T154" fmla="+- 0 801 251"/>
                <a:gd name="T155" fmla="*/ 801 h 784"/>
                <a:gd name="T156" fmla="+- 0 1923 1708"/>
                <a:gd name="T157" fmla="*/ T156 w 236"/>
                <a:gd name="T158" fmla="+- 0 781 251"/>
                <a:gd name="T159" fmla="*/ 781 h 784"/>
                <a:gd name="T160" fmla="+- 0 1931 1708"/>
                <a:gd name="T161" fmla="*/ T160 w 236"/>
                <a:gd name="T162" fmla="+- 0 760 251"/>
                <a:gd name="T163" fmla="*/ 760 h 784"/>
                <a:gd name="T164" fmla="+- 0 1936 1708"/>
                <a:gd name="T165" fmla="*/ T164 w 236"/>
                <a:gd name="T166" fmla="+- 0 739 251"/>
                <a:gd name="T167" fmla="*/ 739 h 784"/>
                <a:gd name="T168" fmla="+- 0 1938 1708"/>
                <a:gd name="T169" fmla="*/ T168 w 236"/>
                <a:gd name="T170" fmla="+- 0 715 251"/>
                <a:gd name="T171" fmla="*/ 715 h 784"/>
                <a:gd name="T172" fmla="+- 0 1939 1708"/>
                <a:gd name="T173" fmla="*/ T172 w 236"/>
                <a:gd name="T174" fmla="+- 0 688 251"/>
                <a:gd name="T175" fmla="*/ 688 h 784"/>
                <a:gd name="T176" fmla="+- 0 1937 1708"/>
                <a:gd name="T177" fmla="*/ T176 w 236"/>
                <a:gd name="T178" fmla="+- 0 662 251"/>
                <a:gd name="T179" fmla="*/ 662 h 784"/>
                <a:gd name="T180" fmla="+- 0 1931 1708"/>
                <a:gd name="T181" fmla="*/ T180 w 236"/>
                <a:gd name="T182" fmla="+- 0 635 251"/>
                <a:gd name="T183" fmla="*/ 635 h 784"/>
                <a:gd name="T184" fmla="+- 0 1923 1708"/>
                <a:gd name="T185" fmla="*/ T184 w 236"/>
                <a:gd name="T186" fmla="+- 0 609 251"/>
                <a:gd name="T187" fmla="*/ 609 h 784"/>
                <a:gd name="T188" fmla="+- 0 1916 1708"/>
                <a:gd name="T189" fmla="*/ T188 w 236"/>
                <a:gd name="T190" fmla="+- 0 582 251"/>
                <a:gd name="T191" fmla="*/ 582 h 784"/>
                <a:gd name="T192" fmla="+- 0 1905 1708"/>
                <a:gd name="T193" fmla="*/ T192 w 236"/>
                <a:gd name="T194" fmla="+- 0 554 251"/>
                <a:gd name="T195" fmla="*/ 554 h 784"/>
                <a:gd name="T196" fmla="+- 0 1890 1708"/>
                <a:gd name="T197" fmla="*/ T196 w 236"/>
                <a:gd name="T198" fmla="+- 0 526 251"/>
                <a:gd name="T199" fmla="*/ 526 h 784"/>
                <a:gd name="T200" fmla="+- 0 1866 1708"/>
                <a:gd name="T201" fmla="*/ T200 w 236"/>
                <a:gd name="T202" fmla="+- 0 498 251"/>
                <a:gd name="T203" fmla="*/ 498 h 784"/>
                <a:gd name="T204" fmla="+- 0 1834 1708"/>
                <a:gd name="T205" fmla="*/ T204 w 236"/>
                <a:gd name="T206" fmla="+- 0 468 251"/>
                <a:gd name="T207" fmla="*/ 468 h 784"/>
                <a:gd name="T208" fmla="+- 0 1800 1708"/>
                <a:gd name="T209" fmla="*/ T208 w 236"/>
                <a:gd name="T210" fmla="+- 0 437 251"/>
                <a:gd name="T211" fmla="*/ 437 h 784"/>
                <a:gd name="T212" fmla="+- 0 1771 1708"/>
                <a:gd name="T213" fmla="*/ T212 w 236"/>
                <a:gd name="T214" fmla="+- 0 406 251"/>
                <a:gd name="T215" fmla="*/ 406 h 784"/>
                <a:gd name="T216" fmla="+- 0 1749 1708"/>
                <a:gd name="T217" fmla="*/ T216 w 236"/>
                <a:gd name="T218" fmla="+- 0 372 251"/>
                <a:gd name="T219" fmla="*/ 372 h 784"/>
                <a:gd name="T220" fmla="+- 0 1731 1708"/>
                <a:gd name="T221" fmla="*/ T220 w 236"/>
                <a:gd name="T222" fmla="+- 0 336 251"/>
                <a:gd name="T223" fmla="*/ 336 h 784"/>
                <a:gd name="T224" fmla="+- 0 1718 1708"/>
                <a:gd name="T225" fmla="*/ T224 w 236"/>
                <a:gd name="T226" fmla="+- 0 301 251"/>
                <a:gd name="T227" fmla="*/ 301 h 784"/>
                <a:gd name="T228" fmla="+- 0 1708 1708"/>
                <a:gd name="T229" fmla="*/ T228 w 236"/>
                <a:gd name="T230" fmla="+- 0 274 251"/>
                <a:gd name="T231" fmla="*/ 274 h 78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</a:cxnLst>
              <a:rect l="0" t="0" r="r" b="b"/>
              <a:pathLst>
                <a:path w="236" h="784">
                  <a:moveTo>
                    <a:pt x="235" y="0"/>
                  </a:moveTo>
                  <a:lnTo>
                    <a:pt x="204" y="58"/>
                  </a:lnTo>
                  <a:lnTo>
                    <a:pt x="173" y="112"/>
                  </a:lnTo>
                  <a:lnTo>
                    <a:pt x="144" y="161"/>
                  </a:lnTo>
                  <a:lnTo>
                    <a:pt x="118" y="201"/>
                  </a:lnTo>
                  <a:lnTo>
                    <a:pt x="101" y="230"/>
                  </a:lnTo>
                  <a:lnTo>
                    <a:pt x="89" y="250"/>
                  </a:lnTo>
                  <a:lnTo>
                    <a:pt x="80" y="266"/>
                  </a:lnTo>
                  <a:lnTo>
                    <a:pt x="73" y="286"/>
                  </a:lnTo>
                  <a:lnTo>
                    <a:pt x="66" y="310"/>
                  </a:lnTo>
                  <a:lnTo>
                    <a:pt x="62" y="336"/>
                  </a:lnTo>
                  <a:lnTo>
                    <a:pt x="59" y="363"/>
                  </a:lnTo>
                  <a:lnTo>
                    <a:pt x="56" y="387"/>
                  </a:lnTo>
                  <a:lnTo>
                    <a:pt x="56" y="410"/>
                  </a:lnTo>
                  <a:lnTo>
                    <a:pt x="59" y="433"/>
                  </a:lnTo>
                  <a:lnTo>
                    <a:pt x="63" y="455"/>
                  </a:lnTo>
                  <a:lnTo>
                    <a:pt x="66" y="474"/>
                  </a:lnTo>
                  <a:lnTo>
                    <a:pt x="69" y="492"/>
                  </a:lnTo>
                  <a:lnTo>
                    <a:pt x="75" y="510"/>
                  </a:lnTo>
                  <a:lnTo>
                    <a:pt x="84" y="528"/>
                  </a:lnTo>
                  <a:lnTo>
                    <a:pt x="94" y="545"/>
                  </a:lnTo>
                  <a:lnTo>
                    <a:pt x="109" y="561"/>
                  </a:lnTo>
                  <a:lnTo>
                    <a:pt x="125" y="576"/>
                  </a:lnTo>
                  <a:lnTo>
                    <a:pt x="140" y="594"/>
                  </a:lnTo>
                  <a:lnTo>
                    <a:pt x="151" y="618"/>
                  </a:lnTo>
                  <a:lnTo>
                    <a:pt x="158" y="656"/>
                  </a:lnTo>
                  <a:lnTo>
                    <a:pt x="163" y="703"/>
                  </a:lnTo>
                  <a:lnTo>
                    <a:pt x="167" y="749"/>
                  </a:lnTo>
                  <a:lnTo>
                    <a:pt x="170" y="784"/>
                  </a:lnTo>
                  <a:moveTo>
                    <a:pt x="210" y="777"/>
                  </a:moveTo>
                  <a:lnTo>
                    <a:pt x="206" y="749"/>
                  </a:lnTo>
                  <a:lnTo>
                    <a:pt x="199" y="710"/>
                  </a:lnTo>
                  <a:lnTo>
                    <a:pt x="192" y="668"/>
                  </a:lnTo>
                  <a:lnTo>
                    <a:pt x="187" y="635"/>
                  </a:lnTo>
                  <a:lnTo>
                    <a:pt x="187" y="614"/>
                  </a:lnTo>
                  <a:lnTo>
                    <a:pt x="191" y="599"/>
                  </a:lnTo>
                  <a:lnTo>
                    <a:pt x="196" y="585"/>
                  </a:lnTo>
                  <a:lnTo>
                    <a:pt x="201" y="569"/>
                  </a:lnTo>
                  <a:lnTo>
                    <a:pt x="207" y="550"/>
                  </a:lnTo>
                  <a:lnTo>
                    <a:pt x="215" y="530"/>
                  </a:lnTo>
                  <a:lnTo>
                    <a:pt x="223" y="509"/>
                  </a:lnTo>
                  <a:lnTo>
                    <a:pt x="228" y="488"/>
                  </a:lnTo>
                  <a:lnTo>
                    <a:pt x="230" y="464"/>
                  </a:lnTo>
                  <a:lnTo>
                    <a:pt x="231" y="437"/>
                  </a:lnTo>
                  <a:lnTo>
                    <a:pt x="229" y="411"/>
                  </a:lnTo>
                  <a:lnTo>
                    <a:pt x="223" y="384"/>
                  </a:lnTo>
                  <a:lnTo>
                    <a:pt x="215" y="358"/>
                  </a:lnTo>
                  <a:lnTo>
                    <a:pt x="208" y="331"/>
                  </a:lnTo>
                  <a:lnTo>
                    <a:pt x="197" y="303"/>
                  </a:lnTo>
                  <a:lnTo>
                    <a:pt x="182" y="275"/>
                  </a:lnTo>
                  <a:lnTo>
                    <a:pt x="158" y="247"/>
                  </a:lnTo>
                  <a:lnTo>
                    <a:pt x="126" y="217"/>
                  </a:lnTo>
                  <a:lnTo>
                    <a:pt x="92" y="186"/>
                  </a:lnTo>
                  <a:lnTo>
                    <a:pt x="63" y="155"/>
                  </a:lnTo>
                  <a:lnTo>
                    <a:pt x="41" y="121"/>
                  </a:lnTo>
                  <a:lnTo>
                    <a:pt x="23" y="85"/>
                  </a:lnTo>
                  <a:lnTo>
                    <a:pt x="10" y="50"/>
                  </a:lnTo>
                  <a:lnTo>
                    <a:pt x="0" y="23"/>
                  </a:lnTo>
                </a:path>
              </a:pathLst>
            </a:custGeom>
            <a:noFill/>
            <a:ln w="2198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42" name="docshape32">
              <a:extLst>
                <a:ext uri="{FF2B5EF4-FFF2-40B4-BE49-F238E27FC236}">
                  <a16:creationId xmlns:a16="http://schemas.microsoft.com/office/drawing/2014/main" id="{983A845C-5037-73FE-5DF0-1E8DA49B2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8" y="424"/>
              <a:ext cx="66" cy="66"/>
            </a:xfrm>
            <a:custGeom>
              <a:avLst/>
              <a:gdLst>
                <a:gd name="T0" fmla="+- 0 1817 1788"/>
                <a:gd name="T1" fmla="*/ T0 w 66"/>
                <a:gd name="T2" fmla="+- 0 424 424"/>
                <a:gd name="T3" fmla="*/ 424 h 66"/>
                <a:gd name="T4" fmla="+- 0 1804 1788"/>
                <a:gd name="T5" fmla="*/ T4 w 66"/>
                <a:gd name="T6" fmla="+- 0 428 424"/>
                <a:gd name="T7" fmla="*/ 428 h 66"/>
                <a:gd name="T8" fmla="+- 0 1795 1788"/>
                <a:gd name="T9" fmla="*/ T8 w 66"/>
                <a:gd name="T10" fmla="+- 0 436 424"/>
                <a:gd name="T11" fmla="*/ 436 h 66"/>
                <a:gd name="T12" fmla="+- 0 1789 1788"/>
                <a:gd name="T13" fmla="*/ T12 w 66"/>
                <a:gd name="T14" fmla="+- 0 447 424"/>
                <a:gd name="T15" fmla="*/ 447 h 66"/>
                <a:gd name="T16" fmla="+- 0 1788 1788"/>
                <a:gd name="T17" fmla="*/ T16 w 66"/>
                <a:gd name="T18" fmla="+- 0 460 424"/>
                <a:gd name="T19" fmla="*/ 460 h 66"/>
                <a:gd name="T20" fmla="+- 0 1792 1788"/>
                <a:gd name="T21" fmla="*/ T20 w 66"/>
                <a:gd name="T22" fmla="+- 0 473 424"/>
                <a:gd name="T23" fmla="*/ 473 h 66"/>
                <a:gd name="T24" fmla="+- 0 1800 1788"/>
                <a:gd name="T25" fmla="*/ T24 w 66"/>
                <a:gd name="T26" fmla="+- 0 483 424"/>
                <a:gd name="T27" fmla="*/ 483 h 66"/>
                <a:gd name="T28" fmla="+- 0 1811 1788"/>
                <a:gd name="T29" fmla="*/ T28 w 66"/>
                <a:gd name="T30" fmla="+- 0 489 424"/>
                <a:gd name="T31" fmla="*/ 489 h 66"/>
                <a:gd name="T32" fmla="+- 0 1824 1788"/>
                <a:gd name="T33" fmla="*/ T32 w 66"/>
                <a:gd name="T34" fmla="+- 0 490 424"/>
                <a:gd name="T35" fmla="*/ 490 h 66"/>
                <a:gd name="T36" fmla="+- 0 1836 1788"/>
                <a:gd name="T37" fmla="*/ T36 w 66"/>
                <a:gd name="T38" fmla="+- 0 486 424"/>
                <a:gd name="T39" fmla="*/ 486 h 66"/>
                <a:gd name="T40" fmla="+- 0 1846 1788"/>
                <a:gd name="T41" fmla="*/ T40 w 66"/>
                <a:gd name="T42" fmla="+- 0 477 424"/>
                <a:gd name="T43" fmla="*/ 477 h 66"/>
                <a:gd name="T44" fmla="+- 0 1852 1788"/>
                <a:gd name="T45" fmla="*/ T44 w 66"/>
                <a:gd name="T46" fmla="+- 0 466 424"/>
                <a:gd name="T47" fmla="*/ 466 h 66"/>
                <a:gd name="T48" fmla="+- 0 1854 1788"/>
                <a:gd name="T49" fmla="*/ T48 w 66"/>
                <a:gd name="T50" fmla="+- 0 453 424"/>
                <a:gd name="T51" fmla="*/ 453 h 66"/>
                <a:gd name="T52" fmla="+- 0 1850 1788"/>
                <a:gd name="T53" fmla="*/ T52 w 66"/>
                <a:gd name="T54" fmla="+- 0 441 424"/>
                <a:gd name="T55" fmla="*/ 441 h 66"/>
                <a:gd name="T56" fmla="+- 0 1841 1788"/>
                <a:gd name="T57" fmla="*/ T56 w 66"/>
                <a:gd name="T58" fmla="+- 0 431 424"/>
                <a:gd name="T59" fmla="*/ 431 h 66"/>
                <a:gd name="T60" fmla="+- 0 1830 1788"/>
                <a:gd name="T61" fmla="*/ T60 w 66"/>
                <a:gd name="T62" fmla="+- 0 425 424"/>
                <a:gd name="T63" fmla="*/ 425 h 66"/>
                <a:gd name="T64" fmla="+- 0 1817 1788"/>
                <a:gd name="T65" fmla="*/ T64 w 66"/>
                <a:gd name="T66" fmla="+- 0 424 424"/>
                <a:gd name="T67" fmla="*/ 424 h 6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66" h="66">
                  <a:moveTo>
                    <a:pt x="29" y="0"/>
                  </a:moveTo>
                  <a:lnTo>
                    <a:pt x="16" y="4"/>
                  </a:lnTo>
                  <a:lnTo>
                    <a:pt x="7" y="12"/>
                  </a:lnTo>
                  <a:lnTo>
                    <a:pt x="1" y="23"/>
                  </a:lnTo>
                  <a:lnTo>
                    <a:pt x="0" y="36"/>
                  </a:lnTo>
                  <a:lnTo>
                    <a:pt x="4" y="49"/>
                  </a:lnTo>
                  <a:lnTo>
                    <a:pt x="12" y="59"/>
                  </a:lnTo>
                  <a:lnTo>
                    <a:pt x="23" y="65"/>
                  </a:lnTo>
                  <a:lnTo>
                    <a:pt x="36" y="66"/>
                  </a:lnTo>
                  <a:lnTo>
                    <a:pt x="48" y="62"/>
                  </a:lnTo>
                  <a:lnTo>
                    <a:pt x="58" y="53"/>
                  </a:lnTo>
                  <a:lnTo>
                    <a:pt x="64" y="42"/>
                  </a:lnTo>
                  <a:lnTo>
                    <a:pt x="66" y="29"/>
                  </a:lnTo>
                  <a:lnTo>
                    <a:pt x="62" y="17"/>
                  </a:lnTo>
                  <a:lnTo>
                    <a:pt x="53" y="7"/>
                  </a:lnTo>
                  <a:lnTo>
                    <a:pt x="42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43" name="docshape33">
              <a:extLst>
                <a:ext uri="{FF2B5EF4-FFF2-40B4-BE49-F238E27FC236}">
                  <a16:creationId xmlns:a16="http://schemas.microsoft.com/office/drawing/2014/main" id="{3685A65F-A2D8-E643-60CD-DFA6A9E2A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8" y="424"/>
              <a:ext cx="66" cy="66"/>
            </a:xfrm>
            <a:custGeom>
              <a:avLst/>
              <a:gdLst>
                <a:gd name="T0" fmla="+- 0 1854 1788"/>
                <a:gd name="T1" fmla="*/ T0 w 66"/>
                <a:gd name="T2" fmla="+- 0 453 424"/>
                <a:gd name="T3" fmla="*/ 453 h 66"/>
                <a:gd name="T4" fmla="+- 0 1850 1788"/>
                <a:gd name="T5" fmla="*/ T4 w 66"/>
                <a:gd name="T6" fmla="+- 0 441 424"/>
                <a:gd name="T7" fmla="*/ 441 h 66"/>
                <a:gd name="T8" fmla="+- 0 1841 1788"/>
                <a:gd name="T9" fmla="*/ T8 w 66"/>
                <a:gd name="T10" fmla="+- 0 431 424"/>
                <a:gd name="T11" fmla="*/ 431 h 66"/>
                <a:gd name="T12" fmla="+- 0 1830 1788"/>
                <a:gd name="T13" fmla="*/ T12 w 66"/>
                <a:gd name="T14" fmla="+- 0 425 424"/>
                <a:gd name="T15" fmla="*/ 425 h 66"/>
                <a:gd name="T16" fmla="+- 0 1817 1788"/>
                <a:gd name="T17" fmla="*/ T16 w 66"/>
                <a:gd name="T18" fmla="+- 0 424 424"/>
                <a:gd name="T19" fmla="*/ 424 h 66"/>
                <a:gd name="T20" fmla="+- 0 1804 1788"/>
                <a:gd name="T21" fmla="*/ T20 w 66"/>
                <a:gd name="T22" fmla="+- 0 428 424"/>
                <a:gd name="T23" fmla="*/ 428 h 66"/>
                <a:gd name="T24" fmla="+- 0 1795 1788"/>
                <a:gd name="T25" fmla="*/ T24 w 66"/>
                <a:gd name="T26" fmla="+- 0 436 424"/>
                <a:gd name="T27" fmla="*/ 436 h 66"/>
                <a:gd name="T28" fmla="+- 0 1789 1788"/>
                <a:gd name="T29" fmla="*/ T28 w 66"/>
                <a:gd name="T30" fmla="+- 0 447 424"/>
                <a:gd name="T31" fmla="*/ 447 h 66"/>
                <a:gd name="T32" fmla="+- 0 1788 1788"/>
                <a:gd name="T33" fmla="*/ T32 w 66"/>
                <a:gd name="T34" fmla="+- 0 460 424"/>
                <a:gd name="T35" fmla="*/ 460 h 66"/>
                <a:gd name="T36" fmla="+- 0 1792 1788"/>
                <a:gd name="T37" fmla="*/ T36 w 66"/>
                <a:gd name="T38" fmla="+- 0 473 424"/>
                <a:gd name="T39" fmla="*/ 473 h 66"/>
                <a:gd name="T40" fmla="+- 0 1800 1788"/>
                <a:gd name="T41" fmla="*/ T40 w 66"/>
                <a:gd name="T42" fmla="+- 0 483 424"/>
                <a:gd name="T43" fmla="*/ 483 h 66"/>
                <a:gd name="T44" fmla="+- 0 1811 1788"/>
                <a:gd name="T45" fmla="*/ T44 w 66"/>
                <a:gd name="T46" fmla="+- 0 489 424"/>
                <a:gd name="T47" fmla="*/ 489 h 66"/>
                <a:gd name="T48" fmla="+- 0 1824 1788"/>
                <a:gd name="T49" fmla="*/ T48 w 66"/>
                <a:gd name="T50" fmla="+- 0 490 424"/>
                <a:gd name="T51" fmla="*/ 490 h 66"/>
                <a:gd name="T52" fmla="+- 0 1836 1788"/>
                <a:gd name="T53" fmla="*/ T52 w 66"/>
                <a:gd name="T54" fmla="+- 0 486 424"/>
                <a:gd name="T55" fmla="*/ 486 h 66"/>
                <a:gd name="T56" fmla="+- 0 1846 1788"/>
                <a:gd name="T57" fmla="*/ T56 w 66"/>
                <a:gd name="T58" fmla="+- 0 477 424"/>
                <a:gd name="T59" fmla="*/ 477 h 66"/>
                <a:gd name="T60" fmla="+- 0 1852 1788"/>
                <a:gd name="T61" fmla="*/ T60 w 66"/>
                <a:gd name="T62" fmla="+- 0 466 424"/>
                <a:gd name="T63" fmla="*/ 466 h 66"/>
                <a:gd name="T64" fmla="+- 0 1854 1788"/>
                <a:gd name="T65" fmla="*/ T64 w 66"/>
                <a:gd name="T66" fmla="+- 0 453 424"/>
                <a:gd name="T67" fmla="*/ 453 h 6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66" h="66">
                  <a:moveTo>
                    <a:pt x="66" y="29"/>
                  </a:moveTo>
                  <a:lnTo>
                    <a:pt x="62" y="17"/>
                  </a:lnTo>
                  <a:lnTo>
                    <a:pt x="53" y="7"/>
                  </a:lnTo>
                  <a:lnTo>
                    <a:pt x="42" y="1"/>
                  </a:lnTo>
                  <a:lnTo>
                    <a:pt x="29" y="0"/>
                  </a:lnTo>
                  <a:lnTo>
                    <a:pt x="16" y="4"/>
                  </a:lnTo>
                  <a:lnTo>
                    <a:pt x="7" y="12"/>
                  </a:lnTo>
                  <a:lnTo>
                    <a:pt x="1" y="23"/>
                  </a:lnTo>
                  <a:lnTo>
                    <a:pt x="0" y="36"/>
                  </a:lnTo>
                  <a:lnTo>
                    <a:pt x="4" y="49"/>
                  </a:lnTo>
                  <a:lnTo>
                    <a:pt x="12" y="59"/>
                  </a:lnTo>
                  <a:lnTo>
                    <a:pt x="23" y="65"/>
                  </a:lnTo>
                  <a:lnTo>
                    <a:pt x="36" y="66"/>
                  </a:lnTo>
                  <a:lnTo>
                    <a:pt x="48" y="62"/>
                  </a:lnTo>
                  <a:lnTo>
                    <a:pt x="58" y="53"/>
                  </a:lnTo>
                  <a:lnTo>
                    <a:pt x="64" y="42"/>
                  </a:lnTo>
                  <a:lnTo>
                    <a:pt x="66" y="29"/>
                  </a:lnTo>
                  <a:close/>
                </a:path>
              </a:pathLst>
            </a:custGeom>
            <a:noFill/>
            <a:ln w="599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44" name="docshape34">
              <a:extLst>
                <a:ext uri="{FF2B5EF4-FFF2-40B4-BE49-F238E27FC236}">
                  <a16:creationId xmlns:a16="http://schemas.microsoft.com/office/drawing/2014/main" id="{3F92A34E-1C78-AA84-799E-7D58C0C84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4" y="949"/>
              <a:ext cx="142" cy="408"/>
            </a:xfrm>
            <a:custGeom>
              <a:avLst/>
              <a:gdLst>
                <a:gd name="T0" fmla="+- 0 1884 1854"/>
                <a:gd name="T1" fmla="*/ T0 w 142"/>
                <a:gd name="T2" fmla="+- 0 950 950"/>
                <a:gd name="T3" fmla="*/ 950 h 408"/>
                <a:gd name="T4" fmla="+- 0 1901 1854"/>
                <a:gd name="T5" fmla="*/ T4 w 142"/>
                <a:gd name="T6" fmla="+- 0 1099 950"/>
                <a:gd name="T7" fmla="*/ 1099 h 408"/>
                <a:gd name="T8" fmla="+- 0 1992 1854"/>
                <a:gd name="T9" fmla="*/ T8 w 142"/>
                <a:gd name="T10" fmla="+- 0 1107 950"/>
                <a:gd name="T11" fmla="*/ 1107 h 408"/>
                <a:gd name="T12" fmla="+- 0 1854 1854"/>
                <a:gd name="T13" fmla="*/ T12 w 142"/>
                <a:gd name="T14" fmla="+- 0 1166 950"/>
                <a:gd name="T15" fmla="*/ 1166 h 408"/>
                <a:gd name="T16" fmla="+- 0 1994 1854"/>
                <a:gd name="T17" fmla="*/ T16 w 142"/>
                <a:gd name="T18" fmla="+- 0 1195 950"/>
                <a:gd name="T19" fmla="*/ 1195 h 408"/>
                <a:gd name="T20" fmla="+- 0 1866 1854"/>
                <a:gd name="T21" fmla="*/ T20 w 142"/>
                <a:gd name="T22" fmla="+- 0 1244 950"/>
                <a:gd name="T23" fmla="*/ 1244 h 408"/>
                <a:gd name="T24" fmla="+- 0 1994 1854"/>
                <a:gd name="T25" fmla="*/ T24 w 142"/>
                <a:gd name="T26" fmla="+- 0 1257 950"/>
                <a:gd name="T27" fmla="*/ 1257 h 408"/>
                <a:gd name="T28" fmla="+- 0 1871 1854"/>
                <a:gd name="T29" fmla="*/ T28 w 142"/>
                <a:gd name="T30" fmla="+- 0 1315 950"/>
                <a:gd name="T31" fmla="*/ 1315 h 408"/>
                <a:gd name="T32" fmla="+- 0 1996 1854"/>
                <a:gd name="T33" fmla="*/ T32 w 142"/>
                <a:gd name="T34" fmla="+- 0 1329 950"/>
                <a:gd name="T35" fmla="*/ 1329 h 408"/>
                <a:gd name="T36" fmla="+- 0 1922 1854"/>
                <a:gd name="T37" fmla="*/ T36 w 142"/>
                <a:gd name="T38" fmla="+- 0 1358 950"/>
                <a:gd name="T39" fmla="*/ 1358 h 4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142" h="408">
                  <a:moveTo>
                    <a:pt x="30" y="0"/>
                  </a:moveTo>
                  <a:lnTo>
                    <a:pt x="47" y="149"/>
                  </a:lnTo>
                  <a:lnTo>
                    <a:pt x="138" y="157"/>
                  </a:lnTo>
                  <a:lnTo>
                    <a:pt x="0" y="216"/>
                  </a:lnTo>
                  <a:lnTo>
                    <a:pt x="140" y="245"/>
                  </a:lnTo>
                  <a:lnTo>
                    <a:pt x="12" y="294"/>
                  </a:lnTo>
                  <a:lnTo>
                    <a:pt x="140" y="307"/>
                  </a:lnTo>
                  <a:lnTo>
                    <a:pt x="17" y="365"/>
                  </a:lnTo>
                  <a:lnTo>
                    <a:pt x="142" y="379"/>
                  </a:lnTo>
                  <a:lnTo>
                    <a:pt x="68" y="408"/>
                  </a:lnTo>
                </a:path>
              </a:pathLst>
            </a:custGeom>
            <a:noFill/>
            <a:ln w="13983">
              <a:solidFill>
                <a:srgbClr val="FA7D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45" name="docshape35">
              <a:extLst>
                <a:ext uri="{FF2B5EF4-FFF2-40B4-BE49-F238E27FC236}">
                  <a16:creationId xmlns:a16="http://schemas.microsoft.com/office/drawing/2014/main" id="{132EA3B4-1358-1DFA-3DA7-9BFA86712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2" y="528"/>
              <a:ext cx="596" cy="1001"/>
            </a:xfrm>
            <a:custGeom>
              <a:avLst/>
              <a:gdLst>
                <a:gd name="T0" fmla="+- 0 1820 1523"/>
                <a:gd name="T1" fmla="*/ T0 w 596"/>
                <a:gd name="T2" fmla="+- 0 529 529"/>
                <a:gd name="T3" fmla="*/ 529 h 1001"/>
                <a:gd name="T4" fmla="+- 0 1705 1523"/>
                <a:gd name="T5" fmla="*/ T4 w 596"/>
                <a:gd name="T6" fmla="+- 0 532 529"/>
                <a:gd name="T7" fmla="*/ 532 h 1001"/>
                <a:gd name="T8" fmla="+- 0 1610 1523"/>
                <a:gd name="T9" fmla="*/ T8 w 596"/>
                <a:gd name="T10" fmla="+- 0 541 529"/>
                <a:gd name="T11" fmla="*/ 541 h 1001"/>
                <a:gd name="T12" fmla="+- 0 1546 1523"/>
                <a:gd name="T13" fmla="*/ T12 w 596"/>
                <a:gd name="T14" fmla="+- 0 555 529"/>
                <a:gd name="T15" fmla="*/ 555 h 1001"/>
                <a:gd name="T16" fmla="+- 0 1523 1523"/>
                <a:gd name="T17" fmla="*/ T16 w 596"/>
                <a:gd name="T18" fmla="+- 0 572 529"/>
                <a:gd name="T19" fmla="*/ 572 h 1001"/>
                <a:gd name="T20" fmla="+- 0 1523 1523"/>
                <a:gd name="T21" fmla="*/ T20 w 596"/>
                <a:gd name="T22" fmla="+- 0 1486 529"/>
                <a:gd name="T23" fmla="*/ 1486 h 1001"/>
                <a:gd name="T24" fmla="+- 0 1546 1523"/>
                <a:gd name="T25" fmla="*/ T24 w 596"/>
                <a:gd name="T26" fmla="+- 0 1503 529"/>
                <a:gd name="T27" fmla="*/ 1503 h 1001"/>
                <a:gd name="T28" fmla="+- 0 1610 1523"/>
                <a:gd name="T29" fmla="*/ T28 w 596"/>
                <a:gd name="T30" fmla="+- 0 1517 529"/>
                <a:gd name="T31" fmla="*/ 1517 h 1001"/>
                <a:gd name="T32" fmla="+- 0 1705 1523"/>
                <a:gd name="T33" fmla="*/ T32 w 596"/>
                <a:gd name="T34" fmla="+- 0 1526 529"/>
                <a:gd name="T35" fmla="*/ 1526 h 1001"/>
                <a:gd name="T36" fmla="+- 0 1820 1523"/>
                <a:gd name="T37" fmla="*/ T36 w 596"/>
                <a:gd name="T38" fmla="+- 0 1529 529"/>
                <a:gd name="T39" fmla="*/ 1529 h 1001"/>
                <a:gd name="T40" fmla="+- 0 1936 1523"/>
                <a:gd name="T41" fmla="*/ T40 w 596"/>
                <a:gd name="T42" fmla="+- 0 1526 529"/>
                <a:gd name="T43" fmla="*/ 1526 h 1001"/>
                <a:gd name="T44" fmla="+- 0 2031 1523"/>
                <a:gd name="T45" fmla="*/ T44 w 596"/>
                <a:gd name="T46" fmla="+- 0 1517 529"/>
                <a:gd name="T47" fmla="*/ 1517 h 1001"/>
                <a:gd name="T48" fmla="+- 0 2095 1523"/>
                <a:gd name="T49" fmla="*/ T48 w 596"/>
                <a:gd name="T50" fmla="+- 0 1503 529"/>
                <a:gd name="T51" fmla="*/ 1503 h 1001"/>
                <a:gd name="T52" fmla="+- 0 2118 1523"/>
                <a:gd name="T53" fmla="*/ T52 w 596"/>
                <a:gd name="T54" fmla="+- 0 1486 529"/>
                <a:gd name="T55" fmla="*/ 1486 h 1001"/>
                <a:gd name="T56" fmla="+- 0 2118 1523"/>
                <a:gd name="T57" fmla="*/ T56 w 596"/>
                <a:gd name="T58" fmla="+- 0 572 529"/>
                <a:gd name="T59" fmla="*/ 572 h 1001"/>
                <a:gd name="T60" fmla="+- 0 2095 1523"/>
                <a:gd name="T61" fmla="*/ T60 w 596"/>
                <a:gd name="T62" fmla="+- 0 555 529"/>
                <a:gd name="T63" fmla="*/ 555 h 1001"/>
                <a:gd name="T64" fmla="+- 0 2031 1523"/>
                <a:gd name="T65" fmla="*/ T64 w 596"/>
                <a:gd name="T66" fmla="+- 0 541 529"/>
                <a:gd name="T67" fmla="*/ 541 h 1001"/>
                <a:gd name="T68" fmla="+- 0 1936 1523"/>
                <a:gd name="T69" fmla="*/ T68 w 596"/>
                <a:gd name="T70" fmla="+- 0 532 529"/>
                <a:gd name="T71" fmla="*/ 532 h 1001"/>
                <a:gd name="T72" fmla="+- 0 1820 1523"/>
                <a:gd name="T73" fmla="*/ T72 w 596"/>
                <a:gd name="T74" fmla="+- 0 529 529"/>
                <a:gd name="T75" fmla="*/ 529 h 1001"/>
                <a:gd name="T76" fmla="+- 0 1523 1523"/>
                <a:gd name="T77" fmla="*/ T76 w 596"/>
                <a:gd name="T78" fmla="+- 0 572 529"/>
                <a:gd name="T79" fmla="*/ 572 h 1001"/>
                <a:gd name="T80" fmla="+- 0 1546 1523"/>
                <a:gd name="T81" fmla="*/ T80 w 596"/>
                <a:gd name="T82" fmla="+- 0 588 529"/>
                <a:gd name="T83" fmla="*/ 588 h 1001"/>
                <a:gd name="T84" fmla="+- 0 1610 1523"/>
                <a:gd name="T85" fmla="*/ T84 w 596"/>
                <a:gd name="T86" fmla="+- 0 601 529"/>
                <a:gd name="T87" fmla="*/ 601 h 1001"/>
                <a:gd name="T88" fmla="+- 0 1705 1523"/>
                <a:gd name="T89" fmla="*/ T88 w 596"/>
                <a:gd name="T90" fmla="+- 0 610 529"/>
                <a:gd name="T91" fmla="*/ 610 h 1001"/>
                <a:gd name="T92" fmla="+- 0 1820 1523"/>
                <a:gd name="T93" fmla="*/ T92 w 596"/>
                <a:gd name="T94" fmla="+- 0 614 529"/>
                <a:gd name="T95" fmla="*/ 614 h 1001"/>
                <a:gd name="T96" fmla="+- 0 1936 1523"/>
                <a:gd name="T97" fmla="*/ T96 w 596"/>
                <a:gd name="T98" fmla="+- 0 610 529"/>
                <a:gd name="T99" fmla="*/ 610 h 1001"/>
                <a:gd name="T100" fmla="+- 0 2031 1523"/>
                <a:gd name="T101" fmla="*/ T100 w 596"/>
                <a:gd name="T102" fmla="+- 0 601 529"/>
                <a:gd name="T103" fmla="*/ 601 h 1001"/>
                <a:gd name="T104" fmla="+- 0 2095 1523"/>
                <a:gd name="T105" fmla="*/ T104 w 596"/>
                <a:gd name="T106" fmla="+- 0 588 529"/>
                <a:gd name="T107" fmla="*/ 588 h 1001"/>
                <a:gd name="T108" fmla="+- 0 2118 1523"/>
                <a:gd name="T109" fmla="*/ T108 w 596"/>
                <a:gd name="T110" fmla="+- 0 572 529"/>
                <a:gd name="T111" fmla="*/ 572 h 100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</a:cxnLst>
              <a:rect l="0" t="0" r="r" b="b"/>
              <a:pathLst>
                <a:path w="596" h="1001">
                  <a:moveTo>
                    <a:pt x="297" y="0"/>
                  </a:moveTo>
                  <a:lnTo>
                    <a:pt x="182" y="3"/>
                  </a:lnTo>
                  <a:lnTo>
                    <a:pt x="87" y="12"/>
                  </a:lnTo>
                  <a:lnTo>
                    <a:pt x="23" y="26"/>
                  </a:lnTo>
                  <a:lnTo>
                    <a:pt x="0" y="43"/>
                  </a:lnTo>
                  <a:lnTo>
                    <a:pt x="0" y="957"/>
                  </a:lnTo>
                  <a:lnTo>
                    <a:pt x="23" y="974"/>
                  </a:lnTo>
                  <a:lnTo>
                    <a:pt x="87" y="988"/>
                  </a:lnTo>
                  <a:lnTo>
                    <a:pt x="182" y="997"/>
                  </a:lnTo>
                  <a:lnTo>
                    <a:pt x="297" y="1000"/>
                  </a:lnTo>
                  <a:lnTo>
                    <a:pt x="413" y="997"/>
                  </a:lnTo>
                  <a:lnTo>
                    <a:pt x="508" y="988"/>
                  </a:lnTo>
                  <a:lnTo>
                    <a:pt x="572" y="974"/>
                  </a:lnTo>
                  <a:lnTo>
                    <a:pt x="595" y="957"/>
                  </a:lnTo>
                  <a:lnTo>
                    <a:pt x="595" y="43"/>
                  </a:lnTo>
                  <a:lnTo>
                    <a:pt x="572" y="26"/>
                  </a:lnTo>
                  <a:lnTo>
                    <a:pt x="508" y="12"/>
                  </a:lnTo>
                  <a:lnTo>
                    <a:pt x="413" y="3"/>
                  </a:lnTo>
                  <a:lnTo>
                    <a:pt x="297" y="0"/>
                  </a:lnTo>
                  <a:close/>
                  <a:moveTo>
                    <a:pt x="0" y="43"/>
                  </a:moveTo>
                  <a:lnTo>
                    <a:pt x="23" y="59"/>
                  </a:lnTo>
                  <a:lnTo>
                    <a:pt x="87" y="72"/>
                  </a:lnTo>
                  <a:lnTo>
                    <a:pt x="182" y="81"/>
                  </a:lnTo>
                  <a:lnTo>
                    <a:pt x="297" y="85"/>
                  </a:lnTo>
                  <a:lnTo>
                    <a:pt x="413" y="81"/>
                  </a:lnTo>
                  <a:lnTo>
                    <a:pt x="508" y="72"/>
                  </a:lnTo>
                  <a:lnTo>
                    <a:pt x="572" y="59"/>
                  </a:lnTo>
                  <a:lnTo>
                    <a:pt x="595" y="43"/>
                  </a:lnTo>
                </a:path>
              </a:pathLst>
            </a:custGeom>
            <a:noFill/>
            <a:ln w="599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46" name="docshape36">
              <a:extLst>
                <a:ext uri="{FF2B5EF4-FFF2-40B4-BE49-F238E27FC236}">
                  <a16:creationId xmlns:a16="http://schemas.microsoft.com/office/drawing/2014/main" id="{98F3DBAB-2F63-88F3-0EC4-2907CF10A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2" y="1423"/>
              <a:ext cx="586" cy="106"/>
            </a:xfrm>
            <a:custGeom>
              <a:avLst/>
              <a:gdLst>
                <a:gd name="T0" fmla="+- 0 1825 1532"/>
                <a:gd name="T1" fmla="*/ T0 w 586"/>
                <a:gd name="T2" fmla="+- 0 1424 1424"/>
                <a:gd name="T3" fmla="*/ 1424 h 106"/>
                <a:gd name="T4" fmla="+- 0 1711 1532"/>
                <a:gd name="T5" fmla="*/ T4 w 586"/>
                <a:gd name="T6" fmla="+- 0 1428 1424"/>
                <a:gd name="T7" fmla="*/ 1428 h 106"/>
                <a:gd name="T8" fmla="+- 0 1618 1532"/>
                <a:gd name="T9" fmla="*/ T8 w 586"/>
                <a:gd name="T10" fmla="+- 0 1439 1424"/>
                <a:gd name="T11" fmla="*/ 1439 h 106"/>
                <a:gd name="T12" fmla="+- 0 1555 1532"/>
                <a:gd name="T13" fmla="*/ T12 w 586"/>
                <a:gd name="T14" fmla="+- 0 1456 1424"/>
                <a:gd name="T15" fmla="*/ 1456 h 106"/>
                <a:gd name="T16" fmla="+- 0 1532 1532"/>
                <a:gd name="T17" fmla="*/ T16 w 586"/>
                <a:gd name="T18" fmla="+- 0 1477 1424"/>
                <a:gd name="T19" fmla="*/ 1477 h 106"/>
                <a:gd name="T20" fmla="+- 0 1555 1532"/>
                <a:gd name="T21" fmla="*/ T20 w 586"/>
                <a:gd name="T22" fmla="+- 0 1497 1424"/>
                <a:gd name="T23" fmla="*/ 1497 h 106"/>
                <a:gd name="T24" fmla="+- 0 1618 1532"/>
                <a:gd name="T25" fmla="*/ T24 w 586"/>
                <a:gd name="T26" fmla="+- 0 1514 1424"/>
                <a:gd name="T27" fmla="*/ 1514 h 106"/>
                <a:gd name="T28" fmla="+- 0 1711 1532"/>
                <a:gd name="T29" fmla="*/ T28 w 586"/>
                <a:gd name="T30" fmla="+- 0 1525 1424"/>
                <a:gd name="T31" fmla="*/ 1525 h 106"/>
                <a:gd name="T32" fmla="+- 0 1825 1532"/>
                <a:gd name="T33" fmla="*/ T32 w 586"/>
                <a:gd name="T34" fmla="+- 0 1529 1424"/>
                <a:gd name="T35" fmla="*/ 1529 h 106"/>
                <a:gd name="T36" fmla="+- 0 1939 1532"/>
                <a:gd name="T37" fmla="*/ T36 w 586"/>
                <a:gd name="T38" fmla="+- 0 1525 1424"/>
                <a:gd name="T39" fmla="*/ 1525 h 106"/>
                <a:gd name="T40" fmla="+- 0 2032 1532"/>
                <a:gd name="T41" fmla="*/ T40 w 586"/>
                <a:gd name="T42" fmla="+- 0 1514 1424"/>
                <a:gd name="T43" fmla="*/ 1514 h 106"/>
                <a:gd name="T44" fmla="+- 0 2095 1532"/>
                <a:gd name="T45" fmla="*/ T44 w 586"/>
                <a:gd name="T46" fmla="+- 0 1497 1424"/>
                <a:gd name="T47" fmla="*/ 1497 h 106"/>
                <a:gd name="T48" fmla="+- 0 2118 1532"/>
                <a:gd name="T49" fmla="*/ T48 w 586"/>
                <a:gd name="T50" fmla="+- 0 1477 1424"/>
                <a:gd name="T51" fmla="*/ 1477 h 106"/>
                <a:gd name="T52" fmla="+- 0 2095 1532"/>
                <a:gd name="T53" fmla="*/ T52 w 586"/>
                <a:gd name="T54" fmla="+- 0 1456 1424"/>
                <a:gd name="T55" fmla="*/ 1456 h 106"/>
                <a:gd name="T56" fmla="+- 0 2032 1532"/>
                <a:gd name="T57" fmla="*/ T56 w 586"/>
                <a:gd name="T58" fmla="+- 0 1439 1424"/>
                <a:gd name="T59" fmla="*/ 1439 h 106"/>
                <a:gd name="T60" fmla="+- 0 1939 1532"/>
                <a:gd name="T61" fmla="*/ T60 w 586"/>
                <a:gd name="T62" fmla="+- 0 1428 1424"/>
                <a:gd name="T63" fmla="*/ 1428 h 106"/>
                <a:gd name="T64" fmla="+- 0 1825 1532"/>
                <a:gd name="T65" fmla="*/ T64 w 586"/>
                <a:gd name="T66" fmla="+- 0 1424 1424"/>
                <a:gd name="T67" fmla="*/ 1424 h 10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586" h="106">
                  <a:moveTo>
                    <a:pt x="293" y="0"/>
                  </a:moveTo>
                  <a:lnTo>
                    <a:pt x="179" y="4"/>
                  </a:lnTo>
                  <a:lnTo>
                    <a:pt x="86" y="15"/>
                  </a:lnTo>
                  <a:lnTo>
                    <a:pt x="23" y="32"/>
                  </a:lnTo>
                  <a:lnTo>
                    <a:pt x="0" y="53"/>
                  </a:lnTo>
                  <a:lnTo>
                    <a:pt x="23" y="73"/>
                  </a:lnTo>
                  <a:lnTo>
                    <a:pt x="86" y="90"/>
                  </a:lnTo>
                  <a:lnTo>
                    <a:pt x="179" y="101"/>
                  </a:lnTo>
                  <a:lnTo>
                    <a:pt x="293" y="105"/>
                  </a:lnTo>
                  <a:lnTo>
                    <a:pt x="407" y="101"/>
                  </a:lnTo>
                  <a:lnTo>
                    <a:pt x="500" y="90"/>
                  </a:lnTo>
                  <a:lnTo>
                    <a:pt x="563" y="73"/>
                  </a:lnTo>
                  <a:lnTo>
                    <a:pt x="586" y="53"/>
                  </a:lnTo>
                  <a:lnTo>
                    <a:pt x="563" y="32"/>
                  </a:lnTo>
                  <a:lnTo>
                    <a:pt x="500" y="15"/>
                  </a:lnTo>
                  <a:lnTo>
                    <a:pt x="407" y="4"/>
                  </a:lnTo>
                  <a:lnTo>
                    <a:pt x="293" y="0"/>
                  </a:lnTo>
                  <a:close/>
                </a:path>
              </a:pathLst>
            </a:custGeom>
            <a:noFill/>
            <a:ln w="599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7200" name="docshape37">
              <a:extLst>
                <a:ext uri="{FF2B5EF4-FFF2-40B4-BE49-F238E27FC236}">
                  <a16:creationId xmlns:a16="http://schemas.microsoft.com/office/drawing/2014/main" id="{419026EE-EAA7-6372-9F02-0329DD0025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6" y="543"/>
              <a:ext cx="152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1" name="docshape38">
              <a:extLst>
                <a:ext uri="{FF2B5EF4-FFF2-40B4-BE49-F238E27FC236}">
                  <a16:creationId xmlns:a16="http://schemas.microsoft.com/office/drawing/2014/main" id="{AD4F9C21-362C-4FC6-FF9C-D737A50EBA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0" y="857"/>
              <a:ext cx="312" cy="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docshape39">
              <a:extLst>
                <a:ext uri="{FF2B5EF4-FFF2-40B4-BE49-F238E27FC236}">
                  <a16:creationId xmlns:a16="http://schemas.microsoft.com/office/drawing/2014/main" id="{A8C7AC51-BB32-CD72-ED13-E76B8CD958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8" y="97"/>
              <a:ext cx="690" cy="1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endParaRPr kumimoji="0" lang="el-GR" altLang="el-GR" sz="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endParaRPr kumimoji="0" lang="el-GR" altLang="el-GR" sz="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5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endParaRPr kumimoji="0" lang="el-GR" altLang="el-GR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  <a:p>
              <a:pPr marL="457200" marR="0" lvl="1" indent="0" algn="l" defTabSz="914400" rtl="0" eaLnBrk="0" fontAlgn="base" latinLnBrk="0" hangingPunct="0">
                <a:lnSpc>
                  <a:spcPct val="100000"/>
                </a:lnSpc>
                <a:spcBef>
                  <a:spcPts val="538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endParaRPr kumimoji="0" lang="el-GR" altLang="el-GR" sz="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48" name="docshapegroup61">
            <a:extLst>
              <a:ext uri="{FF2B5EF4-FFF2-40B4-BE49-F238E27FC236}">
                <a16:creationId xmlns:a16="http://schemas.microsoft.com/office/drawing/2014/main" id="{20574002-8578-F827-E0CF-CD69F71D0F63}"/>
              </a:ext>
            </a:extLst>
          </p:cNvPr>
          <p:cNvGrpSpPr>
            <a:grpSpLocks/>
          </p:cNvGrpSpPr>
          <p:nvPr/>
        </p:nvGrpSpPr>
        <p:grpSpPr bwMode="auto">
          <a:xfrm>
            <a:off x="9045625" y="3249924"/>
            <a:ext cx="1929334" cy="1477328"/>
            <a:chOff x="1202" y="567"/>
            <a:chExt cx="1306" cy="1049"/>
          </a:xfrm>
        </p:grpSpPr>
        <p:pic>
          <p:nvPicPr>
            <p:cNvPr id="7204" name="docshape62">
              <a:extLst>
                <a:ext uri="{FF2B5EF4-FFF2-40B4-BE49-F238E27FC236}">
                  <a16:creationId xmlns:a16="http://schemas.microsoft.com/office/drawing/2014/main" id="{699C20CC-C433-F509-2D94-DEC836992E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" y="1503"/>
              <a:ext cx="10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docshape63">
              <a:extLst>
                <a:ext uri="{FF2B5EF4-FFF2-40B4-BE49-F238E27FC236}">
                  <a16:creationId xmlns:a16="http://schemas.microsoft.com/office/drawing/2014/main" id="{89A47662-67C6-2F3F-E758-1A6A254AB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8" y="886"/>
              <a:ext cx="98" cy="690"/>
            </a:xfrm>
            <a:custGeom>
              <a:avLst/>
              <a:gdLst>
                <a:gd name="T0" fmla="+- 0 2458 2408"/>
                <a:gd name="T1" fmla="*/ T0 w 98"/>
                <a:gd name="T2" fmla="+- 0 886 886"/>
                <a:gd name="T3" fmla="*/ 886 h 690"/>
                <a:gd name="T4" fmla="+- 0 2438 2408"/>
                <a:gd name="T5" fmla="*/ T4 w 98"/>
                <a:gd name="T6" fmla="+- 0 887 886"/>
                <a:gd name="T7" fmla="*/ 887 h 690"/>
                <a:gd name="T8" fmla="+- 0 2423 2408"/>
                <a:gd name="T9" fmla="*/ T8 w 98"/>
                <a:gd name="T10" fmla="+- 0 891 886"/>
                <a:gd name="T11" fmla="*/ 891 h 690"/>
                <a:gd name="T12" fmla="+- 0 2412 2408"/>
                <a:gd name="T13" fmla="*/ T12 w 98"/>
                <a:gd name="T14" fmla="+- 0 896 886"/>
                <a:gd name="T15" fmla="*/ 896 h 690"/>
                <a:gd name="T16" fmla="+- 0 2408 2408"/>
                <a:gd name="T17" fmla="*/ T16 w 98"/>
                <a:gd name="T18" fmla="+- 0 903 886"/>
                <a:gd name="T19" fmla="*/ 903 h 690"/>
                <a:gd name="T20" fmla="+- 0 2408 2408"/>
                <a:gd name="T21" fmla="*/ T20 w 98"/>
                <a:gd name="T22" fmla="+- 0 1558 886"/>
                <a:gd name="T23" fmla="*/ 1558 h 690"/>
                <a:gd name="T24" fmla="+- 0 2412 2408"/>
                <a:gd name="T25" fmla="*/ T24 w 98"/>
                <a:gd name="T26" fmla="+- 0 1565 886"/>
                <a:gd name="T27" fmla="*/ 1565 h 690"/>
                <a:gd name="T28" fmla="+- 0 2423 2408"/>
                <a:gd name="T29" fmla="*/ T28 w 98"/>
                <a:gd name="T30" fmla="+- 0 1571 886"/>
                <a:gd name="T31" fmla="*/ 1571 h 690"/>
                <a:gd name="T32" fmla="+- 0 2438 2408"/>
                <a:gd name="T33" fmla="*/ T32 w 98"/>
                <a:gd name="T34" fmla="+- 0 1575 886"/>
                <a:gd name="T35" fmla="*/ 1575 h 690"/>
                <a:gd name="T36" fmla="+- 0 2458 2408"/>
                <a:gd name="T37" fmla="*/ T36 w 98"/>
                <a:gd name="T38" fmla="+- 0 1576 886"/>
                <a:gd name="T39" fmla="*/ 1576 h 690"/>
                <a:gd name="T40" fmla="+- 0 2476 2408"/>
                <a:gd name="T41" fmla="*/ T40 w 98"/>
                <a:gd name="T42" fmla="+- 0 1575 886"/>
                <a:gd name="T43" fmla="*/ 1575 h 690"/>
                <a:gd name="T44" fmla="+- 0 2491 2408"/>
                <a:gd name="T45" fmla="*/ T44 w 98"/>
                <a:gd name="T46" fmla="+- 0 1571 886"/>
                <a:gd name="T47" fmla="*/ 1571 h 690"/>
                <a:gd name="T48" fmla="+- 0 2502 2408"/>
                <a:gd name="T49" fmla="*/ T48 w 98"/>
                <a:gd name="T50" fmla="+- 0 1565 886"/>
                <a:gd name="T51" fmla="*/ 1565 h 690"/>
                <a:gd name="T52" fmla="+- 0 2506 2408"/>
                <a:gd name="T53" fmla="*/ T52 w 98"/>
                <a:gd name="T54" fmla="+- 0 1558 886"/>
                <a:gd name="T55" fmla="*/ 1558 h 690"/>
                <a:gd name="T56" fmla="+- 0 2506 2408"/>
                <a:gd name="T57" fmla="*/ T56 w 98"/>
                <a:gd name="T58" fmla="+- 0 903 886"/>
                <a:gd name="T59" fmla="*/ 903 h 690"/>
                <a:gd name="T60" fmla="+- 0 2502 2408"/>
                <a:gd name="T61" fmla="*/ T60 w 98"/>
                <a:gd name="T62" fmla="+- 0 896 886"/>
                <a:gd name="T63" fmla="*/ 896 h 690"/>
                <a:gd name="T64" fmla="+- 0 2491 2408"/>
                <a:gd name="T65" fmla="*/ T64 w 98"/>
                <a:gd name="T66" fmla="+- 0 891 886"/>
                <a:gd name="T67" fmla="*/ 891 h 690"/>
                <a:gd name="T68" fmla="+- 0 2476 2408"/>
                <a:gd name="T69" fmla="*/ T68 w 98"/>
                <a:gd name="T70" fmla="+- 0 887 886"/>
                <a:gd name="T71" fmla="*/ 887 h 690"/>
                <a:gd name="T72" fmla="+- 0 2458 2408"/>
                <a:gd name="T73" fmla="*/ T72 w 98"/>
                <a:gd name="T74" fmla="+- 0 886 886"/>
                <a:gd name="T75" fmla="*/ 886 h 690"/>
                <a:gd name="T76" fmla="+- 0 2408 2408"/>
                <a:gd name="T77" fmla="*/ T76 w 98"/>
                <a:gd name="T78" fmla="+- 0 903 886"/>
                <a:gd name="T79" fmla="*/ 903 h 690"/>
                <a:gd name="T80" fmla="+- 0 2412 2408"/>
                <a:gd name="T81" fmla="*/ T80 w 98"/>
                <a:gd name="T82" fmla="+- 0 910 886"/>
                <a:gd name="T83" fmla="*/ 910 h 690"/>
                <a:gd name="T84" fmla="+- 0 2423 2408"/>
                <a:gd name="T85" fmla="*/ T84 w 98"/>
                <a:gd name="T86" fmla="+- 0 916 886"/>
                <a:gd name="T87" fmla="*/ 916 h 690"/>
                <a:gd name="T88" fmla="+- 0 2438 2408"/>
                <a:gd name="T89" fmla="*/ T88 w 98"/>
                <a:gd name="T90" fmla="+- 0 920 886"/>
                <a:gd name="T91" fmla="*/ 920 h 690"/>
                <a:gd name="T92" fmla="+- 0 2458 2408"/>
                <a:gd name="T93" fmla="*/ T92 w 98"/>
                <a:gd name="T94" fmla="+- 0 921 886"/>
                <a:gd name="T95" fmla="*/ 921 h 690"/>
                <a:gd name="T96" fmla="+- 0 2476 2408"/>
                <a:gd name="T97" fmla="*/ T96 w 98"/>
                <a:gd name="T98" fmla="+- 0 920 886"/>
                <a:gd name="T99" fmla="*/ 920 h 690"/>
                <a:gd name="T100" fmla="+- 0 2491 2408"/>
                <a:gd name="T101" fmla="*/ T100 w 98"/>
                <a:gd name="T102" fmla="+- 0 916 886"/>
                <a:gd name="T103" fmla="*/ 916 h 690"/>
                <a:gd name="T104" fmla="+- 0 2502 2408"/>
                <a:gd name="T105" fmla="*/ T104 w 98"/>
                <a:gd name="T106" fmla="+- 0 910 886"/>
                <a:gd name="T107" fmla="*/ 910 h 690"/>
                <a:gd name="T108" fmla="+- 0 2506 2408"/>
                <a:gd name="T109" fmla="*/ T108 w 98"/>
                <a:gd name="T110" fmla="+- 0 903 886"/>
                <a:gd name="T111" fmla="*/ 903 h 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</a:cxnLst>
              <a:rect l="0" t="0" r="r" b="b"/>
              <a:pathLst>
                <a:path w="98" h="690">
                  <a:moveTo>
                    <a:pt x="50" y="0"/>
                  </a:moveTo>
                  <a:lnTo>
                    <a:pt x="30" y="1"/>
                  </a:lnTo>
                  <a:lnTo>
                    <a:pt x="15" y="5"/>
                  </a:lnTo>
                  <a:lnTo>
                    <a:pt x="4" y="10"/>
                  </a:lnTo>
                  <a:lnTo>
                    <a:pt x="0" y="17"/>
                  </a:lnTo>
                  <a:lnTo>
                    <a:pt x="0" y="672"/>
                  </a:lnTo>
                  <a:lnTo>
                    <a:pt x="4" y="679"/>
                  </a:lnTo>
                  <a:lnTo>
                    <a:pt x="15" y="685"/>
                  </a:lnTo>
                  <a:lnTo>
                    <a:pt x="30" y="689"/>
                  </a:lnTo>
                  <a:lnTo>
                    <a:pt x="50" y="690"/>
                  </a:lnTo>
                  <a:lnTo>
                    <a:pt x="68" y="689"/>
                  </a:lnTo>
                  <a:lnTo>
                    <a:pt x="83" y="685"/>
                  </a:lnTo>
                  <a:lnTo>
                    <a:pt x="94" y="679"/>
                  </a:lnTo>
                  <a:lnTo>
                    <a:pt x="98" y="672"/>
                  </a:lnTo>
                  <a:lnTo>
                    <a:pt x="98" y="17"/>
                  </a:lnTo>
                  <a:lnTo>
                    <a:pt x="94" y="10"/>
                  </a:lnTo>
                  <a:lnTo>
                    <a:pt x="83" y="5"/>
                  </a:lnTo>
                  <a:lnTo>
                    <a:pt x="68" y="1"/>
                  </a:lnTo>
                  <a:lnTo>
                    <a:pt x="50" y="0"/>
                  </a:lnTo>
                  <a:close/>
                  <a:moveTo>
                    <a:pt x="0" y="17"/>
                  </a:moveTo>
                  <a:lnTo>
                    <a:pt x="4" y="24"/>
                  </a:lnTo>
                  <a:lnTo>
                    <a:pt x="15" y="30"/>
                  </a:lnTo>
                  <a:lnTo>
                    <a:pt x="30" y="34"/>
                  </a:lnTo>
                  <a:lnTo>
                    <a:pt x="50" y="35"/>
                  </a:lnTo>
                  <a:lnTo>
                    <a:pt x="68" y="34"/>
                  </a:lnTo>
                  <a:lnTo>
                    <a:pt x="83" y="30"/>
                  </a:lnTo>
                  <a:lnTo>
                    <a:pt x="94" y="24"/>
                  </a:lnTo>
                  <a:lnTo>
                    <a:pt x="98" y="17"/>
                  </a:lnTo>
                </a:path>
              </a:pathLst>
            </a:custGeom>
            <a:noFill/>
            <a:ln w="340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7206" name="docshape64">
              <a:extLst>
                <a:ext uri="{FF2B5EF4-FFF2-40B4-BE49-F238E27FC236}">
                  <a16:creationId xmlns:a16="http://schemas.microsoft.com/office/drawing/2014/main" id="{B6F8C52F-1863-38DF-9A3B-379AE4CE79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8" y="1389"/>
              <a:ext cx="98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docshape65">
              <a:extLst>
                <a:ext uri="{FF2B5EF4-FFF2-40B4-BE49-F238E27FC236}">
                  <a16:creationId xmlns:a16="http://schemas.microsoft.com/office/drawing/2014/main" id="{60940FDD-4A7E-2E51-E95F-8C3825785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8" y="1389"/>
              <a:ext cx="98" cy="32"/>
            </a:xfrm>
            <a:custGeom>
              <a:avLst/>
              <a:gdLst>
                <a:gd name="T0" fmla="+- 0 2458 2408"/>
                <a:gd name="T1" fmla="*/ T0 w 98"/>
                <a:gd name="T2" fmla="+- 0 1389 1389"/>
                <a:gd name="T3" fmla="*/ 1389 h 32"/>
                <a:gd name="T4" fmla="+- 0 2438 2408"/>
                <a:gd name="T5" fmla="*/ T4 w 98"/>
                <a:gd name="T6" fmla="+- 0 1390 1389"/>
                <a:gd name="T7" fmla="*/ 1390 h 32"/>
                <a:gd name="T8" fmla="+- 0 2423 2408"/>
                <a:gd name="T9" fmla="*/ T8 w 98"/>
                <a:gd name="T10" fmla="+- 0 1394 1389"/>
                <a:gd name="T11" fmla="*/ 1394 h 32"/>
                <a:gd name="T12" fmla="+- 0 2412 2408"/>
                <a:gd name="T13" fmla="*/ T12 w 98"/>
                <a:gd name="T14" fmla="+- 0 1399 1389"/>
                <a:gd name="T15" fmla="*/ 1399 h 32"/>
                <a:gd name="T16" fmla="+- 0 2408 2408"/>
                <a:gd name="T17" fmla="*/ T16 w 98"/>
                <a:gd name="T18" fmla="+- 0 1405 1389"/>
                <a:gd name="T19" fmla="*/ 1405 h 32"/>
                <a:gd name="T20" fmla="+- 0 2412 2408"/>
                <a:gd name="T21" fmla="*/ T20 w 98"/>
                <a:gd name="T22" fmla="+- 0 1411 1389"/>
                <a:gd name="T23" fmla="*/ 1411 h 32"/>
                <a:gd name="T24" fmla="+- 0 2423 2408"/>
                <a:gd name="T25" fmla="*/ T24 w 98"/>
                <a:gd name="T26" fmla="+- 0 1416 1389"/>
                <a:gd name="T27" fmla="*/ 1416 h 32"/>
                <a:gd name="T28" fmla="+- 0 2438 2408"/>
                <a:gd name="T29" fmla="*/ T28 w 98"/>
                <a:gd name="T30" fmla="+- 0 1419 1389"/>
                <a:gd name="T31" fmla="*/ 1419 h 32"/>
                <a:gd name="T32" fmla="+- 0 2458 2408"/>
                <a:gd name="T33" fmla="*/ T32 w 98"/>
                <a:gd name="T34" fmla="+- 0 1420 1389"/>
                <a:gd name="T35" fmla="*/ 1420 h 32"/>
                <a:gd name="T36" fmla="+- 0 2476 2408"/>
                <a:gd name="T37" fmla="*/ T36 w 98"/>
                <a:gd name="T38" fmla="+- 0 1419 1389"/>
                <a:gd name="T39" fmla="*/ 1419 h 32"/>
                <a:gd name="T40" fmla="+- 0 2491 2408"/>
                <a:gd name="T41" fmla="*/ T40 w 98"/>
                <a:gd name="T42" fmla="+- 0 1416 1389"/>
                <a:gd name="T43" fmla="*/ 1416 h 32"/>
                <a:gd name="T44" fmla="+- 0 2502 2408"/>
                <a:gd name="T45" fmla="*/ T44 w 98"/>
                <a:gd name="T46" fmla="+- 0 1411 1389"/>
                <a:gd name="T47" fmla="*/ 1411 h 32"/>
                <a:gd name="T48" fmla="+- 0 2506 2408"/>
                <a:gd name="T49" fmla="*/ T48 w 98"/>
                <a:gd name="T50" fmla="+- 0 1405 1389"/>
                <a:gd name="T51" fmla="*/ 1405 h 32"/>
                <a:gd name="T52" fmla="+- 0 2502 2408"/>
                <a:gd name="T53" fmla="*/ T52 w 98"/>
                <a:gd name="T54" fmla="+- 0 1399 1389"/>
                <a:gd name="T55" fmla="*/ 1399 h 32"/>
                <a:gd name="T56" fmla="+- 0 2491 2408"/>
                <a:gd name="T57" fmla="*/ T56 w 98"/>
                <a:gd name="T58" fmla="+- 0 1394 1389"/>
                <a:gd name="T59" fmla="*/ 1394 h 32"/>
                <a:gd name="T60" fmla="+- 0 2476 2408"/>
                <a:gd name="T61" fmla="*/ T60 w 98"/>
                <a:gd name="T62" fmla="+- 0 1390 1389"/>
                <a:gd name="T63" fmla="*/ 1390 h 32"/>
                <a:gd name="T64" fmla="+- 0 2458 2408"/>
                <a:gd name="T65" fmla="*/ T64 w 98"/>
                <a:gd name="T66" fmla="+- 0 1389 1389"/>
                <a:gd name="T67" fmla="*/ 1389 h 3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98" h="32">
                  <a:moveTo>
                    <a:pt x="50" y="0"/>
                  </a:moveTo>
                  <a:lnTo>
                    <a:pt x="30" y="1"/>
                  </a:lnTo>
                  <a:lnTo>
                    <a:pt x="15" y="5"/>
                  </a:lnTo>
                  <a:lnTo>
                    <a:pt x="4" y="10"/>
                  </a:lnTo>
                  <a:lnTo>
                    <a:pt x="0" y="16"/>
                  </a:lnTo>
                  <a:lnTo>
                    <a:pt x="4" y="22"/>
                  </a:lnTo>
                  <a:lnTo>
                    <a:pt x="15" y="27"/>
                  </a:lnTo>
                  <a:lnTo>
                    <a:pt x="30" y="30"/>
                  </a:lnTo>
                  <a:lnTo>
                    <a:pt x="50" y="31"/>
                  </a:lnTo>
                  <a:lnTo>
                    <a:pt x="68" y="30"/>
                  </a:lnTo>
                  <a:lnTo>
                    <a:pt x="83" y="27"/>
                  </a:lnTo>
                  <a:lnTo>
                    <a:pt x="94" y="22"/>
                  </a:lnTo>
                  <a:lnTo>
                    <a:pt x="98" y="16"/>
                  </a:lnTo>
                  <a:lnTo>
                    <a:pt x="94" y="10"/>
                  </a:lnTo>
                  <a:lnTo>
                    <a:pt x="83" y="5"/>
                  </a:lnTo>
                  <a:lnTo>
                    <a:pt x="68" y="1"/>
                  </a:lnTo>
                  <a:lnTo>
                    <a:pt x="50" y="0"/>
                  </a:lnTo>
                  <a:close/>
                </a:path>
              </a:pathLst>
            </a:custGeom>
            <a:noFill/>
            <a:ln w="340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51" name="docshape66">
              <a:extLst>
                <a:ext uri="{FF2B5EF4-FFF2-40B4-BE49-F238E27FC236}">
                  <a16:creationId xmlns:a16="http://schemas.microsoft.com/office/drawing/2014/main" id="{BF5760BE-6970-1CC3-C888-84635A052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3" y="721"/>
              <a:ext cx="190" cy="226"/>
            </a:xfrm>
            <a:custGeom>
              <a:avLst/>
              <a:gdLst>
                <a:gd name="T0" fmla="+- 0 2306 2293"/>
                <a:gd name="T1" fmla="*/ T0 w 190"/>
                <a:gd name="T2" fmla="+- 0 736 721"/>
                <a:gd name="T3" fmla="*/ 736 h 226"/>
                <a:gd name="T4" fmla="+- 0 2335 2293"/>
                <a:gd name="T5" fmla="*/ T4 w 190"/>
                <a:gd name="T6" fmla="+- 0 733 721"/>
                <a:gd name="T7" fmla="*/ 733 h 226"/>
                <a:gd name="T8" fmla="+- 0 2361 2293"/>
                <a:gd name="T9" fmla="*/ T8 w 190"/>
                <a:gd name="T10" fmla="+- 0 732 721"/>
                <a:gd name="T11" fmla="*/ 732 h 226"/>
                <a:gd name="T12" fmla="+- 0 2385 2293"/>
                <a:gd name="T13" fmla="*/ T12 w 190"/>
                <a:gd name="T14" fmla="+- 0 735 721"/>
                <a:gd name="T15" fmla="*/ 735 h 226"/>
                <a:gd name="T16" fmla="+- 0 2404 2293"/>
                <a:gd name="T17" fmla="*/ T16 w 190"/>
                <a:gd name="T18" fmla="+- 0 741 721"/>
                <a:gd name="T19" fmla="*/ 741 h 226"/>
                <a:gd name="T20" fmla="+- 0 2418 2293"/>
                <a:gd name="T21" fmla="*/ T20 w 190"/>
                <a:gd name="T22" fmla="+- 0 753 721"/>
                <a:gd name="T23" fmla="*/ 753 h 226"/>
                <a:gd name="T24" fmla="+- 0 2429 2293"/>
                <a:gd name="T25" fmla="*/ T24 w 190"/>
                <a:gd name="T26" fmla="+- 0 769 721"/>
                <a:gd name="T27" fmla="*/ 769 h 226"/>
                <a:gd name="T28" fmla="+- 0 2439 2293"/>
                <a:gd name="T29" fmla="*/ T28 w 190"/>
                <a:gd name="T30" fmla="+- 0 788 721"/>
                <a:gd name="T31" fmla="*/ 788 h 226"/>
                <a:gd name="T32" fmla="+- 0 2447 2293"/>
                <a:gd name="T33" fmla="*/ T32 w 190"/>
                <a:gd name="T34" fmla="+- 0 806 721"/>
                <a:gd name="T35" fmla="*/ 806 h 226"/>
                <a:gd name="T36" fmla="+- 0 2453 2293"/>
                <a:gd name="T37" fmla="*/ T36 w 190"/>
                <a:gd name="T38" fmla="+- 0 824 721"/>
                <a:gd name="T39" fmla="*/ 824 h 226"/>
                <a:gd name="T40" fmla="+- 0 2457 2293"/>
                <a:gd name="T41" fmla="*/ T40 w 190"/>
                <a:gd name="T42" fmla="+- 0 843 721"/>
                <a:gd name="T43" fmla="*/ 843 h 226"/>
                <a:gd name="T44" fmla="+- 0 2459 2293"/>
                <a:gd name="T45" fmla="*/ T44 w 190"/>
                <a:gd name="T46" fmla="+- 0 863 721"/>
                <a:gd name="T47" fmla="*/ 863 h 226"/>
                <a:gd name="T48" fmla="+- 0 2462 2293"/>
                <a:gd name="T49" fmla="*/ T48 w 190"/>
                <a:gd name="T50" fmla="+- 0 880 721"/>
                <a:gd name="T51" fmla="*/ 880 h 226"/>
                <a:gd name="T52" fmla="+- 0 2465 2293"/>
                <a:gd name="T53" fmla="*/ T52 w 190"/>
                <a:gd name="T54" fmla="+- 0 896 721"/>
                <a:gd name="T55" fmla="*/ 896 h 226"/>
                <a:gd name="T56" fmla="+- 0 2467 2293"/>
                <a:gd name="T57" fmla="*/ T56 w 190"/>
                <a:gd name="T58" fmla="+- 0 911 721"/>
                <a:gd name="T59" fmla="*/ 911 h 226"/>
                <a:gd name="T60" fmla="+- 0 2467 2293"/>
                <a:gd name="T61" fmla="*/ T60 w 190"/>
                <a:gd name="T62" fmla="+- 0 924 721"/>
                <a:gd name="T63" fmla="*/ 924 h 226"/>
                <a:gd name="T64" fmla="+- 0 2467 2293"/>
                <a:gd name="T65" fmla="*/ T64 w 190"/>
                <a:gd name="T66" fmla="+- 0 934 721"/>
                <a:gd name="T67" fmla="*/ 934 h 226"/>
                <a:gd name="T68" fmla="+- 0 2293 2293"/>
                <a:gd name="T69" fmla="*/ T68 w 190"/>
                <a:gd name="T70" fmla="+- 0 734 721"/>
                <a:gd name="T71" fmla="*/ 734 h 226"/>
                <a:gd name="T72" fmla="+- 0 2320 2293"/>
                <a:gd name="T73" fmla="*/ T72 w 190"/>
                <a:gd name="T74" fmla="+- 0 727 721"/>
                <a:gd name="T75" fmla="*/ 727 h 226"/>
                <a:gd name="T76" fmla="+- 0 2346 2293"/>
                <a:gd name="T77" fmla="*/ T76 w 190"/>
                <a:gd name="T78" fmla="+- 0 722 721"/>
                <a:gd name="T79" fmla="*/ 722 h 226"/>
                <a:gd name="T80" fmla="+- 0 2370 2293"/>
                <a:gd name="T81" fmla="*/ T80 w 190"/>
                <a:gd name="T82" fmla="+- 0 721 721"/>
                <a:gd name="T83" fmla="*/ 721 h 226"/>
                <a:gd name="T84" fmla="+- 0 2389 2293"/>
                <a:gd name="T85" fmla="*/ T84 w 190"/>
                <a:gd name="T86" fmla="+- 0 724 721"/>
                <a:gd name="T87" fmla="*/ 724 h 226"/>
                <a:gd name="T88" fmla="+- 0 2405 2293"/>
                <a:gd name="T89" fmla="*/ T88 w 190"/>
                <a:gd name="T90" fmla="+- 0 733 721"/>
                <a:gd name="T91" fmla="*/ 733 h 226"/>
                <a:gd name="T92" fmla="+- 0 2419 2293"/>
                <a:gd name="T93" fmla="*/ T92 w 190"/>
                <a:gd name="T94" fmla="+- 0 748 721"/>
                <a:gd name="T95" fmla="*/ 748 h 226"/>
                <a:gd name="T96" fmla="+- 0 2430 2293"/>
                <a:gd name="T97" fmla="*/ T96 w 190"/>
                <a:gd name="T98" fmla="+- 0 765 721"/>
                <a:gd name="T99" fmla="*/ 765 h 226"/>
                <a:gd name="T100" fmla="+- 0 2441 2293"/>
                <a:gd name="T101" fmla="*/ T100 w 190"/>
                <a:gd name="T102" fmla="+- 0 781 721"/>
                <a:gd name="T103" fmla="*/ 781 h 226"/>
                <a:gd name="T104" fmla="+- 0 2450 2293"/>
                <a:gd name="T105" fmla="*/ T104 w 190"/>
                <a:gd name="T106" fmla="+- 0 797 721"/>
                <a:gd name="T107" fmla="*/ 797 h 226"/>
                <a:gd name="T108" fmla="+- 0 2457 2293"/>
                <a:gd name="T109" fmla="*/ T108 w 190"/>
                <a:gd name="T110" fmla="+- 0 816 721"/>
                <a:gd name="T111" fmla="*/ 816 h 226"/>
                <a:gd name="T112" fmla="+- 0 2463 2293"/>
                <a:gd name="T113" fmla="*/ T112 w 190"/>
                <a:gd name="T114" fmla="+- 0 835 721"/>
                <a:gd name="T115" fmla="*/ 835 h 226"/>
                <a:gd name="T116" fmla="+- 0 2470 2293"/>
                <a:gd name="T117" fmla="*/ T116 w 190"/>
                <a:gd name="T118" fmla="+- 0 853 721"/>
                <a:gd name="T119" fmla="*/ 853 h 226"/>
                <a:gd name="T120" fmla="+- 0 2475 2293"/>
                <a:gd name="T121" fmla="*/ T120 w 190"/>
                <a:gd name="T122" fmla="+- 0 867 721"/>
                <a:gd name="T123" fmla="*/ 867 h 226"/>
                <a:gd name="T124" fmla="+- 0 2478 2293"/>
                <a:gd name="T125" fmla="*/ T124 w 190"/>
                <a:gd name="T126" fmla="+- 0 882 721"/>
                <a:gd name="T127" fmla="*/ 882 h 226"/>
                <a:gd name="T128" fmla="+- 0 2481 2293"/>
                <a:gd name="T129" fmla="*/ T128 w 190"/>
                <a:gd name="T130" fmla="+- 0 894 721"/>
                <a:gd name="T131" fmla="*/ 894 h 226"/>
                <a:gd name="T132" fmla="+- 0 2483 2293"/>
                <a:gd name="T133" fmla="*/ T132 w 190"/>
                <a:gd name="T134" fmla="+- 0 904 721"/>
                <a:gd name="T135" fmla="*/ 904 h 226"/>
                <a:gd name="T136" fmla="+- 0 2306 2293"/>
                <a:gd name="T137" fmla="*/ T136 w 190"/>
                <a:gd name="T138" fmla="+- 0 734 721"/>
                <a:gd name="T139" fmla="*/ 734 h 226"/>
                <a:gd name="T140" fmla="+- 0 2334 2293"/>
                <a:gd name="T141" fmla="*/ T140 w 190"/>
                <a:gd name="T142" fmla="+- 0 734 721"/>
                <a:gd name="T143" fmla="*/ 734 h 226"/>
                <a:gd name="T144" fmla="+- 0 2361 2293"/>
                <a:gd name="T145" fmla="*/ T144 w 190"/>
                <a:gd name="T146" fmla="+- 0 736 721"/>
                <a:gd name="T147" fmla="*/ 736 h 226"/>
                <a:gd name="T148" fmla="+- 0 2384 2293"/>
                <a:gd name="T149" fmla="*/ T148 w 190"/>
                <a:gd name="T150" fmla="+- 0 741 721"/>
                <a:gd name="T151" fmla="*/ 741 h 226"/>
                <a:gd name="T152" fmla="+- 0 2401 2293"/>
                <a:gd name="T153" fmla="*/ T152 w 190"/>
                <a:gd name="T154" fmla="+- 0 748 721"/>
                <a:gd name="T155" fmla="*/ 748 h 226"/>
                <a:gd name="T156" fmla="+- 0 2414 2293"/>
                <a:gd name="T157" fmla="*/ T156 w 190"/>
                <a:gd name="T158" fmla="+- 0 761 721"/>
                <a:gd name="T159" fmla="*/ 761 h 226"/>
                <a:gd name="T160" fmla="+- 0 2424 2293"/>
                <a:gd name="T161" fmla="*/ T160 w 190"/>
                <a:gd name="T162" fmla="+- 0 779 721"/>
                <a:gd name="T163" fmla="*/ 779 h 226"/>
                <a:gd name="T164" fmla="+- 0 2432 2293"/>
                <a:gd name="T165" fmla="*/ T164 w 190"/>
                <a:gd name="T166" fmla="+- 0 799 721"/>
                <a:gd name="T167" fmla="*/ 799 h 226"/>
                <a:gd name="T168" fmla="+- 0 2438 2293"/>
                <a:gd name="T169" fmla="*/ T168 w 190"/>
                <a:gd name="T170" fmla="+- 0 817 721"/>
                <a:gd name="T171" fmla="*/ 817 h 226"/>
                <a:gd name="T172" fmla="+- 0 2443 2293"/>
                <a:gd name="T173" fmla="*/ T172 w 190"/>
                <a:gd name="T174" fmla="+- 0 835 721"/>
                <a:gd name="T175" fmla="*/ 835 h 226"/>
                <a:gd name="T176" fmla="+- 0 2444 2293"/>
                <a:gd name="T177" fmla="*/ T176 w 190"/>
                <a:gd name="T178" fmla="+- 0 855 721"/>
                <a:gd name="T179" fmla="*/ 855 h 226"/>
                <a:gd name="T180" fmla="+- 0 2445 2293"/>
                <a:gd name="T181" fmla="*/ T180 w 190"/>
                <a:gd name="T182" fmla="+- 0 875 721"/>
                <a:gd name="T183" fmla="*/ 875 h 226"/>
                <a:gd name="T184" fmla="+- 0 2447 2293"/>
                <a:gd name="T185" fmla="*/ T184 w 190"/>
                <a:gd name="T186" fmla="+- 0 893 721"/>
                <a:gd name="T187" fmla="*/ 893 h 226"/>
                <a:gd name="T188" fmla="+- 0 2448 2293"/>
                <a:gd name="T189" fmla="*/ T188 w 190"/>
                <a:gd name="T190" fmla="+- 0 909 721"/>
                <a:gd name="T191" fmla="*/ 909 h 226"/>
                <a:gd name="T192" fmla="+- 0 2448 2293"/>
                <a:gd name="T193" fmla="*/ T192 w 190"/>
                <a:gd name="T194" fmla="+- 0 924 721"/>
                <a:gd name="T195" fmla="*/ 924 h 226"/>
                <a:gd name="T196" fmla="+- 0 2448 2293"/>
                <a:gd name="T197" fmla="*/ T196 w 190"/>
                <a:gd name="T198" fmla="+- 0 937 721"/>
                <a:gd name="T199" fmla="*/ 937 h 226"/>
                <a:gd name="T200" fmla="+- 0 2447 2293"/>
                <a:gd name="T201" fmla="*/ T200 w 190"/>
                <a:gd name="T202" fmla="+- 0 946 721"/>
                <a:gd name="T203" fmla="*/ 946 h 22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</a:cxnLst>
              <a:rect l="0" t="0" r="r" b="b"/>
              <a:pathLst>
                <a:path w="190" h="226">
                  <a:moveTo>
                    <a:pt x="13" y="15"/>
                  </a:moveTo>
                  <a:lnTo>
                    <a:pt x="42" y="12"/>
                  </a:lnTo>
                  <a:lnTo>
                    <a:pt x="68" y="11"/>
                  </a:lnTo>
                  <a:lnTo>
                    <a:pt x="92" y="14"/>
                  </a:lnTo>
                  <a:lnTo>
                    <a:pt x="111" y="20"/>
                  </a:lnTo>
                  <a:lnTo>
                    <a:pt x="125" y="32"/>
                  </a:lnTo>
                  <a:lnTo>
                    <a:pt x="136" y="48"/>
                  </a:lnTo>
                  <a:lnTo>
                    <a:pt x="146" y="67"/>
                  </a:lnTo>
                  <a:lnTo>
                    <a:pt x="154" y="85"/>
                  </a:lnTo>
                  <a:lnTo>
                    <a:pt x="160" y="103"/>
                  </a:lnTo>
                  <a:lnTo>
                    <a:pt x="164" y="122"/>
                  </a:lnTo>
                  <a:lnTo>
                    <a:pt x="166" y="142"/>
                  </a:lnTo>
                  <a:lnTo>
                    <a:pt x="169" y="159"/>
                  </a:lnTo>
                  <a:lnTo>
                    <a:pt x="172" y="175"/>
                  </a:lnTo>
                  <a:lnTo>
                    <a:pt x="174" y="190"/>
                  </a:lnTo>
                  <a:lnTo>
                    <a:pt x="174" y="203"/>
                  </a:lnTo>
                  <a:lnTo>
                    <a:pt x="174" y="213"/>
                  </a:lnTo>
                  <a:moveTo>
                    <a:pt x="0" y="13"/>
                  </a:moveTo>
                  <a:lnTo>
                    <a:pt x="27" y="6"/>
                  </a:lnTo>
                  <a:lnTo>
                    <a:pt x="53" y="1"/>
                  </a:lnTo>
                  <a:lnTo>
                    <a:pt x="77" y="0"/>
                  </a:lnTo>
                  <a:lnTo>
                    <a:pt x="96" y="3"/>
                  </a:lnTo>
                  <a:lnTo>
                    <a:pt x="112" y="12"/>
                  </a:lnTo>
                  <a:lnTo>
                    <a:pt x="126" y="27"/>
                  </a:lnTo>
                  <a:lnTo>
                    <a:pt x="137" y="44"/>
                  </a:lnTo>
                  <a:lnTo>
                    <a:pt x="148" y="60"/>
                  </a:lnTo>
                  <a:lnTo>
                    <a:pt x="157" y="76"/>
                  </a:lnTo>
                  <a:lnTo>
                    <a:pt x="164" y="95"/>
                  </a:lnTo>
                  <a:lnTo>
                    <a:pt x="170" y="114"/>
                  </a:lnTo>
                  <a:lnTo>
                    <a:pt x="177" y="132"/>
                  </a:lnTo>
                  <a:lnTo>
                    <a:pt x="182" y="146"/>
                  </a:lnTo>
                  <a:lnTo>
                    <a:pt x="185" y="161"/>
                  </a:lnTo>
                  <a:lnTo>
                    <a:pt x="188" y="173"/>
                  </a:lnTo>
                  <a:lnTo>
                    <a:pt x="190" y="183"/>
                  </a:lnTo>
                  <a:moveTo>
                    <a:pt x="13" y="13"/>
                  </a:moveTo>
                  <a:lnTo>
                    <a:pt x="41" y="13"/>
                  </a:lnTo>
                  <a:lnTo>
                    <a:pt x="68" y="15"/>
                  </a:lnTo>
                  <a:lnTo>
                    <a:pt x="91" y="20"/>
                  </a:lnTo>
                  <a:lnTo>
                    <a:pt x="108" y="27"/>
                  </a:lnTo>
                  <a:lnTo>
                    <a:pt x="121" y="40"/>
                  </a:lnTo>
                  <a:lnTo>
                    <a:pt x="131" y="58"/>
                  </a:lnTo>
                  <a:lnTo>
                    <a:pt x="139" y="78"/>
                  </a:lnTo>
                  <a:lnTo>
                    <a:pt x="145" y="96"/>
                  </a:lnTo>
                  <a:lnTo>
                    <a:pt x="150" y="114"/>
                  </a:lnTo>
                  <a:lnTo>
                    <a:pt x="151" y="134"/>
                  </a:lnTo>
                  <a:lnTo>
                    <a:pt x="152" y="154"/>
                  </a:lnTo>
                  <a:lnTo>
                    <a:pt x="154" y="172"/>
                  </a:lnTo>
                  <a:lnTo>
                    <a:pt x="155" y="188"/>
                  </a:lnTo>
                  <a:lnTo>
                    <a:pt x="155" y="203"/>
                  </a:lnTo>
                  <a:lnTo>
                    <a:pt x="155" y="216"/>
                  </a:lnTo>
                  <a:lnTo>
                    <a:pt x="154" y="225"/>
                  </a:lnTo>
                </a:path>
              </a:pathLst>
            </a:custGeom>
            <a:noFill/>
            <a:ln w="3404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52" name="docshape67">
              <a:extLst>
                <a:ext uri="{FF2B5EF4-FFF2-40B4-BE49-F238E27FC236}">
                  <a16:creationId xmlns:a16="http://schemas.microsoft.com/office/drawing/2014/main" id="{2BE19A21-7E1B-1A7B-4AA1-3FADA3669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1" y="653"/>
              <a:ext cx="940" cy="481"/>
            </a:xfrm>
            <a:custGeom>
              <a:avLst/>
              <a:gdLst>
                <a:gd name="T0" fmla="+- 0 2174 1241"/>
                <a:gd name="T1" fmla="*/ T0 w 940"/>
                <a:gd name="T2" fmla="+- 0 759 654"/>
                <a:gd name="T3" fmla="*/ 759 h 481"/>
                <a:gd name="T4" fmla="+- 0 2150 1241"/>
                <a:gd name="T5" fmla="*/ T4 w 940"/>
                <a:gd name="T6" fmla="+- 0 708 654"/>
                <a:gd name="T7" fmla="*/ 708 h 481"/>
                <a:gd name="T8" fmla="+- 0 2113 1241"/>
                <a:gd name="T9" fmla="*/ T8 w 940"/>
                <a:gd name="T10" fmla="+- 0 672 654"/>
                <a:gd name="T11" fmla="*/ 672 h 481"/>
                <a:gd name="T12" fmla="+- 0 2067 1241"/>
                <a:gd name="T13" fmla="*/ T12 w 940"/>
                <a:gd name="T14" fmla="+- 0 654 654"/>
                <a:gd name="T15" fmla="*/ 654 h 481"/>
                <a:gd name="T16" fmla="+- 0 2018 1241"/>
                <a:gd name="T17" fmla="*/ T16 w 940"/>
                <a:gd name="T18" fmla="+- 0 656 654"/>
                <a:gd name="T19" fmla="*/ 656 h 481"/>
                <a:gd name="T20" fmla="+- 0 1324 1241"/>
                <a:gd name="T21" fmla="*/ T20 w 940"/>
                <a:gd name="T22" fmla="+- 0 859 654"/>
                <a:gd name="T23" fmla="*/ 859 h 481"/>
                <a:gd name="T24" fmla="+- 0 1282 1241"/>
                <a:gd name="T25" fmla="*/ T24 w 940"/>
                <a:gd name="T26" fmla="+- 0 883 654"/>
                <a:gd name="T27" fmla="*/ 883 h 481"/>
                <a:gd name="T28" fmla="+- 0 1253 1241"/>
                <a:gd name="T29" fmla="*/ T28 w 940"/>
                <a:gd name="T30" fmla="+- 0 923 654"/>
                <a:gd name="T31" fmla="*/ 923 h 481"/>
                <a:gd name="T32" fmla="+- 0 1241 1241"/>
                <a:gd name="T33" fmla="*/ T32 w 940"/>
                <a:gd name="T34" fmla="+- 0 973 654"/>
                <a:gd name="T35" fmla="*/ 973 h 481"/>
                <a:gd name="T36" fmla="+- 0 1248 1241"/>
                <a:gd name="T37" fmla="*/ T36 w 940"/>
                <a:gd name="T38" fmla="+- 0 1029 654"/>
                <a:gd name="T39" fmla="*/ 1029 h 481"/>
                <a:gd name="T40" fmla="+- 0 1272 1241"/>
                <a:gd name="T41" fmla="*/ T40 w 940"/>
                <a:gd name="T42" fmla="+- 0 1080 654"/>
                <a:gd name="T43" fmla="*/ 1080 h 481"/>
                <a:gd name="T44" fmla="+- 0 1310 1241"/>
                <a:gd name="T45" fmla="*/ T44 w 940"/>
                <a:gd name="T46" fmla="+- 0 1116 654"/>
                <a:gd name="T47" fmla="*/ 1116 h 481"/>
                <a:gd name="T48" fmla="+- 0 1355 1241"/>
                <a:gd name="T49" fmla="*/ T48 w 940"/>
                <a:gd name="T50" fmla="+- 0 1134 654"/>
                <a:gd name="T51" fmla="*/ 1134 h 481"/>
                <a:gd name="T52" fmla="+- 0 1404 1241"/>
                <a:gd name="T53" fmla="*/ T52 w 940"/>
                <a:gd name="T54" fmla="+- 0 1131 654"/>
                <a:gd name="T55" fmla="*/ 1131 h 481"/>
                <a:gd name="T56" fmla="+- 0 2099 1241"/>
                <a:gd name="T57" fmla="*/ T56 w 940"/>
                <a:gd name="T58" fmla="+- 0 928 654"/>
                <a:gd name="T59" fmla="*/ 928 h 481"/>
                <a:gd name="T60" fmla="+- 0 2141 1241"/>
                <a:gd name="T61" fmla="*/ T60 w 940"/>
                <a:gd name="T62" fmla="+- 0 905 654"/>
                <a:gd name="T63" fmla="*/ 905 h 481"/>
                <a:gd name="T64" fmla="+- 0 2169 1241"/>
                <a:gd name="T65" fmla="*/ T64 w 940"/>
                <a:gd name="T66" fmla="+- 0 865 654"/>
                <a:gd name="T67" fmla="*/ 865 h 481"/>
                <a:gd name="T68" fmla="+- 0 2181 1241"/>
                <a:gd name="T69" fmla="*/ T68 w 940"/>
                <a:gd name="T70" fmla="+- 0 814 654"/>
                <a:gd name="T71" fmla="*/ 814 h 481"/>
                <a:gd name="T72" fmla="+- 0 2174 1241"/>
                <a:gd name="T73" fmla="*/ T72 w 940"/>
                <a:gd name="T74" fmla="+- 0 759 654"/>
                <a:gd name="T75" fmla="*/ 759 h 481"/>
                <a:gd name="T76" fmla="+- 0 2018 1241"/>
                <a:gd name="T77" fmla="*/ T76 w 940"/>
                <a:gd name="T78" fmla="+- 0 656 654"/>
                <a:gd name="T79" fmla="*/ 656 h 481"/>
                <a:gd name="T80" fmla="+- 0 1977 1241"/>
                <a:gd name="T81" fmla="*/ T80 w 940"/>
                <a:gd name="T82" fmla="+- 0 680 654"/>
                <a:gd name="T83" fmla="*/ 680 h 481"/>
                <a:gd name="T84" fmla="+- 0 1949 1241"/>
                <a:gd name="T85" fmla="*/ T84 w 940"/>
                <a:gd name="T86" fmla="+- 0 720 654"/>
                <a:gd name="T87" fmla="*/ 720 h 481"/>
                <a:gd name="T88" fmla="+- 0 1937 1241"/>
                <a:gd name="T89" fmla="*/ T88 w 940"/>
                <a:gd name="T90" fmla="+- 0 770 654"/>
                <a:gd name="T91" fmla="*/ 770 h 481"/>
                <a:gd name="T92" fmla="+- 0 1943 1241"/>
                <a:gd name="T93" fmla="*/ T92 w 940"/>
                <a:gd name="T94" fmla="+- 0 826 654"/>
                <a:gd name="T95" fmla="*/ 826 h 481"/>
                <a:gd name="T96" fmla="+- 0 1967 1241"/>
                <a:gd name="T97" fmla="*/ T96 w 940"/>
                <a:gd name="T98" fmla="+- 0 877 654"/>
                <a:gd name="T99" fmla="*/ 877 h 481"/>
                <a:gd name="T100" fmla="+- 0 2005 1241"/>
                <a:gd name="T101" fmla="*/ T100 w 940"/>
                <a:gd name="T102" fmla="+- 0 913 654"/>
                <a:gd name="T103" fmla="*/ 913 h 481"/>
                <a:gd name="T104" fmla="+- 0 2051 1241"/>
                <a:gd name="T105" fmla="*/ T104 w 940"/>
                <a:gd name="T106" fmla="+- 0 931 654"/>
                <a:gd name="T107" fmla="*/ 931 h 481"/>
                <a:gd name="T108" fmla="+- 0 2099 1241"/>
                <a:gd name="T109" fmla="*/ T108 w 940"/>
                <a:gd name="T110" fmla="+- 0 928 654"/>
                <a:gd name="T111" fmla="*/ 928 h 48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</a:cxnLst>
              <a:rect l="0" t="0" r="r" b="b"/>
              <a:pathLst>
                <a:path w="940" h="481">
                  <a:moveTo>
                    <a:pt x="933" y="105"/>
                  </a:moveTo>
                  <a:lnTo>
                    <a:pt x="909" y="54"/>
                  </a:lnTo>
                  <a:lnTo>
                    <a:pt x="872" y="18"/>
                  </a:lnTo>
                  <a:lnTo>
                    <a:pt x="826" y="0"/>
                  </a:lnTo>
                  <a:lnTo>
                    <a:pt x="777" y="2"/>
                  </a:lnTo>
                  <a:lnTo>
                    <a:pt x="83" y="205"/>
                  </a:lnTo>
                  <a:lnTo>
                    <a:pt x="41" y="229"/>
                  </a:lnTo>
                  <a:lnTo>
                    <a:pt x="12" y="269"/>
                  </a:lnTo>
                  <a:lnTo>
                    <a:pt x="0" y="319"/>
                  </a:lnTo>
                  <a:lnTo>
                    <a:pt x="7" y="375"/>
                  </a:lnTo>
                  <a:lnTo>
                    <a:pt x="31" y="426"/>
                  </a:lnTo>
                  <a:lnTo>
                    <a:pt x="69" y="462"/>
                  </a:lnTo>
                  <a:lnTo>
                    <a:pt x="114" y="480"/>
                  </a:lnTo>
                  <a:lnTo>
                    <a:pt x="163" y="477"/>
                  </a:lnTo>
                  <a:lnTo>
                    <a:pt x="858" y="274"/>
                  </a:lnTo>
                  <a:lnTo>
                    <a:pt x="900" y="251"/>
                  </a:lnTo>
                  <a:lnTo>
                    <a:pt x="928" y="211"/>
                  </a:lnTo>
                  <a:lnTo>
                    <a:pt x="940" y="160"/>
                  </a:lnTo>
                  <a:lnTo>
                    <a:pt x="933" y="105"/>
                  </a:lnTo>
                  <a:close/>
                  <a:moveTo>
                    <a:pt x="777" y="2"/>
                  </a:moveTo>
                  <a:lnTo>
                    <a:pt x="736" y="26"/>
                  </a:lnTo>
                  <a:lnTo>
                    <a:pt x="708" y="66"/>
                  </a:lnTo>
                  <a:lnTo>
                    <a:pt x="696" y="116"/>
                  </a:lnTo>
                  <a:lnTo>
                    <a:pt x="702" y="172"/>
                  </a:lnTo>
                  <a:lnTo>
                    <a:pt x="726" y="223"/>
                  </a:lnTo>
                  <a:lnTo>
                    <a:pt x="764" y="259"/>
                  </a:lnTo>
                  <a:lnTo>
                    <a:pt x="810" y="277"/>
                  </a:lnTo>
                  <a:lnTo>
                    <a:pt x="858" y="274"/>
                  </a:lnTo>
                </a:path>
              </a:pathLst>
            </a:custGeom>
            <a:noFill/>
            <a:ln w="340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 dirty="0"/>
            </a:p>
          </p:txBody>
        </p:sp>
        <p:sp>
          <p:nvSpPr>
            <p:cNvPr id="53" name="docshape68">
              <a:extLst>
                <a:ext uri="{FF2B5EF4-FFF2-40B4-BE49-F238E27FC236}">
                  <a16:creationId xmlns:a16="http://schemas.microsoft.com/office/drawing/2014/main" id="{1BAB2738-A7F0-F5F0-401B-4536C0C6E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5" y="665"/>
              <a:ext cx="195" cy="292"/>
            </a:xfrm>
            <a:custGeom>
              <a:avLst/>
              <a:gdLst>
                <a:gd name="T0" fmla="+- 0 2004 1885"/>
                <a:gd name="T1" fmla="*/ T0 w 195"/>
                <a:gd name="T2" fmla="+- 0 665 665"/>
                <a:gd name="T3" fmla="*/ 665 h 292"/>
                <a:gd name="T4" fmla="+- 0 1885 1885"/>
                <a:gd name="T5" fmla="*/ T4 w 195"/>
                <a:gd name="T6" fmla="+- 0 700 665"/>
                <a:gd name="T7" fmla="*/ 700 h 292"/>
                <a:gd name="T8" fmla="+- 0 1961 1885"/>
                <a:gd name="T9" fmla="*/ T8 w 195"/>
                <a:gd name="T10" fmla="+- 0 957 665"/>
                <a:gd name="T11" fmla="*/ 957 h 292"/>
                <a:gd name="T12" fmla="+- 0 2080 1885"/>
                <a:gd name="T13" fmla="*/ T12 w 195"/>
                <a:gd name="T14" fmla="+- 0 922 665"/>
                <a:gd name="T15" fmla="*/ 922 h 292"/>
                <a:gd name="T16" fmla="+- 0 2004 1885"/>
                <a:gd name="T17" fmla="*/ T16 w 195"/>
                <a:gd name="T18" fmla="+- 0 665 665"/>
                <a:gd name="T19" fmla="*/ 665 h 2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95" h="292">
                  <a:moveTo>
                    <a:pt x="119" y="0"/>
                  </a:moveTo>
                  <a:lnTo>
                    <a:pt x="0" y="35"/>
                  </a:lnTo>
                  <a:lnTo>
                    <a:pt x="76" y="292"/>
                  </a:lnTo>
                  <a:lnTo>
                    <a:pt x="195" y="25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 dirty="0"/>
            </a:p>
          </p:txBody>
        </p:sp>
        <p:sp>
          <p:nvSpPr>
            <p:cNvPr id="54" name="docshape69">
              <a:extLst>
                <a:ext uri="{FF2B5EF4-FFF2-40B4-BE49-F238E27FC236}">
                  <a16:creationId xmlns:a16="http://schemas.microsoft.com/office/drawing/2014/main" id="{2CF84547-A551-F21A-05FB-287231846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5" y="665"/>
              <a:ext cx="195" cy="292"/>
            </a:xfrm>
            <a:custGeom>
              <a:avLst/>
              <a:gdLst>
                <a:gd name="T0" fmla="+- 0 2004 1885"/>
                <a:gd name="T1" fmla="*/ T0 w 195"/>
                <a:gd name="T2" fmla="+- 0 665 665"/>
                <a:gd name="T3" fmla="*/ 665 h 292"/>
                <a:gd name="T4" fmla="+- 0 1885 1885"/>
                <a:gd name="T5" fmla="*/ T4 w 195"/>
                <a:gd name="T6" fmla="+- 0 700 665"/>
                <a:gd name="T7" fmla="*/ 700 h 292"/>
                <a:gd name="T8" fmla="+- 0 1961 1885"/>
                <a:gd name="T9" fmla="*/ T8 w 195"/>
                <a:gd name="T10" fmla="+- 0 957 665"/>
                <a:gd name="T11" fmla="*/ 957 h 292"/>
                <a:gd name="T12" fmla="+- 0 2080 1885"/>
                <a:gd name="T13" fmla="*/ T12 w 195"/>
                <a:gd name="T14" fmla="+- 0 922 665"/>
                <a:gd name="T15" fmla="*/ 922 h 292"/>
                <a:gd name="T16" fmla="+- 0 2004 1885"/>
                <a:gd name="T17" fmla="*/ T16 w 195"/>
                <a:gd name="T18" fmla="+- 0 665 665"/>
                <a:gd name="T19" fmla="*/ 665 h 2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95" h="292">
                  <a:moveTo>
                    <a:pt x="119" y="0"/>
                  </a:moveTo>
                  <a:lnTo>
                    <a:pt x="0" y="35"/>
                  </a:lnTo>
                  <a:lnTo>
                    <a:pt x="76" y="292"/>
                  </a:lnTo>
                  <a:lnTo>
                    <a:pt x="195" y="257"/>
                  </a:lnTo>
                  <a:lnTo>
                    <a:pt x="119" y="0"/>
                  </a:lnTo>
                  <a:close/>
                </a:path>
              </a:pathLst>
            </a:custGeom>
            <a:noFill/>
            <a:ln w="3404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55" name="docshape70">
              <a:extLst>
                <a:ext uri="{FF2B5EF4-FFF2-40B4-BE49-F238E27FC236}">
                  <a16:creationId xmlns:a16="http://schemas.microsoft.com/office/drawing/2014/main" id="{F0754118-BA94-A673-3C8A-614BC5297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2" y="901"/>
              <a:ext cx="134" cy="246"/>
            </a:xfrm>
            <a:custGeom>
              <a:avLst/>
              <a:gdLst>
                <a:gd name="T0" fmla="+- 0 1268 1202"/>
                <a:gd name="T1" fmla="*/ T0 w 134"/>
                <a:gd name="T2" fmla="+- 0 902 902"/>
                <a:gd name="T3" fmla="*/ 902 h 246"/>
                <a:gd name="T4" fmla="+- 0 1202 1202"/>
                <a:gd name="T5" fmla="*/ T4 w 134"/>
                <a:gd name="T6" fmla="+- 0 922 902"/>
                <a:gd name="T7" fmla="*/ 922 h 246"/>
                <a:gd name="T8" fmla="+- 0 1268 1202"/>
                <a:gd name="T9" fmla="*/ T8 w 134"/>
                <a:gd name="T10" fmla="+- 0 1148 902"/>
                <a:gd name="T11" fmla="*/ 1148 h 246"/>
                <a:gd name="T12" fmla="+- 0 1336 1202"/>
                <a:gd name="T13" fmla="*/ T12 w 134"/>
                <a:gd name="T14" fmla="+- 0 1127 902"/>
                <a:gd name="T15" fmla="*/ 1127 h 246"/>
                <a:gd name="T16" fmla="+- 0 1268 1202"/>
                <a:gd name="T17" fmla="*/ T16 w 134"/>
                <a:gd name="T18" fmla="+- 0 902 902"/>
                <a:gd name="T19" fmla="*/ 902 h 24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34" h="246">
                  <a:moveTo>
                    <a:pt x="66" y="0"/>
                  </a:moveTo>
                  <a:lnTo>
                    <a:pt x="0" y="20"/>
                  </a:lnTo>
                  <a:lnTo>
                    <a:pt x="66" y="246"/>
                  </a:lnTo>
                  <a:lnTo>
                    <a:pt x="134" y="225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56" name="Line 45">
              <a:extLst>
                <a:ext uri="{FF2B5EF4-FFF2-40B4-BE49-F238E27FC236}">
                  <a16:creationId xmlns:a16="http://schemas.microsoft.com/office/drawing/2014/main" id="{355FE231-C7BE-BE80-488A-F70E5CFF5A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0" y="902"/>
              <a:ext cx="67" cy="230"/>
            </a:xfrm>
            <a:prstGeom prst="line">
              <a:avLst/>
            </a:prstGeom>
            <a:noFill/>
            <a:ln w="340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57" name="docshape71">
              <a:extLst>
                <a:ext uri="{FF2B5EF4-FFF2-40B4-BE49-F238E27FC236}">
                  <a16:creationId xmlns:a16="http://schemas.microsoft.com/office/drawing/2014/main" id="{95CCD159-91C4-057F-D2D0-3EB1DAF35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" y="705"/>
              <a:ext cx="141" cy="125"/>
            </a:xfrm>
            <a:custGeom>
              <a:avLst/>
              <a:gdLst>
                <a:gd name="T0" fmla="+- 0 2252 2130"/>
                <a:gd name="T1" fmla="*/ T0 w 141"/>
                <a:gd name="T2" fmla="+- 0 705 705"/>
                <a:gd name="T3" fmla="*/ 705 h 125"/>
                <a:gd name="T4" fmla="+- 0 2130 2130"/>
                <a:gd name="T5" fmla="*/ T4 w 141"/>
                <a:gd name="T6" fmla="+- 0 707 705"/>
                <a:gd name="T7" fmla="*/ 707 h 125"/>
                <a:gd name="T8" fmla="+- 0 2166 2130"/>
                <a:gd name="T9" fmla="*/ T8 w 141"/>
                <a:gd name="T10" fmla="+- 0 830 705"/>
                <a:gd name="T11" fmla="*/ 830 h 125"/>
                <a:gd name="T12" fmla="+- 0 2270 2130"/>
                <a:gd name="T13" fmla="*/ T12 w 141"/>
                <a:gd name="T14" fmla="+- 0 766 705"/>
                <a:gd name="T15" fmla="*/ 766 h 125"/>
                <a:gd name="T16" fmla="+- 0 2252 2130"/>
                <a:gd name="T17" fmla="*/ T16 w 141"/>
                <a:gd name="T18" fmla="+- 0 705 705"/>
                <a:gd name="T19" fmla="*/ 705 h 12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41" h="125">
                  <a:moveTo>
                    <a:pt x="122" y="0"/>
                  </a:moveTo>
                  <a:lnTo>
                    <a:pt x="0" y="2"/>
                  </a:lnTo>
                  <a:lnTo>
                    <a:pt x="36" y="125"/>
                  </a:lnTo>
                  <a:lnTo>
                    <a:pt x="140" y="61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58" name="docshape72">
              <a:extLst>
                <a:ext uri="{FF2B5EF4-FFF2-40B4-BE49-F238E27FC236}">
                  <a16:creationId xmlns:a16="http://schemas.microsoft.com/office/drawing/2014/main" id="{BB546013-1F2A-CA06-6025-59216A207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" y="576"/>
              <a:ext cx="132" cy="154"/>
            </a:xfrm>
            <a:custGeom>
              <a:avLst/>
              <a:gdLst>
                <a:gd name="T0" fmla="+- 0 2188 2188"/>
                <a:gd name="T1" fmla="*/ T0 w 132"/>
                <a:gd name="T2" fmla="+- 0 730 577"/>
                <a:gd name="T3" fmla="*/ 730 h 154"/>
                <a:gd name="T4" fmla="+- 0 2212 2188"/>
                <a:gd name="T5" fmla="*/ T4 w 132"/>
                <a:gd name="T6" fmla="+- 0 678 577"/>
                <a:gd name="T7" fmla="*/ 678 h 154"/>
                <a:gd name="T8" fmla="+- 0 2236 2188"/>
                <a:gd name="T9" fmla="*/ T8 w 132"/>
                <a:gd name="T10" fmla="+- 0 632 577"/>
                <a:gd name="T11" fmla="*/ 632 h 154"/>
                <a:gd name="T12" fmla="+- 0 2259 2188"/>
                <a:gd name="T13" fmla="*/ T12 w 132"/>
                <a:gd name="T14" fmla="+- 0 597 577"/>
                <a:gd name="T15" fmla="*/ 597 h 154"/>
                <a:gd name="T16" fmla="+- 0 2279 2188"/>
                <a:gd name="T17" fmla="*/ T16 w 132"/>
                <a:gd name="T18" fmla="+- 0 577 577"/>
                <a:gd name="T19" fmla="*/ 577 h 154"/>
                <a:gd name="T20" fmla="+- 0 2294 2188"/>
                <a:gd name="T21" fmla="*/ T20 w 132"/>
                <a:gd name="T22" fmla="+- 0 579 577"/>
                <a:gd name="T23" fmla="*/ 579 h 154"/>
                <a:gd name="T24" fmla="+- 0 2305 2188"/>
                <a:gd name="T25" fmla="*/ T24 w 132"/>
                <a:gd name="T26" fmla="+- 0 599 577"/>
                <a:gd name="T27" fmla="*/ 599 h 154"/>
                <a:gd name="T28" fmla="+- 0 2314 2188"/>
                <a:gd name="T29" fmla="*/ T28 w 132"/>
                <a:gd name="T30" fmla="+- 0 623 577"/>
                <a:gd name="T31" fmla="*/ 623 h 154"/>
                <a:gd name="T32" fmla="+- 0 2320 2188"/>
                <a:gd name="T33" fmla="*/ T32 w 132"/>
                <a:gd name="T34" fmla="+- 0 640 577"/>
                <a:gd name="T35" fmla="*/ 640 h 1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132" h="154">
                  <a:moveTo>
                    <a:pt x="0" y="153"/>
                  </a:moveTo>
                  <a:lnTo>
                    <a:pt x="24" y="101"/>
                  </a:lnTo>
                  <a:lnTo>
                    <a:pt x="48" y="55"/>
                  </a:lnTo>
                  <a:lnTo>
                    <a:pt x="71" y="20"/>
                  </a:lnTo>
                  <a:lnTo>
                    <a:pt x="91" y="0"/>
                  </a:lnTo>
                  <a:lnTo>
                    <a:pt x="106" y="2"/>
                  </a:lnTo>
                  <a:lnTo>
                    <a:pt x="117" y="22"/>
                  </a:lnTo>
                  <a:lnTo>
                    <a:pt x="126" y="46"/>
                  </a:lnTo>
                  <a:lnTo>
                    <a:pt x="132" y="63"/>
                  </a:lnTo>
                </a:path>
              </a:pathLst>
            </a:custGeom>
            <a:noFill/>
            <a:ln w="79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59" name="docshape73">
              <a:extLst>
                <a:ext uri="{FF2B5EF4-FFF2-40B4-BE49-F238E27FC236}">
                  <a16:creationId xmlns:a16="http://schemas.microsoft.com/office/drawing/2014/main" id="{2631B6D2-9101-E24D-2178-F9F7A1987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7" y="567"/>
              <a:ext cx="155" cy="200"/>
            </a:xfrm>
            <a:custGeom>
              <a:avLst/>
              <a:gdLst>
                <a:gd name="T0" fmla="+- 0 2305 2227"/>
                <a:gd name="T1" fmla="*/ T0 w 155"/>
                <a:gd name="T2" fmla="+- 0 747 567"/>
                <a:gd name="T3" fmla="*/ 747 h 200"/>
                <a:gd name="T4" fmla="+- 0 2294 2227"/>
                <a:gd name="T5" fmla="*/ T4 w 155"/>
                <a:gd name="T6" fmla="+- 0 711 567"/>
                <a:gd name="T7" fmla="*/ 711 h 200"/>
                <a:gd name="T8" fmla="+- 0 2227 2227"/>
                <a:gd name="T9" fmla="*/ T8 w 155"/>
                <a:gd name="T10" fmla="+- 0 730 567"/>
                <a:gd name="T11" fmla="*/ 730 h 200"/>
                <a:gd name="T12" fmla="+- 0 2238 2227"/>
                <a:gd name="T13" fmla="*/ T12 w 155"/>
                <a:gd name="T14" fmla="+- 0 766 567"/>
                <a:gd name="T15" fmla="*/ 766 h 200"/>
                <a:gd name="T16" fmla="+- 0 2305 2227"/>
                <a:gd name="T17" fmla="*/ T16 w 155"/>
                <a:gd name="T18" fmla="+- 0 747 567"/>
                <a:gd name="T19" fmla="*/ 747 h 200"/>
                <a:gd name="T20" fmla="+- 0 2382 2227"/>
                <a:gd name="T21" fmla="*/ T20 w 155"/>
                <a:gd name="T22" fmla="+- 0 628 567"/>
                <a:gd name="T23" fmla="*/ 628 h 200"/>
                <a:gd name="T24" fmla="+- 0 2293 2227"/>
                <a:gd name="T25" fmla="*/ T24 w 155"/>
                <a:gd name="T26" fmla="+- 0 567 567"/>
                <a:gd name="T27" fmla="*/ 567 h 200"/>
                <a:gd name="T28" fmla="+- 0 2286 2227"/>
                <a:gd name="T29" fmla="*/ T28 w 155"/>
                <a:gd name="T30" fmla="+- 0 646 567"/>
                <a:gd name="T31" fmla="*/ 646 h 200"/>
                <a:gd name="T32" fmla="+- 0 2310 2227"/>
                <a:gd name="T33" fmla="*/ T32 w 155"/>
                <a:gd name="T34" fmla="+- 0 663 567"/>
                <a:gd name="T35" fmla="*/ 663 h 200"/>
                <a:gd name="T36" fmla="+- 0 2382 2227"/>
                <a:gd name="T37" fmla="*/ T36 w 155"/>
                <a:gd name="T38" fmla="+- 0 628 567"/>
                <a:gd name="T39" fmla="*/ 628 h 2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155" h="200">
                  <a:moveTo>
                    <a:pt x="78" y="180"/>
                  </a:moveTo>
                  <a:lnTo>
                    <a:pt x="67" y="144"/>
                  </a:lnTo>
                  <a:lnTo>
                    <a:pt x="0" y="163"/>
                  </a:lnTo>
                  <a:lnTo>
                    <a:pt x="11" y="199"/>
                  </a:lnTo>
                  <a:lnTo>
                    <a:pt x="78" y="180"/>
                  </a:lnTo>
                  <a:close/>
                  <a:moveTo>
                    <a:pt x="155" y="61"/>
                  </a:moveTo>
                  <a:lnTo>
                    <a:pt x="66" y="0"/>
                  </a:lnTo>
                  <a:lnTo>
                    <a:pt x="59" y="79"/>
                  </a:lnTo>
                  <a:lnTo>
                    <a:pt x="83" y="96"/>
                  </a:lnTo>
                  <a:lnTo>
                    <a:pt x="155" y="6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92197FB9-61D9-17BA-B243-D4103D798BA7}"/>
              </a:ext>
            </a:extLst>
          </p:cNvPr>
          <p:cNvSpPr txBox="1"/>
          <p:nvPr/>
        </p:nvSpPr>
        <p:spPr>
          <a:xfrm>
            <a:off x="3914656" y="4902854"/>
            <a:ext cx="39530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CH</a:t>
            </a:r>
            <a:r>
              <a:rPr lang="en-US" baseline="-25000" dirty="0"/>
              <a:t>3</a:t>
            </a:r>
            <a:r>
              <a:rPr lang="en-US" dirty="0"/>
              <a:t>CH</a:t>
            </a:r>
            <a:r>
              <a:rPr lang="en-US" baseline="-25000" dirty="0"/>
              <a:t>2</a:t>
            </a:r>
            <a:r>
              <a:rPr lang="en-US" dirty="0"/>
              <a:t>OH + </a:t>
            </a:r>
            <a:r>
              <a:rPr lang="en-US" dirty="0" err="1"/>
              <a:t>CuO</a:t>
            </a:r>
            <a:r>
              <a:rPr lang="el-GR" dirty="0"/>
              <a:t>→ </a:t>
            </a:r>
            <a:r>
              <a:rPr lang="en-US" dirty="0"/>
              <a:t>CH</a:t>
            </a:r>
            <a:r>
              <a:rPr lang="en-US" baseline="-25000" dirty="0"/>
              <a:t>3</a:t>
            </a:r>
            <a:r>
              <a:rPr lang="en-US" dirty="0"/>
              <a:t>CHO + Cu + H</a:t>
            </a:r>
            <a:r>
              <a:rPr lang="en-US" baseline="-25000" dirty="0"/>
              <a:t>2</a:t>
            </a:r>
            <a:r>
              <a:rPr lang="en-US" dirty="0"/>
              <a:t>O </a:t>
            </a:r>
            <a:endParaRPr lang="el-GR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4CB8DA9-A1D2-0D36-F64E-7BC662C39639}"/>
              </a:ext>
            </a:extLst>
          </p:cNvPr>
          <p:cNvSpPr txBox="1"/>
          <p:nvPr/>
        </p:nvSpPr>
        <p:spPr>
          <a:xfrm>
            <a:off x="8118031" y="4816801"/>
            <a:ext cx="40739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3CH</a:t>
            </a:r>
            <a:r>
              <a:rPr lang="en-US" baseline="-25000" dirty="0"/>
              <a:t>3</a:t>
            </a:r>
            <a:r>
              <a:rPr lang="en-US" dirty="0"/>
              <a:t>CH</a:t>
            </a:r>
            <a:r>
              <a:rPr lang="en-US" baseline="-25000" dirty="0"/>
              <a:t>2</a:t>
            </a:r>
            <a:r>
              <a:rPr lang="en-US" dirty="0"/>
              <a:t>OH + 2K</a:t>
            </a:r>
            <a:r>
              <a:rPr lang="en-US" baseline="-25000" dirty="0"/>
              <a:t>2</a:t>
            </a:r>
            <a:r>
              <a:rPr lang="en-US" dirty="0"/>
              <a:t>Cr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7</a:t>
            </a:r>
            <a:r>
              <a:rPr lang="en-US" dirty="0"/>
              <a:t> + 8H</a:t>
            </a:r>
            <a:r>
              <a:rPr lang="en-US" baseline="-25000" dirty="0"/>
              <a:t>2</a:t>
            </a:r>
            <a:r>
              <a:rPr lang="en-US" dirty="0"/>
              <a:t>SO</a:t>
            </a:r>
            <a:r>
              <a:rPr lang="en-US" baseline="-25000" dirty="0"/>
              <a:t>4</a:t>
            </a:r>
            <a:r>
              <a:rPr lang="en-US" dirty="0"/>
              <a:t> → 3CH</a:t>
            </a:r>
            <a:r>
              <a:rPr lang="en-US" baseline="-25000" dirty="0"/>
              <a:t>3</a:t>
            </a:r>
            <a:r>
              <a:rPr lang="en-US" dirty="0"/>
              <a:t>C</a:t>
            </a:r>
            <a:r>
              <a:rPr lang="el-GR" dirty="0"/>
              <a:t>Ο</a:t>
            </a:r>
            <a:r>
              <a:rPr lang="en-US" dirty="0"/>
              <a:t>OH + 2Cr</a:t>
            </a:r>
            <a:r>
              <a:rPr lang="en-US" baseline="-25000" dirty="0"/>
              <a:t>2</a:t>
            </a:r>
            <a:r>
              <a:rPr lang="en-US" dirty="0"/>
              <a:t>(SO</a:t>
            </a:r>
            <a:r>
              <a:rPr lang="en-US" baseline="-25000" dirty="0"/>
              <a:t>4</a:t>
            </a:r>
            <a:r>
              <a:rPr lang="en-US" dirty="0"/>
              <a:t>)</a:t>
            </a:r>
            <a:r>
              <a:rPr lang="en-US" baseline="-25000" dirty="0"/>
              <a:t>3</a:t>
            </a:r>
            <a:r>
              <a:rPr lang="en-US" dirty="0"/>
              <a:t> +2K</a:t>
            </a:r>
            <a:r>
              <a:rPr lang="en-US" baseline="-25000" dirty="0"/>
              <a:t>2</a:t>
            </a:r>
            <a:r>
              <a:rPr lang="en-US" dirty="0"/>
              <a:t>SO</a:t>
            </a:r>
            <a:r>
              <a:rPr lang="en-US" baseline="-25000" dirty="0"/>
              <a:t>4</a:t>
            </a:r>
            <a:r>
              <a:rPr lang="en-US" dirty="0"/>
              <a:t> + 11H</a:t>
            </a:r>
            <a:r>
              <a:rPr lang="en-US" baseline="-25000" dirty="0"/>
              <a:t>2</a:t>
            </a:r>
            <a:r>
              <a:rPr lang="en-US" dirty="0"/>
              <a:t>O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39210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12" name="Εικόνα 11">
            <a:hlinkClick r:id="rId3"/>
            <a:extLst>
              <a:ext uri="{FF2B5EF4-FFF2-40B4-BE49-F238E27FC236}">
                <a16:creationId xmlns:a16="http://schemas.microsoft.com/office/drawing/2014/main" id="{5FC2C73C-EFD9-4941-9EA3-6F59BE410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6" y="20260"/>
            <a:ext cx="827540" cy="111533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BEF74E-BDCC-16B7-E47D-8DB67AE55960}"/>
              </a:ext>
            </a:extLst>
          </p:cNvPr>
          <p:cNvSpPr txBox="1"/>
          <p:nvPr/>
        </p:nvSpPr>
        <p:spPr>
          <a:xfrm>
            <a:off x="91918" y="1596933"/>
            <a:ext cx="27691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/>
              <a:t>ΚΕΦΑΛΑΙΟ 4ο : </a:t>
            </a:r>
            <a:r>
              <a:rPr lang="el-GR" sz="1400" b="1" dirty="0" err="1"/>
              <a:t>Καρβοξυλικά</a:t>
            </a:r>
            <a:r>
              <a:rPr lang="el-GR" sz="1400" b="1" dirty="0"/>
              <a:t> οξέα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CFC85-416C-DE6D-5AF3-93F3DC1D4428}"/>
              </a:ext>
            </a:extLst>
          </p:cNvPr>
          <p:cNvSpPr txBox="1"/>
          <p:nvPr/>
        </p:nvSpPr>
        <p:spPr>
          <a:xfrm>
            <a:off x="91918" y="1840091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4.1 Κορεσμένα </a:t>
            </a:r>
            <a:r>
              <a:rPr lang="el-GR" sz="1200" dirty="0" err="1"/>
              <a:t>μονοκαρβοξυλικά</a:t>
            </a:r>
            <a:r>
              <a:rPr lang="el-GR" sz="1200" dirty="0"/>
              <a:t> οξέα – </a:t>
            </a:r>
            <a:r>
              <a:rPr lang="el-GR" sz="1200" dirty="0" err="1"/>
              <a:t>αιθανικό</a:t>
            </a:r>
            <a:r>
              <a:rPr lang="el-GR" sz="1200" dirty="0"/>
              <a:t> οξύ.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39043A-957C-99B8-E920-0130BE074A60}"/>
              </a:ext>
            </a:extLst>
          </p:cNvPr>
          <p:cNvSpPr txBox="1"/>
          <p:nvPr/>
        </p:nvSpPr>
        <p:spPr>
          <a:xfrm>
            <a:off x="91918" y="2117090"/>
            <a:ext cx="41557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/>
              <a:t>ΚΕΦΑΛΑΙΟ 5ο: </a:t>
            </a:r>
            <a:r>
              <a:rPr lang="el-GR" sz="1400" b="1" dirty="0" err="1"/>
              <a:t>Βιομόρια</a:t>
            </a:r>
            <a:r>
              <a:rPr lang="el-GR" sz="1400" b="1" dirty="0"/>
              <a:t> και άλλα μόρια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BADDCF-E2E4-FB59-2B10-FB27817061A1}"/>
              </a:ext>
            </a:extLst>
          </p:cNvPr>
          <p:cNvSpPr txBox="1"/>
          <p:nvPr/>
        </p:nvSpPr>
        <p:spPr>
          <a:xfrm>
            <a:off x="91918" y="2437951"/>
            <a:ext cx="66404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5.2 Λίπη και έλαια, εκτός της παραγράφου «Βιολογικός ρόλος των λιπών και ελαίων»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FE9788-8B97-B69A-5B88-1663325E2571}"/>
              </a:ext>
            </a:extLst>
          </p:cNvPr>
          <p:cNvSpPr txBox="1"/>
          <p:nvPr/>
        </p:nvSpPr>
        <p:spPr>
          <a:xfrm>
            <a:off x="91918" y="2728034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/>
              <a:t>ΚΕΦΑΛΑΙΟ </a:t>
            </a:r>
            <a:r>
              <a:rPr lang="en-US" sz="1200" b="1" dirty="0"/>
              <a:t>2</a:t>
            </a:r>
            <a:r>
              <a:rPr lang="el-GR" sz="1200" b="1" dirty="0"/>
              <a:t>ο </a:t>
            </a:r>
            <a:r>
              <a:rPr lang="el-GR" sz="1200" dirty="0"/>
              <a:t>2.8. Ατμοσφαιρική ρύπανση – Φαινόμενο θερμοκηπίου – Τρύπα όζοντος</a:t>
            </a:r>
            <a:r>
              <a:rPr lang="en-US" sz="1200" dirty="0"/>
              <a:t> (project)</a:t>
            </a:r>
            <a:endParaRPr lang="el-GR" sz="1200" dirty="0"/>
          </a:p>
        </p:txBody>
      </p:sp>
      <p:sp>
        <p:nvSpPr>
          <p:cNvPr id="24" name="Ορθογώνιο 23">
            <a:extLst>
              <a:ext uri="{FF2B5EF4-FFF2-40B4-BE49-F238E27FC236}">
                <a16:creationId xmlns:a16="http://schemas.microsoft.com/office/drawing/2014/main" id="{90F99689-BAD5-8B82-9D0B-CE98E9B9BD04}"/>
              </a:ext>
            </a:extLst>
          </p:cNvPr>
          <p:cNvSpPr/>
          <p:nvPr/>
        </p:nvSpPr>
        <p:spPr>
          <a:xfrm>
            <a:off x="4394486" y="1102407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Β΄ Λυκείου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4593A1-1134-A280-1F9A-A4308AED581D}"/>
              </a:ext>
            </a:extLst>
          </p:cNvPr>
          <p:cNvSpPr txBox="1"/>
          <p:nvPr/>
        </p:nvSpPr>
        <p:spPr>
          <a:xfrm>
            <a:off x="83030" y="1353896"/>
            <a:ext cx="26751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ΒΙΒΛΙΟ Β΄ ΛΥΚΕΙΟΥ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21992E-E07D-CB01-B5CA-93309136E737}"/>
              </a:ext>
            </a:extLst>
          </p:cNvPr>
          <p:cNvSpPr txBox="1"/>
          <p:nvPr/>
        </p:nvSpPr>
        <p:spPr>
          <a:xfrm>
            <a:off x="6520156" y="1596933"/>
            <a:ext cx="11472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CH</a:t>
            </a:r>
            <a:r>
              <a:rPr lang="en-US" b="1" baseline="-25000" dirty="0"/>
              <a:t>3</a:t>
            </a:r>
            <a:r>
              <a:rPr lang="en-US" b="1" dirty="0"/>
              <a:t>COOH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4292644-60A9-9AE2-EF68-8364C23804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3767" y="1886433"/>
            <a:ext cx="3373618" cy="14549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DE22ED-9439-80CA-E6C3-0F3927D9A91C}"/>
              </a:ext>
            </a:extLst>
          </p:cNvPr>
          <p:cNvSpPr txBox="1"/>
          <p:nvPr/>
        </p:nvSpPr>
        <p:spPr>
          <a:xfrm>
            <a:off x="9631405" y="1596933"/>
            <a:ext cx="606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endParaRPr lang="el-GR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8633E9-73E6-F2B0-E37F-184586EA150B}"/>
              </a:ext>
            </a:extLst>
          </p:cNvPr>
          <p:cNvSpPr txBox="1"/>
          <p:nvPr/>
        </p:nvSpPr>
        <p:spPr>
          <a:xfrm>
            <a:off x="10392587" y="1431359"/>
            <a:ext cx="20509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Αντίδραση µε </a:t>
            </a:r>
            <a:r>
              <a:rPr lang="en-US" dirty="0"/>
              <a:t>Pb</a:t>
            </a:r>
            <a:endParaRPr lang="el-GR" dirty="0"/>
          </a:p>
        </p:txBody>
      </p:sp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F18A529E-9E2B-C2A4-0B23-84D937CE1DF4}"/>
              </a:ext>
            </a:extLst>
          </p:cNvPr>
          <p:cNvCxnSpPr>
            <a:cxnSpLocks/>
          </p:cNvCxnSpPr>
          <p:nvPr/>
        </p:nvCxnSpPr>
        <p:spPr>
          <a:xfrm flipH="1" flipV="1">
            <a:off x="3641532" y="2046771"/>
            <a:ext cx="3452235" cy="39118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158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12" name="Εικόνα 11">
            <a:hlinkClick r:id="rId3"/>
            <a:extLst>
              <a:ext uri="{FF2B5EF4-FFF2-40B4-BE49-F238E27FC236}">
                <a16:creationId xmlns:a16="http://schemas.microsoft.com/office/drawing/2014/main" id="{5FC2C73C-EFD9-4941-9EA3-6F59BE410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6" y="20260"/>
            <a:ext cx="827540" cy="111533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BEF74E-BDCC-16B7-E47D-8DB67AE55960}"/>
              </a:ext>
            </a:extLst>
          </p:cNvPr>
          <p:cNvSpPr txBox="1"/>
          <p:nvPr/>
        </p:nvSpPr>
        <p:spPr>
          <a:xfrm>
            <a:off x="91918" y="1596933"/>
            <a:ext cx="27691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/>
              <a:t>ΚΕΦΑΛΑΙΟ 4ο : </a:t>
            </a:r>
            <a:r>
              <a:rPr lang="el-GR" sz="1400" b="1" dirty="0" err="1"/>
              <a:t>Καρβοξυλικά</a:t>
            </a:r>
            <a:r>
              <a:rPr lang="el-GR" sz="1400" b="1" dirty="0"/>
              <a:t> οξέα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CFC85-416C-DE6D-5AF3-93F3DC1D4428}"/>
              </a:ext>
            </a:extLst>
          </p:cNvPr>
          <p:cNvSpPr txBox="1"/>
          <p:nvPr/>
        </p:nvSpPr>
        <p:spPr>
          <a:xfrm>
            <a:off x="91918" y="1840091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4.1 Κορεσμένα </a:t>
            </a:r>
            <a:r>
              <a:rPr lang="el-GR" sz="1200" dirty="0" err="1"/>
              <a:t>μονοκαρβοξυλικά</a:t>
            </a:r>
            <a:r>
              <a:rPr lang="el-GR" sz="1200" dirty="0"/>
              <a:t> οξέα – </a:t>
            </a:r>
            <a:r>
              <a:rPr lang="el-GR" sz="1200" dirty="0" err="1"/>
              <a:t>αιθανικό</a:t>
            </a:r>
            <a:r>
              <a:rPr lang="el-GR" sz="1200" dirty="0"/>
              <a:t> οξύ.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39043A-957C-99B8-E920-0130BE074A60}"/>
              </a:ext>
            </a:extLst>
          </p:cNvPr>
          <p:cNvSpPr txBox="1"/>
          <p:nvPr/>
        </p:nvSpPr>
        <p:spPr>
          <a:xfrm>
            <a:off x="91918" y="2117090"/>
            <a:ext cx="41557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/>
              <a:t>ΚΕΦΑΛΑΙΟ 5ο: </a:t>
            </a:r>
            <a:r>
              <a:rPr lang="el-GR" sz="1400" b="1" dirty="0" err="1"/>
              <a:t>Βιομόρια</a:t>
            </a:r>
            <a:r>
              <a:rPr lang="el-GR" sz="1400" b="1" dirty="0"/>
              <a:t> και άλλα μόρια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BADDCF-E2E4-FB59-2B10-FB27817061A1}"/>
              </a:ext>
            </a:extLst>
          </p:cNvPr>
          <p:cNvSpPr txBox="1"/>
          <p:nvPr/>
        </p:nvSpPr>
        <p:spPr>
          <a:xfrm>
            <a:off x="91918" y="2437951"/>
            <a:ext cx="66404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5.2 Λίπη και έλαια, εκτός της παραγράφου «Βιολογικός ρόλος των λιπών και ελαίων»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FE9788-8B97-B69A-5B88-1663325E2571}"/>
              </a:ext>
            </a:extLst>
          </p:cNvPr>
          <p:cNvSpPr txBox="1"/>
          <p:nvPr/>
        </p:nvSpPr>
        <p:spPr>
          <a:xfrm>
            <a:off x="91918" y="2728034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/>
              <a:t>ΚΕΦΑΛΑΙΟ </a:t>
            </a:r>
            <a:r>
              <a:rPr lang="en-US" sz="1200" b="1" dirty="0"/>
              <a:t>2</a:t>
            </a:r>
            <a:r>
              <a:rPr lang="el-GR" sz="1200" b="1" dirty="0"/>
              <a:t>ο </a:t>
            </a:r>
            <a:r>
              <a:rPr lang="el-GR" sz="1200" dirty="0"/>
              <a:t>2.8. Ατμοσφαιρική ρύπανση – Φαινόμενο θερμοκηπίου – Τρύπα όζοντος</a:t>
            </a:r>
            <a:r>
              <a:rPr lang="en-US" sz="1200" dirty="0"/>
              <a:t> (project)</a:t>
            </a:r>
            <a:endParaRPr lang="el-GR" sz="1200" dirty="0"/>
          </a:p>
        </p:txBody>
      </p:sp>
      <p:sp>
        <p:nvSpPr>
          <p:cNvPr id="24" name="Ορθογώνιο 23">
            <a:extLst>
              <a:ext uri="{FF2B5EF4-FFF2-40B4-BE49-F238E27FC236}">
                <a16:creationId xmlns:a16="http://schemas.microsoft.com/office/drawing/2014/main" id="{90F99689-BAD5-8B82-9D0B-CE98E9B9BD04}"/>
              </a:ext>
            </a:extLst>
          </p:cNvPr>
          <p:cNvSpPr/>
          <p:nvPr/>
        </p:nvSpPr>
        <p:spPr>
          <a:xfrm>
            <a:off x="4394486" y="1102407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Β΄ Λυκείου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4593A1-1134-A280-1F9A-A4308AED581D}"/>
              </a:ext>
            </a:extLst>
          </p:cNvPr>
          <p:cNvSpPr txBox="1"/>
          <p:nvPr/>
        </p:nvSpPr>
        <p:spPr>
          <a:xfrm>
            <a:off x="83030" y="1353896"/>
            <a:ext cx="26751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ΒΙΒΛΙΟ Β΄ ΛΥΚΕΙΟΥ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21992E-E07D-CB01-B5CA-93309136E737}"/>
              </a:ext>
            </a:extLst>
          </p:cNvPr>
          <p:cNvSpPr txBox="1"/>
          <p:nvPr/>
        </p:nvSpPr>
        <p:spPr>
          <a:xfrm>
            <a:off x="6520156" y="1596933"/>
            <a:ext cx="11472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CH</a:t>
            </a:r>
            <a:r>
              <a:rPr lang="en-US" b="1" baseline="-25000" dirty="0"/>
              <a:t>3</a:t>
            </a:r>
            <a:r>
              <a:rPr lang="en-US" b="1" dirty="0"/>
              <a:t>COOH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4292644-60A9-9AE2-EF68-8364C23804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3767" y="1886433"/>
            <a:ext cx="3373618" cy="14549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DE22ED-9439-80CA-E6C3-0F3927D9A91C}"/>
              </a:ext>
            </a:extLst>
          </p:cNvPr>
          <p:cNvSpPr txBox="1"/>
          <p:nvPr/>
        </p:nvSpPr>
        <p:spPr>
          <a:xfrm>
            <a:off x="9631405" y="1596933"/>
            <a:ext cx="606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endParaRPr lang="el-GR" b="1" dirty="0"/>
          </a:p>
        </p:txBody>
      </p:sp>
      <p:grpSp>
        <p:nvGrpSpPr>
          <p:cNvPr id="3" name="docshapegroup115">
            <a:extLst>
              <a:ext uri="{FF2B5EF4-FFF2-40B4-BE49-F238E27FC236}">
                <a16:creationId xmlns:a16="http://schemas.microsoft.com/office/drawing/2014/main" id="{9573B9C0-A61A-156D-2F64-0F7D588F717D}"/>
              </a:ext>
            </a:extLst>
          </p:cNvPr>
          <p:cNvGrpSpPr>
            <a:grpSpLocks/>
          </p:cNvGrpSpPr>
          <p:nvPr/>
        </p:nvGrpSpPr>
        <p:grpSpPr bwMode="auto">
          <a:xfrm>
            <a:off x="7133443" y="1135598"/>
            <a:ext cx="3273639" cy="2205807"/>
            <a:chOff x="1850" y="14"/>
            <a:chExt cx="2936" cy="1975"/>
          </a:xfrm>
        </p:grpSpPr>
        <p:pic>
          <p:nvPicPr>
            <p:cNvPr id="1027" name="docshape116">
              <a:extLst>
                <a:ext uri="{FF2B5EF4-FFF2-40B4-BE49-F238E27FC236}">
                  <a16:creationId xmlns:a16="http://schemas.microsoft.com/office/drawing/2014/main" id="{1C2E420E-5035-5CEA-AA6A-F4C3C1B8D2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3" y="1754"/>
              <a:ext cx="2920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docshape117">
              <a:extLst>
                <a:ext uri="{FF2B5EF4-FFF2-40B4-BE49-F238E27FC236}">
                  <a16:creationId xmlns:a16="http://schemas.microsoft.com/office/drawing/2014/main" id="{6322561E-6462-9207-E065-12E6CB7ED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" y="1754"/>
              <a:ext cx="2920" cy="232"/>
            </a:xfrm>
            <a:custGeom>
              <a:avLst/>
              <a:gdLst>
                <a:gd name="T0" fmla="+- 0 2593 1864"/>
                <a:gd name="T1" fmla="*/ T0 w 2920"/>
                <a:gd name="T2" fmla="+- 0 1754 1754"/>
                <a:gd name="T3" fmla="*/ 1754 h 232"/>
                <a:gd name="T4" fmla="+- 0 1864 1864"/>
                <a:gd name="T5" fmla="*/ T4 w 2920"/>
                <a:gd name="T6" fmla="+- 0 1986 1754"/>
                <a:gd name="T7" fmla="*/ 1986 h 232"/>
                <a:gd name="T8" fmla="+- 0 4054 1864"/>
                <a:gd name="T9" fmla="*/ T8 w 2920"/>
                <a:gd name="T10" fmla="+- 0 1986 1754"/>
                <a:gd name="T11" fmla="*/ 1986 h 232"/>
                <a:gd name="T12" fmla="+- 0 4783 1864"/>
                <a:gd name="T13" fmla="*/ T12 w 2920"/>
                <a:gd name="T14" fmla="+- 0 1754 1754"/>
                <a:gd name="T15" fmla="*/ 1754 h 232"/>
                <a:gd name="T16" fmla="+- 0 2593 1864"/>
                <a:gd name="T17" fmla="*/ T16 w 2920"/>
                <a:gd name="T18" fmla="+- 0 1754 1754"/>
                <a:gd name="T19" fmla="*/ 1754 h 23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920" h="232">
                  <a:moveTo>
                    <a:pt x="729" y="0"/>
                  </a:moveTo>
                  <a:lnTo>
                    <a:pt x="0" y="232"/>
                  </a:lnTo>
                  <a:lnTo>
                    <a:pt x="2190" y="232"/>
                  </a:lnTo>
                  <a:lnTo>
                    <a:pt x="2919" y="0"/>
                  </a:lnTo>
                  <a:lnTo>
                    <a:pt x="729" y="0"/>
                  </a:lnTo>
                  <a:close/>
                </a:path>
              </a:pathLst>
            </a:custGeom>
            <a:noFill/>
            <a:ln w="307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1029" name="docshape118">
              <a:extLst>
                <a:ext uri="{FF2B5EF4-FFF2-40B4-BE49-F238E27FC236}">
                  <a16:creationId xmlns:a16="http://schemas.microsoft.com/office/drawing/2014/main" id="{11E2B5B7-FEF5-213F-EAA4-56D2F84AF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1" y="1217"/>
              <a:ext cx="68" cy="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docshape119">
              <a:extLst>
                <a:ext uri="{FF2B5EF4-FFF2-40B4-BE49-F238E27FC236}">
                  <a16:creationId xmlns:a16="http://schemas.microsoft.com/office/drawing/2014/main" id="{AF228D87-A148-2744-84FB-700D4FEC9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1" y="1216"/>
              <a:ext cx="68" cy="44"/>
            </a:xfrm>
            <a:custGeom>
              <a:avLst/>
              <a:gdLst>
                <a:gd name="T0" fmla="+- 0 3974 3922"/>
                <a:gd name="T1" fmla="*/ T0 w 68"/>
                <a:gd name="T2" fmla="+- 0 1216 1216"/>
                <a:gd name="T3" fmla="*/ 1216 h 44"/>
                <a:gd name="T4" fmla="+- 0 3937 3922"/>
                <a:gd name="T5" fmla="*/ T4 w 68"/>
                <a:gd name="T6" fmla="+- 0 1216 1216"/>
                <a:gd name="T7" fmla="*/ 1216 h 44"/>
                <a:gd name="T8" fmla="+- 0 3922 3922"/>
                <a:gd name="T9" fmla="*/ T8 w 68"/>
                <a:gd name="T10" fmla="+- 0 1226 1216"/>
                <a:gd name="T11" fmla="*/ 1226 h 44"/>
                <a:gd name="T12" fmla="+- 0 3922 3922"/>
                <a:gd name="T13" fmla="*/ T12 w 68"/>
                <a:gd name="T14" fmla="+- 0 1238 1216"/>
                <a:gd name="T15" fmla="*/ 1238 h 44"/>
                <a:gd name="T16" fmla="+- 0 3922 3922"/>
                <a:gd name="T17" fmla="*/ T16 w 68"/>
                <a:gd name="T18" fmla="+- 0 1250 1216"/>
                <a:gd name="T19" fmla="*/ 1250 h 44"/>
                <a:gd name="T20" fmla="+- 0 3937 3922"/>
                <a:gd name="T21" fmla="*/ T20 w 68"/>
                <a:gd name="T22" fmla="+- 0 1260 1216"/>
                <a:gd name="T23" fmla="*/ 1260 h 44"/>
                <a:gd name="T24" fmla="+- 0 3974 3922"/>
                <a:gd name="T25" fmla="*/ T24 w 68"/>
                <a:gd name="T26" fmla="+- 0 1260 1216"/>
                <a:gd name="T27" fmla="*/ 1260 h 44"/>
                <a:gd name="T28" fmla="+- 0 3989 3922"/>
                <a:gd name="T29" fmla="*/ T28 w 68"/>
                <a:gd name="T30" fmla="+- 0 1250 1216"/>
                <a:gd name="T31" fmla="*/ 1250 h 44"/>
                <a:gd name="T32" fmla="+- 0 3989 3922"/>
                <a:gd name="T33" fmla="*/ T32 w 68"/>
                <a:gd name="T34" fmla="+- 0 1226 1216"/>
                <a:gd name="T35" fmla="*/ 1226 h 44"/>
                <a:gd name="T36" fmla="+- 0 3974 3922"/>
                <a:gd name="T37" fmla="*/ T36 w 68"/>
                <a:gd name="T38" fmla="+- 0 1216 1216"/>
                <a:gd name="T39" fmla="*/ 1216 h 4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68" h="44">
                  <a:moveTo>
                    <a:pt x="52" y="0"/>
                  </a:moveTo>
                  <a:lnTo>
                    <a:pt x="15" y="0"/>
                  </a:lnTo>
                  <a:lnTo>
                    <a:pt x="0" y="10"/>
                  </a:lnTo>
                  <a:lnTo>
                    <a:pt x="0" y="22"/>
                  </a:lnTo>
                  <a:lnTo>
                    <a:pt x="0" y="34"/>
                  </a:lnTo>
                  <a:lnTo>
                    <a:pt x="15" y="44"/>
                  </a:lnTo>
                  <a:lnTo>
                    <a:pt x="52" y="44"/>
                  </a:lnTo>
                  <a:lnTo>
                    <a:pt x="67" y="34"/>
                  </a:lnTo>
                  <a:lnTo>
                    <a:pt x="67" y="1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15" name="docshape120">
              <a:extLst>
                <a:ext uri="{FF2B5EF4-FFF2-40B4-BE49-F238E27FC236}">
                  <a16:creationId xmlns:a16="http://schemas.microsoft.com/office/drawing/2014/main" id="{B5DE6816-C547-7A43-2EEF-1396BAB40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1" y="1216"/>
              <a:ext cx="68" cy="731"/>
            </a:xfrm>
            <a:custGeom>
              <a:avLst/>
              <a:gdLst>
                <a:gd name="T0" fmla="+- 0 3955 3922"/>
                <a:gd name="T1" fmla="*/ T0 w 68"/>
                <a:gd name="T2" fmla="+- 0 1216 1216"/>
                <a:gd name="T3" fmla="*/ 1216 h 731"/>
                <a:gd name="T4" fmla="+- 0 3937 3922"/>
                <a:gd name="T5" fmla="*/ T4 w 68"/>
                <a:gd name="T6" fmla="+- 0 1216 1216"/>
                <a:gd name="T7" fmla="*/ 1216 h 731"/>
                <a:gd name="T8" fmla="+- 0 3922 3922"/>
                <a:gd name="T9" fmla="*/ T8 w 68"/>
                <a:gd name="T10" fmla="+- 0 1226 1216"/>
                <a:gd name="T11" fmla="*/ 1226 h 731"/>
                <a:gd name="T12" fmla="+- 0 3922 3922"/>
                <a:gd name="T13" fmla="*/ T12 w 68"/>
                <a:gd name="T14" fmla="+- 0 1238 1216"/>
                <a:gd name="T15" fmla="*/ 1238 h 731"/>
                <a:gd name="T16" fmla="+- 0 3922 3922"/>
                <a:gd name="T17" fmla="*/ T16 w 68"/>
                <a:gd name="T18" fmla="+- 0 1926 1216"/>
                <a:gd name="T19" fmla="*/ 1926 h 731"/>
                <a:gd name="T20" fmla="+- 0 3922 3922"/>
                <a:gd name="T21" fmla="*/ T20 w 68"/>
                <a:gd name="T22" fmla="+- 0 1938 1216"/>
                <a:gd name="T23" fmla="*/ 1938 h 731"/>
                <a:gd name="T24" fmla="+- 0 3937 3922"/>
                <a:gd name="T25" fmla="*/ T24 w 68"/>
                <a:gd name="T26" fmla="+- 0 1947 1216"/>
                <a:gd name="T27" fmla="*/ 1947 h 731"/>
                <a:gd name="T28" fmla="+- 0 3955 3922"/>
                <a:gd name="T29" fmla="*/ T28 w 68"/>
                <a:gd name="T30" fmla="+- 0 1947 1216"/>
                <a:gd name="T31" fmla="*/ 1947 h 731"/>
                <a:gd name="T32" fmla="+- 0 3974 3922"/>
                <a:gd name="T33" fmla="*/ T32 w 68"/>
                <a:gd name="T34" fmla="+- 0 1947 1216"/>
                <a:gd name="T35" fmla="*/ 1947 h 731"/>
                <a:gd name="T36" fmla="+- 0 3989 3922"/>
                <a:gd name="T37" fmla="*/ T36 w 68"/>
                <a:gd name="T38" fmla="+- 0 1938 1216"/>
                <a:gd name="T39" fmla="*/ 1938 h 731"/>
                <a:gd name="T40" fmla="+- 0 3989 3922"/>
                <a:gd name="T41" fmla="*/ T40 w 68"/>
                <a:gd name="T42" fmla="+- 0 1926 1216"/>
                <a:gd name="T43" fmla="*/ 1926 h 731"/>
                <a:gd name="T44" fmla="+- 0 3989 3922"/>
                <a:gd name="T45" fmla="*/ T44 w 68"/>
                <a:gd name="T46" fmla="+- 0 1238 1216"/>
                <a:gd name="T47" fmla="*/ 1238 h 731"/>
                <a:gd name="T48" fmla="+- 0 3989 3922"/>
                <a:gd name="T49" fmla="*/ T48 w 68"/>
                <a:gd name="T50" fmla="+- 0 1226 1216"/>
                <a:gd name="T51" fmla="*/ 1226 h 731"/>
                <a:gd name="T52" fmla="+- 0 3974 3922"/>
                <a:gd name="T53" fmla="*/ T52 w 68"/>
                <a:gd name="T54" fmla="+- 0 1216 1216"/>
                <a:gd name="T55" fmla="*/ 1216 h 731"/>
                <a:gd name="T56" fmla="+- 0 3955 3922"/>
                <a:gd name="T57" fmla="*/ T56 w 68"/>
                <a:gd name="T58" fmla="+- 0 1216 1216"/>
                <a:gd name="T59" fmla="*/ 1216 h 731"/>
                <a:gd name="T60" fmla="+- 0 3922 3922"/>
                <a:gd name="T61" fmla="*/ T60 w 68"/>
                <a:gd name="T62" fmla="+- 0 1238 1216"/>
                <a:gd name="T63" fmla="*/ 1238 h 731"/>
                <a:gd name="T64" fmla="+- 0 3922 3922"/>
                <a:gd name="T65" fmla="*/ T64 w 68"/>
                <a:gd name="T66" fmla="+- 0 1250 1216"/>
                <a:gd name="T67" fmla="*/ 1250 h 731"/>
                <a:gd name="T68" fmla="+- 0 3937 3922"/>
                <a:gd name="T69" fmla="*/ T68 w 68"/>
                <a:gd name="T70" fmla="+- 0 1260 1216"/>
                <a:gd name="T71" fmla="*/ 1260 h 731"/>
                <a:gd name="T72" fmla="+- 0 3955 3922"/>
                <a:gd name="T73" fmla="*/ T72 w 68"/>
                <a:gd name="T74" fmla="+- 0 1260 1216"/>
                <a:gd name="T75" fmla="*/ 1260 h 731"/>
                <a:gd name="T76" fmla="+- 0 3974 3922"/>
                <a:gd name="T77" fmla="*/ T76 w 68"/>
                <a:gd name="T78" fmla="+- 0 1260 1216"/>
                <a:gd name="T79" fmla="*/ 1260 h 731"/>
                <a:gd name="T80" fmla="+- 0 3989 3922"/>
                <a:gd name="T81" fmla="*/ T80 w 68"/>
                <a:gd name="T82" fmla="+- 0 1250 1216"/>
                <a:gd name="T83" fmla="*/ 1250 h 731"/>
                <a:gd name="T84" fmla="+- 0 3989 3922"/>
                <a:gd name="T85" fmla="*/ T84 w 68"/>
                <a:gd name="T86" fmla="+- 0 1238 1216"/>
                <a:gd name="T87" fmla="*/ 1238 h 7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68" h="731">
                  <a:moveTo>
                    <a:pt x="33" y="0"/>
                  </a:moveTo>
                  <a:lnTo>
                    <a:pt x="15" y="0"/>
                  </a:lnTo>
                  <a:lnTo>
                    <a:pt x="0" y="10"/>
                  </a:lnTo>
                  <a:lnTo>
                    <a:pt x="0" y="22"/>
                  </a:lnTo>
                  <a:lnTo>
                    <a:pt x="0" y="710"/>
                  </a:lnTo>
                  <a:lnTo>
                    <a:pt x="0" y="722"/>
                  </a:lnTo>
                  <a:lnTo>
                    <a:pt x="15" y="731"/>
                  </a:lnTo>
                  <a:lnTo>
                    <a:pt x="33" y="731"/>
                  </a:lnTo>
                  <a:lnTo>
                    <a:pt x="52" y="731"/>
                  </a:lnTo>
                  <a:lnTo>
                    <a:pt x="67" y="722"/>
                  </a:lnTo>
                  <a:lnTo>
                    <a:pt x="67" y="710"/>
                  </a:lnTo>
                  <a:lnTo>
                    <a:pt x="67" y="22"/>
                  </a:lnTo>
                  <a:lnTo>
                    <a:pt x="67" y="10"/>
                  </a:lnTo>
                  <a:lnTo>
                    <a:pt x="52" y="0"/>
                  </a:lnTo>
                  <a:lnTo>
                    <a:pt x="33" y="0"/>
                  </a:lnTo>
                  <a:close/>
                  <a:moveTo>
                    <a:pt x="0" y="22"/>
                  </a:moveTo>
                  <a:lnTo>
                    <a:pt x="0" y="34"/>
                  </a:lnTo>
                  <a:lnTo>
                    <a:pt x="15" y="44"/>
                  </a:lnTo>
                  <a:lnTo>
                    <a:pt x="33" y="44"/>
                  </a:lnTo>
                  <a:lnTo>
                    <a:pt x="52" y="44"/>
                  </a:lnTo>
                  <a:lnTo>
                    <a:pt x="67" y="34"/>
                  </a:lnTo>
                  <a:lnTo>
                    <a:pt x="67" y="22"/>
                  </a:lnTo>
                </a:path>
              </a:pathLst>
            </a:custGeom>
            <a:noFill/>
            <a:ln w="307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1032" name="docshape121">
              <a:extLst>
                <a:ext uri="{FF2B5EF4-FFF2-40B4-BE49-F238E27FC236}">
                  <a16:creationId xmlns:a16="http://schemas.microsoft.com/office/drawing/2014/main" id="{779282BA-965F-DFBF-AD64-F4FDDBC2D3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1" y="1096"/>
              <a:ext cx="69" cy="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docshape122">
              <a:extLst>
                <a:ext uri="{FF2B5EF4-FFF2-40B4-BE49-F238E27FC236}">
                  <a16:creationId xmlns:a16="http://schemas.microsoft.com/office/drawing/2014/main" id="{0657EC10-A281-0987-7EFD-3181198C9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" y="1095"/>
              <a:ext cx="69" cy="44"/>
            </a:xfrm>
            <a:custGeom>
              <a:avLst/>
              <a:gdLst>
                <a:gd name="T0" fmla="+- 0 4405 4372"/>
                <a:gd name="T1" fmla="*/ T0 w 69"/>
                <a:gd name="T2" fmla="+- 0 1095 1095"/>
                <a:gd name="T3" fmla="*/ 1095 h 44"/>
                <a:gd name="T4" fmla="+- 0 4387 4372"/>
                <a:gd name="T5" fmla="*/ T4 w 69"/>
                <a:gd name="T6" fmla="+- 0 1095 1095"/>
                <a:gd name="T7" fmla="*/ 1095 h 44"/>
                <a:gd name="T8" fmla="+- 0 4372 4372"/>
                <a:gd name="T9" fmla="*/ T8 w 69"/>
                <a:gd name="T10" fmla="+- 0 1105 1095"/>
                <a:gd name="T11" fmla="*/ 1105 h 44"/>
                <a:gd name="T12" fmla="+- 0 4372 4372"/>
                <a:gd name="T13" fmla="*/ T12 w 69"/>
                <a:gd name="T14" fmla="+- 0 1117 1095"/>
                <a:gd name="T15" fmla="*/ 1117 h 44"/>
                <a:gd name="T16" fmla="+- 0 4372 4372"/>
                <a:gd name="T17" fmla="*/ T16 w 69"/>
                <a:gd name="T18" fmla="+- 0 1129 1095"/>
                <a:gd name="T19" fmla="*/ 1129 h 44"/>
                <a:gd name="T20" fmla="+- 0 4387 4372"/>
                <a:gd name="T21" fmla="*/ T20 w 69"/>
                <a:gd name="T22" fmla="+- 0 1138 1095"/>
                <a:gd name="T23" fmla="*/ 1138 h 44"/>
                <a:gd name="T24" fmla="+- 0 4405 4372"/>
                <a:gd name="T25" fmla="*/ T24 w 69"/>
                <a:gd name="T26" fmla="+- 0 1138 1095"/>
                <a:gd name="T27" fmla="*/ 1138 h 44"/>
                <a:gd name="T28" fmla="+- 0 4419 4372"/>
                <a:gd name="T29" fmla="*/ T28 w 69"/>
                <a:gd name="T30" fmla="+- 0 1137 1095"/>
                <a:gd name="T31" fmla="*/ 1137 h 44"/>
                <a:gd name="T32" fmla="+- 0 4430 4372"/>
                <a:gd name="T33" fmla="*/ T32 w 69"/>
                <a:gd name="T34" fmla="+- 0 1132 1095"/>
                <a:gd name="T35" fmla="*/ 1132 h 44"/>
                <a:gd name="T36" fmla="+- 0 4437 4372"/>
                <a:gd name="T37" fmla="*/ T36 w 69"/>
                <a:gd name="T38" fmla="+- 0 1125 1095"/>
                <a:gd name="T39" fmla="*/ 1125 h 44"/>
                <a:gd name="T40" fmla="+- 0 4440 4372"/>
                <a:gd name="T41" fmla="*/ T40 w 69"/>
                <a:gd name="T42" fmla="+- 0 1117 1095"/>
                <a:gd name="T43" fmla="*/ 1117 h 44"/>
                <a:gd name="T44" fmla="+- 0 4437 4372"/>
                <a:gd name="T45" fmla="*/ T44 w 69"/>
                <a:gd name="T46" fmla="+- 0 1108 1095"/>
                <a:gd name="T47" fmla="*/ 1108 h 44"/>
                <a:gd name="T48" fmla="+- 0 4430 4372"/>
                <a:gd name="T49" fmla="*/ T48 w 69"/>
                <a:gd name="T50" fmla="+- 0 1102 1095"/>
                <a:gd name="T51" fmla="*/ 1102 h 44"/>
                <a:gd name="T52" fmla="+- 0 4419 4372"/>
                <a:gd name="T53" fmla="*/ T52 w 69"/>
                <a:gd name="T54" fmla="+- 0 1097 1095"/>
                <a:gd name="T55" fmla="*/ 1097 h 44"/>
                <a:gd name="T56" fmla="+- 0 4405 4372"/>
                <a:gd name="T57" fmla="*/ T56 w 69"/>
                <a:gd name="T58" fmla="+- 0 1095 1095"/>
                <a:gd name="T59" fmla="*/ 1095 h 4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</a:cxnLst>
              <a:rect l="0" t="0" r="r" b="b"/>
              <a:pathLst>
                <a:path w="69" h="44">
                  <a:moveTo>
                    <a:pt x="33" y="0"/>
                  </a:moveTo>
                  <a:lnTo>
                    <a:pt x="15" y="0"/>
                  </a:lnTo>
                  <a:lnTo>
                    <a:pt x="0" y="10"/>
                  </a:lnTo>
                  <a:lnTo>
                    <a:pt x="0" y="22"/>
                  </a:lnTo>
                  <a:lnTo>
                    <a:pt x="0" y="34"/>
                  </a:lnTo>
                  <a:lnTo>
                    <a:pt x="15" y="43"/>
                  </a:lnTo>
                  <a:lnTo>
                    <a:pt x="33" y="43"/>
                  </a:lnTo>
                  <a:lnTo>
                    <a:pt x="47" y="42"/>
                  </a:lnTo>
                  <a:lnTo>
                    <a:pt x="58" y="37"/>
                  </a:lnTo>
                  <a:lnTo>
                    <a:pt x="65" y="30"/>
                  </a:lnTo>
                  <a:lnTo>
                    <a:pt x="68" y="22"/>
                  </a:lnTo>
                  <a:lnTo>
                    <a:pt x="65" y="13"/>
                  </a:lnTo>
                  <a:lnTo>
                    <a:pt x="58" y="7"/>
                  </a:lnTo>
                  <a:lnTo>
                    <a:pt x="47" y="2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17" name="docshape123">
              <a:extLst>
                <a:ext uri="{FF2B5EF4-FFF2-40B4-BE49-F238E27FC236}">
                  <a16:creationId xmlns:a16="http://schemas.microsoft.com/office/drawing/2014/main" id="{CE8C993A-2632-7D35-37F7-B60543245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" y="1095"/>
              <a:ext cx="69" cy="731"/>
            </a:xfrm>
            <a:custGeom>
              <a:avLst/>
              <a:gdLst>
                <a:gd name="T0" fmla="+- 0 4405 4372"/>
                <a:gd name="T1" fmla="*/ T0 w 69"/>
                <a:gd name="T2" fmla="+- 0 1095 1095"/>
                <a:gd name="T3" fmla="*/ 1095 h 731"/>
                <a:gd name="T4" fmla="+- 0 4387 4372"/>
                <a:gd name="T5" fmla="*/ T4 w 69"/>
                <a:gd name="T6" fmla="+- 0 1095 1095"/>
                <a:gd name="T7" fmla="*/ 1095 h 731"/>
                <a:gd name="T8" fmla="+- 0 4372 4372"/>
                <a:gd name="T9" fmla="*/ T8 w 69"/>
                <a:gd name="T10" fmla="+- 0 1105 1095"/>
                <a:gd name="T11" fmla="*/ 1105 h 731"/>
                <a:gd name="T12" fmla="+- 0 4372 4372"/>
                <a:gd name="T13" fmla="*/ T12 w 69"/>
                <a:gd name="T14" fmla="+- 0 1117 1095"/>
                <a:gd name="T15" fmla="*/ 1117 h 731"/>
                <a:gd name="T16" fmla="+- 0 4372 4372"/>
                <a:gd name="T17" fmla="*/ T16 w 69"/>
                <a:gd name="T18" fmla="+- 0 1804 1095"/>
                <a:gd name="T19" fmla="*/ 1804 h 731"/>
                <a:gd name="T20" fmla="+- 0 4372 4372"/>
                <a:gd name="T21" fmla="*/ T20 w 69"/>
                <a:gd name="T22" fmla="+- 0 1816 1095"/>
                <a:gd name="T23" fmla="*/ 1816 h 731"/>
                <a:gd name="T24" fmla="+- 0 4387 4372"/>
                <a:gd name="T25" fmla="*/ T24 w 69"/>
                <a:gd name="T26" fmla="+- 0 1826 1095"/>
                <a:gd name="T27" fmla="*/ 1826 h 731"/>
                <a:gd name="T28" fmla="+- 0 4405 4372"/>
                <a:gd name="T29" fmla="*/ T28 w 69"/>
                <a:gd name="T30" fmla="+- 0 1826 1095"/>
                <a:gd name="T31" fmla="*/ 1826 h 731"/>
                <a:gd name="T32" fmla="+- 0 4419 4372"/>
                <a:gd name="T33" fmla="*/ T32 w 69"/>
                <a:gd name="T34" fmla="+- 0 1824 1095"/>
                <a:gd name="T35" fmla="*/ 1824 h 731"/>
                <a:gd name="T36" fmla="+- 0 4430 4372"/>
                <a:gd name="T37" fmla="*/ T36 w 69"/>
                <a:gd name="T38" fmla="+- 0 1820 1095"/>
                <a:gd name="T39" fmla="*/ 1820 h 731"/>
                <a:gd name="T40" fmla="+- 0 4437 4372"/>
                <a:gd name="T41" fmla="*/ T40 w 69"/>
                <a:gd name="T42" fmla="+- 0 1813 1095"/>
                <a:gd name="T43" fmla="*/ 1813 h 731"/>
                <a:gd name="T44" fmla="+- 0 4440 4372"/>
                <a:gd name="T45" fmla="*/ T44 w 69"/>
                <a:gd name="T46" fmla="+- 0 1804 1095"/>
                <a:gd name="T47" fmla="*/ 1804 h 731"/>
                <a:gd name="T48" fmla="+- 0 4440 4372"/>
                <a:gd name="T49" fmla="*/ T48 w 69"/>
                <a:gd name="T50" fmla="+- 0 1117 1095"/>
                <a:gd name="T51" fmla="*/ 1117 h 731"/>
                <a:gd name="T52" fmla="+- 0 4437 4372"/>
                <a:gd name="T53" fmla="*/ T52 w 69"/>
                <a:gd name="T54" fmla="+- 0 1108 1095"/>
                <a:gd name="T55" fmla="*/ 1108 h 731"/>
                <a:gd name="T56" fmla="+- 0 4430 4372"/>
                <a:gd name="T57" fmla="*/ T56 w 69"/>
                <a:gd name="T58" fmla="+- 0 1102 1095"/>
                <a:gd name="T59" fmla="*/ 1102 h 731"/>
                <a:gd name="T60" fmla="+- 0 4419 4372"/>
                <a:gd name="T61" fmla="*/ T60 w 69"/>
                <a:gd name="T62" fmla="+- 0 1097 1095"/>
                <a:gd name="T63" fmla="*/ 1097 h 731"/>
                <a:gd name="T64" fmla="+- 0 4405 4372"/>
                <a:gd name="T65" fmla="*/ T64 w 69"/>
                <a:gd name="T66" fmla="+- 0 1095 1095"/>
                <a:gd name="T67" fmla="*/ 1095 h 731"/>
                <a:gd name="T68" fmla="+- 0 4372 4372"/>
                <a:gd name="T69" fmla="*/ T68 w 69"/>
                <a:gd name="T70" fmla="+- 0 1117 1095"/>
                <a:gd name="T71" fmla="*/ 1117 h 731"/>
                <a:gd name="T72" fmla="+- 0 4372 4372"/>
                <a:gd name="T73" fmla="*/ T72 w 69"/>
                <a:gd name="T74" fmla="+- 0 1129 1095"/>
                <a:gd name="T75" fmla="*/ 1129 h 731"/>
                <a:gd name="T76" fmla="+- 0 4387 4372"/>
                <a:gd name="T77" fmla="*/ T76 w 69"/>
                <a:gd name="T78" fmla="+- 0 1138 1095"/>
                <a:gd name="T79" fmla="*/ 1138 h 731"/>
                <a:gd name="T80" fmla="+- 0 4405 4372"/>
                <a:gd name="T81" fmla="*/ T80 w 69"/>
                <a:gd name="T82" fmla="+- 0 1138 1095"/>
                <a:gd name="T83" fmla="*/ 1138 h 731"/>
                <a:gd name="T84" fmla="+- 0 4419 4372"/>
                <a:gd name="T85" fmla="*/ T84 w 69"/>
                <a:gd name="T86" fmla="+- 0 1137 1095"/>
                <a:gd name="T87" fmla="*/ 1137 h 731"/>
                <a:gd name="T88" fmla="+- 0 4430 4372"/>
                <a:gd name="T89" fmla="*/ T88 w 69"/>
                <a:gd name="T90" fmla="+- 0 1132 1095"/>
                <a:gd name="T91" fmla="*/ 1132 h 731"/>
                <a:gd name="T92" fmla="+- 0 4437 4372"/>
                <a:gd name="T93" fmla="*/ T92 w 69"/>
                <a:gd name="T94" fmla="+- 0 1125 1095"/>
                <a:gd name="T95" fmla="*/ 1125 h 731"/>
                <a:gd name="T96" fmla="+- 0 4440 4372"/>
                <a:gd name="T97" fmla="*/ T96 w 69"/>
                <a:gd name="T98" fmla="+- 0 1117 1095"/>
                <a:gd name="T99" fmla="*/ 1117 h 7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</a:cxnLst>
              <a:rect l="0" t="0" r="r" b="b"/>
              <a:pathLst>
                <a:path w="69" h="731">
                  <a:moveTo>
                    <a:pt x="33" y="0"/>
                  </a:moveTo>
                  <a:lnTo>
                    <a:pt x="15" y="0"/>
                  </a:lnTo>
                  <a:lnTo>
                    <a:pt x="0" y="10"/>
                  </a:lnTo>
                  <a:lnTo>
                    <a:pt x="0" y="22"/>
                  </a:lnTo>
                  <a:lnTo>
                    <a:pt x="0" y="709"/>
                  </a:lnTo>
                  <a:lnTo>
                    <a:pt x="0" y="721"/>
                  </a:lnTo>
                  <a:lnTo>
                    <a:pt x="15" y="731"/>
                  </a:lnTo>
                  <a:lnTo>
                    <a:pt x="33" y="731"/>
                  </a:lnTo>
                  <a:lnTo>
                    <a:pt x="47" y="729"/>
                  </a:lnTo>
                  <a:lnTo>
                    <a:pt x="58" y="725"/>
                  </a:lnTo>
                  <a:lnTo>
                    <a:pt x="65" y="718"/>
                  </a:lnTo>
                  <a:lnTo>
                    <a:pt x="68" y="709"/>
                  </a:lnTo>
                  <a:lnTo>
                    <a:pt x="68" y="22"/>
                  </a:lnTo>
                  <a:lnTo>
                    <a:pt x="65" y="13"/>
                  </a:lnTo>
                  <a:lnTo>
                    <a:pt x="58" y="7"/>
                  </a:lnTo>
                  <a:lnTo>
                    <a:pt x="47" y="2"/>
                  </a:lnTo>
                  <a:lnTo>
                    <a:pt x="33" y="0"/>
                  </a:lnTo>
                  <a:close/>
                  <a:moveTo>
                    <a:pt x="0" y="22"/>
                  </a:moveTo>
                  <a:lnTo>
                    <a:pt x="0" y="34"/>
                  </a:lnTo>
                  <a:lnTo>
                    <a:pt x="15" y="43"/>
                  </a:lnTo>
                  <a:lnTo>
                    <a:pt x="33" y="43"/>
                  </a:lnTo>
                  <a:lnTo>
                    <a:pt x="47" y="42"/>
                  </a:lnTo>
                  <a:lnTo>
                    <a:pt x="58" y="37"/>
                  </a:lnTo>
                  <a:lnTo>
                    <a:pt x="65" y="30"/>
                  </a:lnTo>
                  <a:lnTo>
                    <a:pt x="68" y="22"/>
                  </a:lnTo>
                </a:path>
              </a:pathLst>
            </a:custGeom>
            <a:noFill/>
            <a:ln w="307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1035" name="docshape124">
              <a:extLst>
                <a:ext uri="{FF2B5EF4-FFF2-40B4-BE49-F238E27FC236}">
                  <a16:creationId xmlns:a16="http://schemas.microsoft.com/office/drawing/2014/main" id="{22D1402D-5DBB-EDD1-9553-2165952671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" y="1072"/>
              <a:ext cx="68" cy="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docshape125">
              <a:extLst>
                <a:ext uri="{FF2B5EF4-FFF2-40B4-BE49-F238E27FC236}">
                  <a16:creationId xmlns:a16="http://schemas.microsoft.com/office/drawing/2014/main" id="{23825E48-F2CB-047C-A5C1-7E2FA5B9B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1" y="1071"/>
              <a:ext cx="68" cy="44"/>
            </a:xfrm>
            <a:custGeom>
              <a:avLst/>
              <a:gdLst>
                <a:gd name="T0" fmla="+- 0 2593 2542"/>
                <a:gd name="T1" fmla="*/ T0 w 68"/>
                <a:gd name="T2" fmla="+- 0 1071 1071"/>
                <a:gd name="T3" fmla="*/ 1071 h 44"/>
                <a:gd name="T4" fmla="+- 0 2556 2542"/>
                <a:gd name="T5" fmla="*/ T4 w 68"/>
                <a:gd name="T6" fmla="+- 0 1071 1071"/>
                <a:gd name="T7" fmla="*/ 1071 h 44"/>
                <a:gd name="T8" fmla="+- 0 2542 2542"/>
                <a:gd name="T9" fmla="*/ T8 w 68"/>
                <a:gd name="T10" fmla="+- 0 1081 1071"/>
                <a:gd name="T11" fmla="*/ 1081 h 44"/>
                <a:gd name="T12" fmla="+- 0 2542 2542"/>
                <a:gd name="T13" fmla="*/ T12 w 68"/>
                <a:gd name="T14" fmla="+- 0 1093 1071"/>
                <a:gd name="T15" fmla="*/ 1093 h 44"/>
                <a:gd name="T16" fmla="+- 0 2542 2542"/>
                <a:gd name="T17" fmla="*/ T16 w 68"/>
                <a:gd name="T18" fmla="+- 0 1105 1071"/>
                <a:gd name="T19" fmla="*/ 1105 h 44"/>
                <a:gd name="T20" fmla="+- 0 2556 2542"/>
                <a:gd name="T21" fmla="*/ T20 w 68"/>
                <a:gd name="T22" fmla="+- 0 1114 1071"/>
                <a:gd name="T23" fmla="*/ 1114 h 44"/>
                <a:gd name="T24" fmla="+- 0 2593 2542"/>
                <a:gd name="T25" fmla="*/ T24 w 68"/>
                <a:gd name="T26" fmla="+- 0 1114 1071"/>
                <a:gd name="T27" fmla="*/ 1114 h 44"/>
                <a:gd name="T28" fmla="+- 0 2609 2542"/>
                <a:gd name="T29" fmla="*/ T28 w 68"/>
                <a:gd name="T30" fmla="+- 0 1105 1071"/>
                <a:gd name="T31" fmla="*/ 1105 h 44"/>
                <a:gd name="T32" fmla="+- 0 2609 2542"/>
                <a:gd name="T33" fmla="*/ T32 w 68"/>
                <a:gd name="T34" fmla="+- 0 1081 1071"/>
                <a:gd name="T35" fmla="*/ 1081 h 44"/>
                <a:gd name="T36" fmla="+- 0 2593 2542"/>
                <a:gd name="T37" fmla="*/ T36 w 68"/>
                <a:gd name="T38" fmla="+- 0 1071 1071"/>
                <a:gd name="T39" fmla="*/ 1071 h 4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68" h="44">
                  <a:moveTo>
                    <a:pt x="51" y="0"/>
                  </a:moveTo>
                  <a:lnTo>
                    <a:pt x="14" y="0"/>
                  </a:lnTo>
                  <a:lnTo>
                    <a:pt x="0" y="10"/>
                  </a:lnTo>
                  <a:lnTo>
                    <a:pt x="0" y="22"/>
                  </a:lnTo>
                  <a:lnTo>
                    <a:pt x="0" y="34"/>
                  </a:lnTo>
                  <a:lnTo>
                    <a:pt x="14" y="43"/>
                  </a:lnTo>
                  <a:lnTo>
                    <a:pt x="51" y="43"/>
                  </a:lnTo>
                  <a:lnTo>
                    <a:pt x="67" y="34"/>
                  </a:lnTo>
                  <a:lnTo>
                    <a:pt x="67" y="1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20" name="docshape126">
              <a:extLst>
                <a:ext uri="{FF2B5EF4-FFF2-40B4-BE49-F238E27FC236}">
                  <a16:creationId xmlns:a16="http://schemas.microsoft.com/office/drawing/2014/main" id="{2D7F73E5-1D8A-E96B-90FC-F94927CDB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1" y="1071"/>
              <a:ext cx="68" cy="731"/>
            </a:xfrm>
            <a:custGeom>
              <a:avLst/>
              <a:gdLst>
                <a:gd name="T0" fmla="+- 0 2575 2542"/>
                <a:gd name="T1" fmla="*/ T0 w 68"/>
                <a:gd name="T2" fmla="+- 0 1071 1071"/>
                <a:gd name="T3" fmla="*/ 1071 h 731"/>
                <a:gd name="T4" fmla="+- 0 2556 2542"/>
                <a:gd name="T5" fmla="*/ T4 w 68"/>
                <a:gd name="T6" fmla="+- 0 1071 1071"/>
                <a:gd name="T7" fmla="*/ 1071 h 731"/>
                <a:gd name="T8" fmla="+- 0 2542 2542"/>
                <a:gd name="T9" fmla="*/ T8 w 68"/>
                <a:gd name="T10" fmla="+- 0 1081 1071"/>
                <a:gd name="T11" fmla="*/ 1081 h 731"/>
                <a:gd name="T12" fmla="+- 0 2542 2542"/>
                <a:gd name="T13" fmla="*/ T12 w 68"/>
                <a:gd name="T14" fmla="+- 0 1093 1071"/>
                <a:gd name="T15" fmla="*/ 1093 h 731"/>
                <a:gd name="T16" fmla="+- 0 2542 2542"/>
                <a:gd name="T17" fmla="*/ T16 w 68"/>
                <a:gd name="T18" fmla="+- 0 1780 1071"/>
                <a:gd name="T19" fmla="*/ 1780 h 731"/>
                <a:gd name="T20" fmla="+- 0 2542 2542"/>
                <a:gd name="T21" fmla="*/ T20 w 68"/>
                <a:gd name="T22" fmla="+- 0 1792 1071"/>
                <a:gd name="T23" fmla="*/ 1792 h 731"/>
                <a:gd name="T24" fmla="+- 0 2556 2542"/>
                <a:gd name="T25" fmla="*/ T24 w 68"/>
                <a:gd name="T26" fmla="+- 0 1802 1071"/>
                <a:gd name="T27" fmla="*/ 1802 h 731"/>
                <a:gd name="T28" fmla="+- 0 2575 2542"/>
                <a:gd name="T29" fmla="*/ T28 w 68"/>
                <a:gd name="T30" fmla="+- 0 1802 1071"/>
                <a:gd name="T31" fmla="*/ 1802 h 731"/>
                <a:gd name="T32" fmla="+- 0 2593 2542"/>
                <a:gd name="T33" fmla="*/ T32 w 68"/>
                <a:gd name="T34" fmla="+- 0 1802 1071"/>
                <a:gd name="T35" fmla="*/ 1802 h 731"/>
                <a:gd name="T36" fmla="+- 0 2609 2542"/>
                <a:gd name="T37" fmla="*/ T36 w 68"/>
                <a:gd name="T38" fmla="+- 0 1792 1071"/>
                <a:gd name="T39" fmla="*/ 1792 h 731"/>
                <a:gd name="T40" fmla="+- 0 2609 2542"/>
                <a:gd name="T41" fmla="*/ T40 w 68"/>
                <a:gd name="T42" fmla="+- 0 1780 1071"/>
                <a:gd name="T43" fmla="*/ 1780 h 731"/>
                <a:gd name="T44" fmla="+- 0 2609 2542"/>
                <a:gd name="T45" fmla="*/ T44 w 68"/>
                <a:gd name="T46" fmla="+- 0 1093 1071"/>
                <a:gd name="T47" fmla="*/ 1093 h 731"/>
                <a:gd name="T48" fmla="+- 0 2609 2542"/>
                <a:gd name="T49" fmla="*/ T48 w 68"/>
                <a:gd name="T50" fmla="+- 0 1081 1071"/>
                <a:gd name="T51" fmla="*/ 1081 h 731"/>
                <a:gd name="T52" fmla="+- 0 2593 2542"/>
                <a:gd name="T53" fmla="*/ T52 w 68"/>
                <a:gd name="T54" fmla="+- 0 1071 1071"/>
                <a:gd name="T55" fmla="*/ 1071 h 731"/>
                <a:gd name="T56" fmla="+- 0 2575 2542"/>
                <a:gd name="T57" fmla="*/ T56 w 68"/>
                <a:gd name="T58" fmla="+- 0 1071 1071"/>
                <a:gd name="T59" fmla="*/ 1071 h 731"/>
                <a:gd name="T60" fmla="+- 0 2542 2542"/>
                <a:gd name="T61" fmla="*/ T60 w 68"/>
                <a:gd name="T62" fmla="+- 0 1093 1071"/>
                <a:gd name="T63" fmla="*/ 1093 h 731"/>
                <a:gd name="T64" fmla="+- 0 2542 2542"/>
                <a:gd name="T65" fmla="*/ T64 w 68"/>
                <a:gd name="T66" fmla="+- 0 1105 1071"/>
                <a:gd name="T67" fmla="*/ 1105 h 731"/>
                <a:gd name="T68" fmla="+- 0 2556 2542"/>
                <a:gd name="T69" fmla="*/ T68 w 68"/>
                <a:gd name="T70" fmla="+- 0 1114 1071"/>
                <a:gd name="T71" fmla="*/ 1114 h 731"/>
                <a:gd name="T72" fmla="+- 0 2575 2542"/>
                <a:gd name="T73" fmla="*/ T72 w 68"/>
                <a:gd name="T74" fmla="+- 0 1114 1071"/>
                <a:gd name="T75" fmla="*/ 1114 h 731"/>
                <a:gd name="T76" fmla="+- 0 2593 2542"/>
                <a:gd name="T77" fmla="*/ T76 w 68"/>
                <a:gd name="T78" fmla="+- 0 1114 1071"/>
                <a:gd name="T79" fmla="*/ 1114 h 731"/>
                <a:gd name="T80" fmla="+- 0 2609 2542"/>
                <a:gd name="T81" fmla="*/ T80 w 68"/>
                <a:gd name="T82" fmla="+- 0 1105 1071"/>
                <a:gd name="T83" fmla="*/ 1105 h 731"/>
                <a:gd name="T84" fmla="+- 0 2609 2542"/>
                <a:gd name="T85" fmla="*/ T84 w 68"/>
                <a:gd name="T86" fmla="+- 0 1093 1071"/>
                <a:gd name="T87" fmla="*/ 1093 h 7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68" h="731">
                  <a:moveTo>
                    <a:pt x="33" y="0"/>
                  </a:moveTo>
                  <a:lnTo>
                    <a:pt x="14" y="0"/>
                  </a:lnTo>
                  <a:lnTo>
                    <a:pt x="0" y="10"/>
                  </a:lnTo>
                  <a:lnTo>
                    <a:pt x="0" y="22"/>
                  </a:lnTo>
                  <a:lnTo>
                    <a:pt x="0" y="709"/>
                  </a:lnTo>
                  <a:lnTo>
                    <a:pt x="0" y="721"/>
                  </a:lnTo>
                  <a:lnTo>
                    <a:pt x="14" y="731"/>
                  </a:lnTo>
                  <a:lnTo>
                    <a:pt x="33" y="731"/>
                  </a:lnTo>
                  <a:lnTo>
                    <a:pt x="51" y="731"/>
                  </a:lnTo>
                  <a:lnTo>
                    <a:pt x="67" y="721"/>
                  </a:lnTo>
                  <a:lnTo>
                    <a:pt x="67" y="709"/>
                  </a:lnTo>
                  <a:lnTo>
                    <a:pt x="67" y="22"/>
                  </a:lnTo>
                  <a:lnTo>
                    <a:pt x="67" y="10"/>
                  </a:lnTo>
                  <a:lnTo>
                    <a:pt x="51" y="0"/>
                  </a:lnTo>
                  <a:lnTo>
                    <a:pt x="33" y="0"/>
                  </a:lnTo>
                  <a:close/>
                  <a:moveTo>
                    <a:pt x="0" y="22"/>
                  </a:moveTo>
                  <a:lnTo>
                    <a:pt x="0" y="34"/>
                  </a:lnTo>
                  <a:lnTo>
                    <a:pt x="14" y="43"/>
                  </a:lnTo>
                  <a:lnTo>
                    <a:pt x="33" y="43"/>
                  </a:lnTo>
                  <a:lnTo>
                    <a:pt x="51" y="43"/>
                  </a:lnTo>
                  <a:lnTo>
                    <a:pt x="67" y="34"/>
                  </a:lnTo>
                  <a:lnTo>
                    <a:pt x="67" y="22"/>
                  </a:lnTo>
                </a:path>
              </a:pathLst>
            </a:custGeom>
            <a:noFill/>
            <a:ln w="307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1038" name="docshape127">
              <a:extLst>
                <a:ext uri="{FF2B5EF4-FFF2-40B4-BE49-F238E27FC236}">
                  <a16:creationId xmlns:a16="http://schemas.microsoft.com/office/drawing/2014/main" id="{A402928B-1699-E13A-2A17-ED0FB50CA6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" y="1212"/>
              <a:ext cx="69" cy="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docshape128">
              <a:extLst>
                <a:ext uri="{FF2B5EF4-FFF2-40B4-BE49-F238E27FC236}">
                  <a16:creationId xmlns:a16="http://schemas.microsoft.com/office/drawing/2014/main" id="{BBD5469B-482C-FB38-5734-9BC879230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4" y="1211"/>
              <a:ext cx="69" cy="44"/>
            </a:xfrm>
            <a:custGeom>
              <a:avLst/>
              <a:gdLst>
                <a:gd name="T0" fmla="+- 0 2167 2114"/>
                <a:gd name="T1" fmla="*/ T0 w 69"/>
                <a:gd name="T2" fmla="+- 0 1212 1212"/>
                <a:gd name="T3" fmla="*/ 1212 h 44"/>
                <a:gd name="T4" fmla="+- 0 2149 2114"/>
                <a:gd name="T5" fmla="*/ T4 w 69"/>
                <a:gd name="T6" fmla="+- 0 1212 1212"/>
                <a:gd name="T7" fmla="*/ 1212 h 44"/>
                <a:gd name="T8" fmla="+- 0 2136 2114"/>
                <a:gd name="T9" fmla="*/ T8 w 69"/>
                <a:gd name="T10" fmla="+- 0 1213 1212"/>
                <a:gd name="T11" fmla="*/ 1213 h 44"/>
                <a:gd name="T12" fmla="+- 0 2125 2114"/>
                <a:gd name="T13" fmla="*/ T12 w 69"/>
                <a:gd name="T14" fmla="+- 0 1218 1212"/>
                <a:gd name="T15" fmla="*/ 1218 h 44"/>
                <a:gd name="T16" fmla="+- 0 2117 2114"/>
                <a:gd name="T17" fmla="*/ T16 w 69"/>
                <a:gd name="T18" fmla="+- 0 1225 1212"/>
                <a:gd name="T19" fmla="*/ 1225 h 44"/>
                <a:gd name="T20" fmla="+- 0 2114 2114"/>
                <a:gd name="T21" fmla="*/ T20 w 69"/>
                <a:gd name="T22" fmla="+- 0 1233 1212"/>
                <a:gd name="T23" fmla="*/ 1233 h 44"/>
                <a:gd name="T24" fmla="+- 0 2117 2114"/>
                <a:gd name="T25" fmla="*/ T24 w 69"/>
                <a:gd name="T26" fmla="+- 0 1242 1212"/>
                <a:gd name="T27" fmla="*/ 1242 h 44"/>
                <a:gd name="T28" fmla="+- 0 2125 2114"/>
                <a:gd name="T29" fmla="*/ T28 w 69"/>
                <a:gd name="T30" fmla="+- 0 1249 1212"/>
                <a:gd name="T31" fmla="*/ 1249 h 44"/>
                <a:gd name="T32" fmla="+- 0 2136 2114"/>
                <a:gd name="T33" fmla="*/ T32 w 69"/>
                <a:gd name="T34" fmla="+- 0 1253 1212"/>
                <a:gd name="T35" fmla="*/ 1253 h 44"/>
                <a:gd name="T36" fmla="+- 0 2149 2114"/>
                <a:gd name="T37" fmla="*/ T36 w 69"/>
                <a:gd name="T38" fmla="+- 0 1255 1212"/>
                <a:gd name="T39" fmla="*/ 1255 h 44"/>
                <a:gd name="T40" fmla="+- 0 2167 2114"/>
                <a:gd name="T41" fmla="*/ T40 w 69"/>
                <a:gd name="T42" fmla="+- 0 1255 1212"/>
                <a:gd name="T43" fmla="*/ 1255 h 44"/>
                <a:gd name="T44" fmla="+- 0 2183 2114"/>
                <a:gd name="T45" fmla="*/ T44 w 69"/>
                <a:gd name="T46" fmla="+- 0 1245 1212"/>
                <a:gd name="T47" fmla="*/ 1245 h 44"/>
                <a:gd name="T48" fmla="+- 0 2183 2114"/>
                <a:gd name="T49" fmla="*/ T48 w 69"/>
                <a:gd name="T50" fmla="+- 0 1221 1212"/>
                <a:gd name="T51" fmla="*/ 1221 h 44"/>
                <a:gd name="T52" fmla="+- 0 2167 2114"/>
                <a:gd name="T53" fmla="*/ T52 w 69"/>
                <a:gd name="T54" fmla="+- 0 1212 1212"/>
                <a:gd name="T55" fmla="*/ 1212 h 4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</a:cxnLst>
              <a:rect l="0" t="0" r="r" b="b"/>
              <a:pathLst>
                <a:path w="69" h="44">
                  <a:moveTo>
                    <a:pt x="53" y="0"/>
                  </a:moveTo>
                  <a:lnTo>
                    <a:pt x="35" y="0"/>
                  </a:lnTo>
                  <a:lnTo>
                    <a:pt x="22" y="1"/>
                  </a:lnTo>
                  <a:lnTo>
                    <a:pt x="11" y="6"/>
                  </a:lnTo>
                  <a:lnTo>
                    <a:pt x="3" y="13"/>
                  </a:lnTo>
                  <a:lnTo>
                    <a:pt x="0" y="21"/>
                  </a:lnTo>
                  <a:lnTo>
                    <a:pt x="3" y="30"/>
                  </a:lnTo>
                  <a:lnTo>
                    <a:pt x="11" y="37"/>
                  </a:lnTo>
                  <a:lnTo>
                    <a:pt x="22" y="41"/>
                  </a:lnTo>
                  <a:lnTo>
                    <a:pt x="35" y="43"/>
                  </a:lnTo>
                  <a:lnTo>
                    <a:pt x="53" y="43"/>
                  </a:lnTo>
                  <a:lnTo>
                    <a:pt x="69" y="33"/>
                  </a:lnTo>
                  <a:lnTo>
                    <a:pt x="69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23" name="docshape129">
              <a:extLst>
                <a:ext uri="{FF2B5EF4-FFF2-40B4-BE49-F238E27FC236}">
                  <a16:creationId xmlns:a16="http://schemas.microsoft.com/office/drawing/2014/main" id="{8C482665-C79B-631B-E61B-D604EC6FF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4" y="1211"/>
              <a:ext cx="69" cy="731"/>
            </a:xfrm>
            <a:custGeom>
              <a:avLst/>
              <a:gdLst>
                <a:gd name="T0" fmla="+- 0 2149 2114"/>
                <a:gd name="T1" fmla="*/ T0 w 69"/>
                <a:gd name="T2" fmla="+- 0 1212 1212"/>
                <a:gd name="T3" fmla="*/ 1212 h 731"/>
                <a:gd name="T4" fmla="+- 0 2136 2114"/>
                <a:gd name="T5" fmla="*/ T4 w 69"/>
                <a:gd name="T6" fmla="+- 0 1213 1212"/>
                <a:gd name="T7" fmla="*/ 1213 h 731"/>
                <a:gd name="T8" fmla="+- 0 2125 2114"/>
                <a:gd name="T9" fmla="*/ T8 w 69"/>
                <a:gd name="T10" fmla="+- 0 1218 1212"/>
                <a:gd name="T11" fmla="*/ 1218 h 731"/>
                <a:gd name="T12" fmla="+- 0 2117 2114"/>
                <a:gd name="T13" fmla="*/ T12 w 69"/>
                <a:gd name="T14" fmla="+- 0 1225 1212"/>
                <a:gd name="T15" fmla="*/ 1225 h 731"/>
                <a:gd name="T16" fmla="+- 0 2114 2114"/>
                <a:gd name="T17" fmla="*/ T16 w 69"/>
                <a:gd name="T18" fmla="+- 0 1233 1212"/>
                <a:gd name="T19" fmla="*/ 1233 h 731"/>
                <a:gd name="T20" fmla="+- 0 2114 2114"/>
                <a:gd name="T21" fmla="*/ T20 w 69"/>
                <a:gd name="T22" fmla="+- 0 1921 1212"/>
                <a:gd name="T23" fmla="*/ 1921 h 731"/>
                <a:gd name="T24" fmla="+- 0 2117 2114"/>
                <a:gd name="T25" fmla="*/ T24 w 69"/>
                <a:gd name="T26" fmla="+- 0 1929 1212"/>
                <a:gd name="T27" fmla="*/ 1929 h 731"/>
                <a:gd name="T28" fmla="+- 0 2125 2114"/>
                <a:gd name="T29" fmla="*/ T28 w 69"/>
                <a:gd name="T30" fmla="+- 0 1936 1212"/>
                <a:gd name="T31" fmla="*/ 1936 h 731"/>
                <a:gd name="T32" fmla="+- 0 2136 2114"/>
                <a:gd name="T33" fmla="*/ T32 w 69"/>
                <a:gd name="T34" fmla="+- 0 1941 1212"/>
                <a:gd name="T35" fmla="*/ 1941 h 731"/>
                <a:gd name="T36" fmla="+- 0 2149 2114"/>
                <a:gd name="T37" fmla="*/ T36 w 69"/>
                <a:gd name="T38" fmla="+- 0 1942 1212"/>
                <a:gd name="T39" fmla="*/ 1942 h 731"/>
                <a:gd name="T40" fmla="+- 0 2167 2114"/>
                <a:gd name="T41" fmla="*/ T40 w 69"/>
                <a:gd name="T42" fmla="+- 0 1942 1212"/>
                <a:gd name="T43" fmla="*/ 1942 h 731"/>
                <a:gd name="T44" fmla="+- 0 2183 2114"/>
                <a:gd name="T45" fmla="*/ T44 w 69"/>
                <a:gd name="T46" fmla="+- 0 1933 1212"/>
                <a:gd name="T47" fmla="*/ 1933 h 731"/>
                <a:gd name="T48" fmla="+- 0 2183 2114"/>
                <a:gd name="T49" fmla="*/ T48 w 69"/>
                <a:gd name="T50" fmla="+- 0 1921 1212"/>
                <a:gd name="T51" fmla="*/ 1921 h 731"/>
                <a:gd name="T52" fmla="+- 0 2183 2114"/>
                <a:gd name="T53" fmla="*/ T52 w 69"/>
                <a:gd name="T54" fmla="+- 0 1233 1212"/>
                <a:gd name="T55" fmla="*/ 1233 h 731"/>
                <a:gd name="T56" fmla="+- 0 2183 2114"/>
                <a:gd name="T57" fmla="*/ T56 w 69"/>
                <a:gd name="T58" fmla="+- 0 1221 1212"/>
                <a:gd name="T59" fmla="*/ 1221 h 731"/>
                <a:gd name="T60" fmla="+- 0 2167 2114"/>
                <a:gd name="T61" fmla="*/ T60 w 69"/>
                <a:gd name="T62" fmla="+- 0 1212 1212"/>
                <a:gd name="T63" fmla="*/ 1212 h 731"/>
                <a:gd name="T64" fmla="+- 0 2149 2114"/>
                <a:gd name="T65" fmla="*/ T64 w 69"/>
                <a:gd name="T66" fmla="+- 0 1212 1212"/>
                <a:gd name="T67" fmla="*/ 1212 h 731"/>
                <a:gd name="T68" fmla="+- 0 2114 2114"/>
                <a:gd name="T69" fmla="*/ T68 w 69"/>
                <a:gd name="T70" fmla="+- 0 1233 1212"/>
                <a:gd name="T71" fmla="*/ 1233 h 731"/>
                <a:gd name="T72" fmla="+- 0 2117 2114"/>
                <a:gd name="T73" fmla="*/ T72 w 69"/>
                <a:gd name="T74" fmla="+- 0 1242 1212"/>
                <a:gd name="T75" fmla="*/ 1242 h 731"/>
                <a:gd name="T76" fmla="+- 0 2125 2114"/>
                <a:gd name="T77" fmla="*/ T76 w 69"/>
                <a:gd name="T78" fmla="+- 0 1249 1212"/>
                <a:gd name="T79" fmla="*/ 1249 h 731"/>
                <a:gd name="T80" fmla="+- 0 2136 2114"/>
                <a:gd name="T81" fmla="*/ T80 w 69"/>
                <a:gd name="T82" fmla="+- 0 1253 1212"/>
                <a:gd name="T83" fmla="*/ 1253 h 731"/>
                <a:gd name="T84" fmla="+- 0 2149 2114"/>
                <a:gd name="T85" fmla="*/ T84 w 69"/>
                <a:gd name="T86" fmla="+- 0 1255 1212"/>
                <a:gd name="T87" fmla="*/ 1255 h 731"/>
                <a:gd name="T88" fmla="+- 0 2167 2114"/>
                <a:gd name="T89" fmla="*/ T88 w 69"/>
                <a:gd name="T90" fmla="+- 0 1255 1212"/>
                <a:gd name="T91" fmla="*/ 1255 h 731"/>
                <a:gd name="T92" fmla="+- 0 2183 2114"/>
                <a:gd name="T93" fmla="*/ T92 w 69"/>
                <a:gd name="T94" fmla="+- 0 1245 1212"/>
                <a:gd name="T95" fmla="*/ 1245 h 731"/>
                <a:gd name="T96" fmla="+- 0 2183 2114"/>
                <a:gd name="T97" fmla="*/ T96 w 69"/>
                <a:gd name="T98" fmla="+- 0 1233 1212"/>
                <a:gd name="T99" fmla="*/ 1233 h 7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</a:cxnLst>
              <a:rect l="0" t="0" r="r" b="b"/>
              <a:pathLst>
                <a:path w="69" h="731">
                  <a:moveTo>
                    <a:pt x="35" y="0"/>
                  </a:moveTo>
                  <a:lnTo>
                    <a:pt x="22" y="1"/>
                  </a:lnTo>
                  <a:lnTo>
                    <a:pt x="11" y="6"/>
                  </a:lnTo>
                  <a:lnTo>
                    <a:pt x="3" y="13"/>
                  </a:lnTo>
                  <a:lnTo>
                    <a:pt x="0" y="21"/>
                  </a:lnTo>
                  <a:lnTo>
                    <a:pt x="0" y="709"/>
                  </a:lnTo>
                  <a:lnTo>
                    <a:pt x="3" y="717"/>
                  </a:lnTo>
                  <a:lnTo>
                    <a:pt x="11" y="724"/>
                  </a:lnTo>
                  <a:lnTo>
                    <a:pt x="22" y="729"/>
                  </a:lnTo>
                  <a:lnTo>
                    <a:pt x="35" y="730"/>
                  </a:lnTo>
                  <a:lnTo>
                    <a:pt x="53" y="730"/>
                  </a:lnTo>
                  <a:lnTo>
                    <a:pt x="69" y="721"/>
                  </a:lnTo>
                  <a:lnTo>
                    <a:pt x="69" y="709"/>
                  </a:lnTo>
                  <a:lnTo>
                    <a:pt x="69" y="21"/>
                  </a:lnTo>
                  <a:lnTo>
                    <a:pt x="69" y="9"/>
                  </a:lnTo>
                  <a:lnTo>
                    <a:pt x="53" y="0"/>
                  </a:lnTo>
                  <a:lnTo>
                    <a:pt x="35" y="0"/>
                  </a:lnTo>
                  <a:close/>
                  <a:moveTo>
                    <a:pt x="0" y="21"/>
                  </a:moveTo>
                  <a:lnTo>
                    <a:pt x="3" y="30"/>
                  </a:lnTo>
                  <a:lnTo>
                    <a:pt x="11" y="37"/>
                  </a:lnTo>
                  <a:lnTo>
                    <a:pt x="22" y="41"/>
                  </a:lnTo>
                  <a:lnTo>
                    <a:pt x="35" y="43"/>
                  </a:lnTo>
                  <a:lnTo>
                    <a:pt x="53" y="43"/>
                  </a:lnTo>
                  <a:lnTo>
                    <a:pt x="69" y="33"/>
                  </a:lnTo>
                  <a:lnTo>
                    <a:pt x="69" y="21"/>
                  </a:lnTo>
                </a:path>
              </a:pathLst>
            </a:custGeom>
            <a:noFill/>
            <a:ln w="307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1041" name="docshape130">
              <a:extLst>
                <a:ext uri="{FF2B5EF4-FFF2-40B4-BE49-F238E27FC236}">
                  <a16:creationId xmlns:a16="http://schemas.microsoft.com/office/drawing/2014/main" id="{DAD8681C-874D-63E9-6239-12ED70D165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2" y="1032"/>
              <a:ext cx="2921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docshape131">
              <a:extLst>
                <a:ext uri="{FF2B5EF4-FFF2-40B4-BE49-F238E27FC236}">
                  <a16:creationId xmlns:a16="http://schemas.microsoft.com/office/drawing/2014/main" id="{2C018A2C-5CBB-6AE5-EC48-986E05D7F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2" y="1032"/>
              <a:ext cx="2921" cy="232"/>
            </a:xfrm>
            <a:custGeom>
              <a:avLst/>
              <a:gdLst>
                <a:gd name="T0" fmla="+- 0 2584 1853"/>
                <a:gd name="T1" fmla="*/ T0 w 2921"/>
                <a:gd name="T2" fmla="+- 0 1033 1033"/>
                <a:gd name="T3" fmla="*/ 1033 h 232"/>
                <a:gd name="T4" fmla="+- 0 1853 1853"/>
                <a:gd name="T5" fmla="*/ T4 w 2921"/>
                <a:gd name="T6" fmla="+- 0 1264 1033"/>
                <a:gd name="T7" fmla="*/ 1264 h 232"/>
                <a:gd name="T8" fmla="+- 0 4044 1853"/>
                <a:gd name="T9" fmla="*/ T8 w 2921"/>
                <a:gd name="T10" fmla="+- 0 1264 1033"/>
                <a:gd name="T11" fmla="*/ 1264 h 232"/>
                <a:gd name="T12" fmla="+- 0 4774 1853"/>
                <a:gd name="T13" fmla="*/ T12 w 2921"/>
                <a:gd name="T14" fmla="+- 0 1033 1033"/>
                <a:gd name="T15" fmla="*/ 1033 h 232"/>
                <a:gd name="T16" fmla="+- 0 2584 1853"/>
                <a:gd name="T17" fmla="*/ T16 w 2921"/>
                <a:gd name="T18" fmla="+- 0 1033 1033"/>
                <a:gd name="T19" fmla="*/ 1033 h 23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921" h="232">
                  <a:moveTo>
                    <a:pt x="731" y="0"/>
                  </a:moveTo>
                  <a:lnTo>
                    <a:pt x="0" y="231"/>
                  </a:lnTo>
                  <a:lnTo>
                    <a:pt x="2191" y="231"/>
                  </a:lnTo>
                  <a:lnTo>
                    <a:pt x="2921" y="0"/>
                  </a:lnTo>
                  <a:lnTo>
                    <a:pt x="731" y="0"/>
                  </a:lnTo>
                  <a:close/>
                </a:path>
              </a:pathLst>
            </a:custGeom>
            <a:noFill/>
            <a:ln w="307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1043" name="docshape132">
              <a:extLst>
                <a:ext uri="{FF2B5EF4-FFF2-40B4-BE49-F238E27FC236}">
                  <a16:creationId xmlns:a16="http://schemas.microsoft.com/office/drawing/2014/main" id="{2470A9B3-7EC2-40A4-B77B-9A7CF426C2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" y="1606"/>
              <a:ext cx="190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docshape133">
              <a:extLst>
                <a:ext uri="{FF2B5EF4-FFF2-40B4-BE49-F238E27FC236}">
                  <a16:creationId xmlns:a16="http://schemas.microsoft.com/office/drawing/2014/main" id="{FEE66D63-C3E5-2949-5C2B-B35067C9B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723"/>
              <a:ext cx="185" cy="1022"/>
            </a:xfrm>
            <a:custGeom>
              <a:avLst/>
              <a:gdLst>
                <a:gd name="T0" fmla="+- 0 2740 2647"/>
                <a:gd name="T1" fmla="*/ T0 w 185"/>
                <a:gd name="T2" fmla="+- 0 723 723"/>
                <a:gd name="T3" fmla="*/ 723 h 1022"/>
                <a:gd name="T4" fmla="+- 0 2704 2647"/>
                <a:gd name="T5" fmla="*/ T4 w 185"/>
                <a:gd name="T6" fmla="+- 0 726 723"/>
                <a:gd name="T7" fmla="*/ 726 h 1022"/>
                <a:gd name="T8" fmla="+- 0 2674 2647"/>
                <a:gd name="T9" fmla="*/ T8 w 185"/>
                <a:gd name="T10" fmla="+- 0 733 723"/>
                <a:gd name="T11" fmla="*/ 733 h 1022"/>
                <a:gd name="T12" fmla="+- 0 2655 2647"/>
                <a:gd name="T13" fmla="*/ T12 w 185"/>
                <a:gd name="T14" fmla="+- 0 745 723"/>
                <a:gd name="T15" fmla="*/ 745 h 1022"/>
                <a:gd name="T16" fmla="+- 0 2647 2647"/>
                <a:gd name="T17" fmla="*/ T16 w 185"/>
                <a:gd name="T18" fmla="+- 0 758 723"/>
                <a:gd name="T19" fmla="*/ 758 h 1022"/>
                <a:gd name="T20" fmla="+- 0 2647 2647"/>
                <a:gd name="T21" fmla="*/ T20 w 185"/>
                <a:gd name="T22" fmla="+- 0 1710 723"/>
                <a:gd name="T23" fmla="*/ 1710 h 1022"/>
                <a:gd name="T24" fmla="+- 0 2655 2647"/>
                <a:gd name="T25" fmla="*/ T24 w 185"/>
                <a:gd name="T26" fmla="+- 0 1723 723"/>
                <a:gd name="T27" fmla="*/ 1723 h 1022"/>
                <a:gd name="T28" fmla="+- 0 2674 2647"/>
                <a:gd name="T29" fmla="*/ T28 w 185"/>
                <a:gd name="T30" fmla="+- 0 1734 723"/>
                <a:gd name="T31" fmla="*/ 1734 h 1022"/>
                <a:gd name="T32" fmla="+- 0 2704 2647"/>
                <a:gd name="T33" fmla="*/ T32 w 185"/>
                <a:gd name="T34" fmla="+- 0 1742 723"/>
                <a:gd name="T35" fmla="*/ 1742 h 1022"/>
                <a:gd name="T36" fmla="+- 0 2740 2647"/>
                <a:gd name="T37" fmla="*/ T36 w 185"/>
                <a:gd name="T38" fmla="+- 0 1744 723"/>
                <a:gd name="T39" fmla="*/ 1744 h 1022"/>
                <a:gd name="T40" fmla="+- 0 2775 2647"/>
                <a:gd name="T41" fmla="*/ T40 w 185"/>
                <a:gd name="T42" fmla="+- 0 1742 723"/>
                <a:gd name="T43" fmla="*/ 1742 h 1022"/>
                <a:gd name="T44" fmla="+- 0 2805 2647"/>
                <a:gd name="T45" fmla="*/ T44 w 185"/>
                <a:gd name="T46" fmla="+- 0 1734 723"/>
                <a:gd name="T47" fmla="*/ 1734 h 1022"/>
                <a:gd name="T48" fmla="+- 0 2825 2647"/>
                <a:gd name="T49" fmla="*/ T48 w 185"/>
                <a:gd name="T50" fmla="+- 0 1723 723"/>
                <a:gd name="T51" fmla="*/ 1723 h 1022"/>
                <a:gd name="T52" fmla="+- 0 2832 2647"/>
                <a:gd name="T53" fmla="*/ T52 w 185"/>
                <a:gd name="T54" fmla="+- 0 1710 723"/>
                <a:gd name="T55" fmla="*/ 1710 h 1022"/>
                <a:gd name="T56" fmla="+- 0 2832 2647"/>
                <a:gd name="T57" fmla="*/ T56 w 185"/>
                <a:gd name="T58" fmla="+- 0 758 723"/>
                <a:gd name="T59" fmla="*/ 758 h 1022"/>
                <a:gd name="T60" fmla="+- 0 2825 2647"/>
                <a:gd name="T61" fmla="*/ T60 w 185"/>
                <a:gd name="T62" fmla="+- 0 745 723"/>
                <a:gd name="T63" fmla="*/ 745 h 1022"/>
                <a:gd name="T64" fmla="+- 0 2805 2647"/>
                <a:gd name="T65" fmla="*/ T64 w 185"/>
                <a:gd name="T66" fmla="+- 0 733 723"/>
                <a:gd name="T67" fmla="*/ 733 h 1022"/>
                <a:gd name="T68" fmla="+- 0 2775 2647"/>
                <a:gd name="T69" fmla="*/ T68 w 185"/>
                <a:gd name="T70" fmla="+- 0 726 723"/>
                <a:gd name="T71" fmla="*/ 726 h 1022"/>
                <a:gd name="T72" fmla="+- 0 2740 2647"/>
                <a:gd name="T73" fmla="*/ T72 w 185"/>
                <a:gd name="T74" fmla="+- 0 723 723"/>
                <a:gd name="T75" fmla="*/ 723 h 1022"/>
                <a:gd name="T76" fmla="+- 0 2647 2647"/>
                <a:gd name="T77" fmla="*/ T76 w 185"/>
                <a:gd name="T78" fmla="+- 0 758 723"/>
                <a:gd name="T79" fmla="*/ 758 h 1022"/>
                <a:gd name="T80" fmla="+- 0 2655 2647"/>
                <a:gd name="T81" fmla="*/ T80 w 185"/>
                <a:gd name="T82" fmla="+- 0 772 723"/>
                <a:gd name="T83" fmla="*/ 772 h 1022"/>
                <a:gd name="T84" fmla="+- 0 2674 2647"/>
                <a:gd name="T85" fmla="*/ T84 w 185"/>
                <a:gd name="T86" fmla="+- 0 783 723"/>
                <a:gd name="T87" fmla="*/ 783 h 1022"/>
                <a:gd name="T88" fmla="+- 0 2704 2647"/>
                <a:gd name="T89" fmla="*/ T88 w 185"/>
                <a:gd name="T90" fmla="+- 0 790 723"/>
                <a:gd name="T91" fmla="*/ 790 h 1022"/>
                <a:gd name="T92" fmla="+- 0 2740 2647"/>
                <a:gd name="T93" fmla="*/ T92 w 185"/>
                <a:gd name="T94" fmla="+- 0 793 723"/>
                <a:gd name="T95" fmla="*/ 793 h 1022"/>
                <a:gd name="T96" fmla="+- 0 2775 2647"/>
                <a:gd name="T97" fmla="*/ T96 w 185"/>
                <a:gd name="T98" fmla="+- 0 790 723"/>
                <a:gd name="T99" fmla="*/ 790 h 1022"/>
                <a:gd name="T100" fmla="+- 0 2805 2647"/>
                <a:gd name="T101" fmla="*/ T100 w 185"/>
                <a:gd name="T102" fmla="+- 0 783 723"/>
                <a:gd name="T103" fmla="*/ 783 h 1022"/>
                <a:gd name="T104" fmla="+- 0 2825 2647"/>
                <a:gd name="T105" fmla="*/ T104 w 185"/>
                <a:gd name="T106" fmla="+- 0 772 723"/>
                <a:gd name="T107" fmla="*/ 772 h 1022"/>
                <a:gd name="T108" fmla="+- 0 2832 2647"/>
                <a:gd name="T109" fmla="*/ T108 w 185"/>
                <a:gd name="T110" fmla="+- 0 758 723"/>
                <a:gd name="T111" fmla="*/ 758 h 102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</a:cxnLst>
              <a:rect l="0" t="0" r="r" b="b"/>
              <a:pathLst>
                <a:path w="185" h="1022">
                  <a:moveTo>
                    <a:pt x="93" y="0"/>
                  </a:moveTo>
                  <a:lnTo>
                    <a:pt x="57" y="3"/>
                  </a:lnTo>
                  <a:lnTo>
                    <a:pt x="27" y="10"/>
                  </a:lnTo>
                  <a:lnTo>
                    <a:pt x="8" y="22"/>
                  </a:lnTo>
                  <a:lnTo>
                    <a:pt x="0" y="35"/>
                  </a:lnTo>
                  <a:lnTo>
                    <a:pt x="0" y="987"/>
                  </a:lnTo>
                  <a:lnTo>
                    <a:pt x="8" y="1000"/>
                  </a:lnTo>
                  <a:lnTo>
                    <a:pt x="27" y="1011"/>
                  </a:lnTo>
                  <a:lnTo>
                    <a:pt x="57" y="1019"/>
                  </a:lnTo>
                  <a:lnTo>
                    <a:pt x="93" y="1021"/>
                  </a:lnTo>
                  <a:lnTo>
                    <a:pt x="128" y="1019"/>
                  </a:lnTo>
                  <a:lnTo>
                    <a:pt x="158" y="1011"/>
                  </a:lnTo>
                  <a:lnTo>
                    <a:pt x="178" y="1000"/>
                  </a:lnTo>
                  <a:lnTo>
                    <a:pt x="185" y="987"/>
                  </a:lnTo>
                  <a:lnTo>
                    <a:pt x="185" y="35"/>
                  </a:lnTo>
                  <a:lnTo>
                    <a:pt x="178" y="22"/>
                  </a:lnTo>
                  <a:lnTo>
                    <a:pt x="158" y="10"/>
                  </a:lnTo>
                  <a:lnTo>
                    <a:pt x="128" y="3"/>
                  </a:lnTo>
                  <a:lnTo>
                    <a:pt x="93" y="0"/>
                  </a:lnTo>
                  <a:close/>
                  <a:moveTo>
                    <a:pt x="0" y="35"/>
                  </a:moveTo>
                  <a:lnTo>
                    <a:pt x="8" y="49"/>
                  </a:lnTo>
                  <a:lnTo>
                    <a:pt x="27" y="60"/>
                  </a:lnTo>
                  <a:lnTo>
                    <a:pt x="57" y="67"/>
                  </a:lnTo>
                  <a:lnTo>
                    <a:pt x="93" y="70"/>
                  </a:lnTo>
                  <a:lnTo>
                    <a:pt x="128" y="67"/>
                  </a:lnTo>
                  <a:lnTo>
                    <a:pt x="158" y="60"/>
                  </a:lnTo>
                  <a:lnTo>
                    <a:pt x="178" y="49"/>
                  </a:lnTo>
                  <a:lnTo>
                    <a:pt x="185" y="35"/>
                  </a:lnTo>
                </a:path>
              </a:pathLst>
            </a:custGeom>
            <a:noFill/>
            <a:ln w="307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28" name="docshape134">
              <a:extLst>
                <a:ext uri="{FF2B5EF4-FFF2-40B4-BE49-F238E27FC236}">
                  <a16:creationId xmlns:a16="http://schemas.microsoft.com/office/drawing/2014/main" id="{A81E6F43-EBDD-E8D3-EAFF-6350B30572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1604"/>
              <a:ext cx="176" cy="1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29" name="docshape135">
              <a:extLst>
                <a:ext uri="{FF2B5EF4-FFF2-40B4-BE49-F238E27FC236}">
                  <a16:creationId xmlns:a16="http://schemas.microsoft.com/office/drawing/2014/main" id="{0637AF17-096C-C710-AB88-B867D685D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352"/>
              <a:ext cx="185" cy="39"/>
            </a:xfrm>
            <a:custGeom>
              <a:avLst/>
              <a:gdLst>
                <a:gd name="T0" fmla="+- 0 2740 2647"/>
                <a:gd name="T1" fmla="*/ T0 w 185"/>
                <a:gd name="T2" fmla="+- 0 1352 1352"/>
                <a:gd name="T3" fmla="*/ 1352 h 39"/>
                <a:gd name="T4" fmla="+- 0 2704 2647"/>
                <a:gd name="T5" fmla="*/ T4 w 185"/>
                <a:gd name="T6" fmla="+- 0 1354 1352"/>
                <a:gd name="T7" fmla="*/ 1354 h 39"/>
                <a:gd name="T8" fmla="+- 0 2674 2647"/>
                <a:gd name="T9" fmla="*/ T8 w 185"/>
                <a:gd name="T10" fmla="+- 0 1358 1352"/>
                <a:gd name="T11" fmla="*/ 1358 h 39"/>
                <a:gd name="T12" fmla="+- 0 2655 2647"/>
                <a:gd name="T13" fmla="*/ T12 w 185"/>
                <a:gd name="T14" fmla="+- 0 1364 1352"/>
                <a:gd name="T15" fmla="*/ 1364 h 39"/>
                <a:gd name="T16" fmla="+- 0 2647 2647"/>
                <a:gd name="T17" fmla="*/ T16 w 185"/>
                <a:gd name="T18" fmla="+- 0 1371 1352"/>
                <a:gd name="T19" fmla="*/ 1371 h 39"/>
                <a:gd name="T20" fmla="+- 0 2655 2647"/>
                <a:gd name="T21" fmla="*/ T20 w 185"/>
                <a:gd name="T22" fmla="+- 0 1379 1352"/>
                <a:gd name="T23" fmla="*/ 1379 h 39"/>
                <a:gd name="T24" fmla="+- 0 2674 2647"/>
                <a:gd name="T25" fmla="*/ T24 w 185"/>
                <a:gd name="T26" fmla="+- 0 1385 1352"/>
                <a:gd name="T27" fmla="*/ 1385 h 39"/>
                <a:gd name="T28" fmla="+- 0 2704 2647"/>
                <a:gd name="T29" fmla="*/ T28 w 185"/>
                <a:gd name="T30" fmla="+- 0 1389 1352"/>
                <a:gd name="T31" fmla="*/ 1389 h 39"/>
                <a:gd name="T32" fmla="+- 0 2740 2647"/>
                <a:gd name="T33" fmla="*/ T32 w 185"/>
                <a:gd name="T34" fmla="+- 0 1390 1352"/>
                <a:gd name="T35" fmla="*/ 1390 h 39"/>
                <a:gd name="T36" fmla="+- 0 2775 2647"/>
                <a:gd name="T37" fmla="*/ T36 w 185"/>
                <a:gd name="T38" fmla="+- 0 1389 1352"/>
                <a:gd name="T39" fmla="*/ 1389 h 39"/>
                <a:gd name="T40" fmla="+- 0 2805 2647"/>
                <a:gd name="T41" fmla="*/ T40 w 185"/>
                <a:gd name="T42" fmla="+- 0 1385 1352"/>
                <a:gd name="T43" fmla="*/ 1385 h 39"/>
                <a:gd name="T44" fmla="+- 0 2825 2647"/>
                <a:gd name="T45" fmla="*/ T44 w 185"/>
                <a:gd name="T46" fmla="+- 0 1379 1352"/>
                <a:gd name="T47" fmla="*/ 1379 h 39"/>
                <a:gd name="T48" fmla="+- 0 2832 2647"/>
                <a:gd name="T49" fmla="*/ T48 w 185"/>
                <a:gd name="T50" fmla="+- 0 1371 1352"/>
                <a:gd name="T51" fmla="*/ 1371 h 39"/>
                <a:gd name="T52" fmla="+- 0 2825 2647"/>
                <a:gd name="T53" fmla="*/ T52 w 185"/>
                <a:gd name="T54" fmla="+- 0 1364 1352"/>
                <a:gd name="T55" fmla="*/ 1364 h 39"/>
                <a:gd name="T56" fmla="+- 0 2805 2647"/>
                <a:gd name="T57" fmla="*/ T56 w 185"/>
                <a:gd name="T58" fmla="+- 0 1358 1352"/>
                <a:gd name="T59" fmla="*/ 1358 h 39"/>
                <a:gd name="T60" fmla="+- 0 2775 2647"/>
                <a:gd name="T61" fmla="*/ T60 w 185"/>
                <a:gd name="T62" fmla="+- 0 1354 1352"/>
                <a:gd name="T63" fmla="*/ 1354 h 39"/>
                <a:gd name="T64" fmla="+- 0 2740 2647"/>
                <a:gd name="T65" fmla="*/ T64 w 185"/>
                <a:gd name="T66" fmla="+- 0 1352 1352"/>
                <a:gd name="T67" fmla="*/ 1352 h 3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185" h="39">
                  <a:moveTo>
                    <a:pt x="93" y="0"/>
                  </a:moveTo>
                  <a:lnTo>
                    <a:pt x="57" y="2"/>
                  </a:lnTo>
                  <a:lnTo>
                    <a:pt x="27" y="6"/>
                  </a:lnTo>
                  <a:lnTo>
                    <a:pt x="8" y="12"/>
                  </a:lnTo>
                  <a:lnTo>
                    <a:pt x="0" y="19"/>
                  </a:lnTo>
                  <a:lnTo>
                    <a:pt x="8" y="27"/>
                  </a:lnTo>
                  <a:lnTo>
                    <a:pt x="27" y="33"/>
                  </a:lnTo>
                  <a:lnTo>
                    <a:pt x="57" y="37"/>
                  </a:lnTo>
                  <a:lnTo>
                    <a:pt x="93" y="38"/>
                  </a:lnTo>
                  <a:lnTo>
                    <a:pt x="128" y="37"/>
                  </a:lnTo>
                  <a:lnTo>
                    <a:pt x="158" y="33"/>
                  </a:lnTo>
                  <a:lnTo>
                    <a:pt x="178" y="27"/>
                  </a:lnTo>
                  <a:lnTo>
                    <a:pt x="185" y="19"/>
                  </a:lnTo>
                  <a:lnTo>
                    <a:pt x="178" y="12"/>
                  </a:lnTo>
                  <a:lnTo>
                    <a:pt x="158" y="6"/>
                  </a:lnTo>
                  <a:lnTo>
                    <a:pt x="128" y="2"/>
                  </a:lnTo>
                  <a:lnTo>
                    <a:pt x="93" y="0"/>
                  </a:lnTo>
                  <a:close/>
                </a:path>
              </a:pathLst>
            </a:custGeom>
            <a:noFill/>
            <a:ln w="307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1047" name="docshape136">
              <a:extLst>
                <a:ext uri="{FF2B5EF4-FFF2-40B4-BE49-F238E27FC236}">
                  <a16:creationId xmlns:a16="http://schemas.microsoft.com/office/drawing/2014/main" id="{6E0F49E5-337C-9F6D-9256-333FAAC668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6" y="1493"/>
              <a:ext cx="9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8" name="docshape137">
              <a:extLst>
                <a:ext uri="{FF2B5EF4-FFF2-40B4-BE49-F238E27FC236}">
                  <a16:creationId xmlns:a16="http://schemas.microsoft.com/office/drawing/2014/main" id="{15C6D12D-76A7-42A1-3913-6B5607CDE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2" y="1569"/>
              <a:ext cx="146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9" name="docshape138">
              <a:extLst>
                <a:ext uri="{FF2B5EF4-FFF2-40B4-BE49-F238E27FC236}">
                  <a16:creationId xmlns:a16="http://schemas.microsoft.com/office/drawing/2014/main" id="{D8DE7A7A-2239-2574-BEFB-1667136E6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7" y="1592"/>
              <a:ext cx="189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docshape139">
              <a:extLst>
                <a:ext uri="{FF2B5EF4-FFF2-40B4-BE49-F238E27FC236}">
                  <a16:creationId xmlns:a16="http://schemas.microsoft.com/office/drawing/2014/main" id="{90293391-BB80-5CDA-ACF1-80DF3444A1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0" y="707"/>
              <a:ext cx="184" cy="1023"/>
            </a:xfrm>
            <a:custGeom>
              <a:avLst/>
              <a:gdLst>
                <a:gd name="T0" fmla="+- 0 3743 3650"/>
                <a:gd name="T1" fmla="*/ T0 w 184"/>
                <a:gd name="T2" fmla="+- 0 708 708"/>
                <a:gd name="T3" fmla="*/ 708 h 1023"/>
                <a:gd name="T4" fmla="+- 0 3707 3650"/>
                <a:gd name="T5" fmla="*/ T4 w 184"/>
                <a:gd name="T6" fmla="+- 0 710 708"/>
                <a:gd name="T7" fmla="*/ 710 h 1023"/>
                <a:gd name="T8" fmla="+- 0 3677 3650"/>
                <a:gd name="T9" fmla="*/ T8 w 184"/>
                <a:gd name="T10" fmla="+- 0 718 708"/>
                <a:gd name="T11" fmla="*/ 718 h 1023"/>
                <a:gd name="T12" fmla="+- 0 3658 3650"/>
                <a:gd name="T13" fmla="*/ T12 w 184"/>
                <a:gd name="T14" fmla="+- 0 729 708"/>
                <a:gd name="T15" fmla="*/ 729 h 1023"/>
                <a:gd name="T16" fmla="+- 0 3650 3650"/>
                <a:gd name="T17" fmla="*/ T16 w 184"/>
                <a:gd name="T18" fmla="+- 0 742 708"/>
                <a:gd name="T19" fmla="*/ 742 h 1023"/>
                <a:gd name="T20" fmla="+- 0 3650 3650"/>
                <a:gd name="T21" fmla="*/ T20 w 184"/>
                <a:gd name="T22" fmla="+- 0 1695 708"/>
                <a:gd name="T23" fmla="*/ 1695 h 1023"/>
                <a:gd name="T24" fmla="+- 0 3658 3650"/>
                <a:gd name="T25" fmla="*/ T24 w 184"/>
                <a:gd name="T26" fmla="+- 0 1709 708"/>
                <a:gd name="T27" fmla="*/ 1709 h 1023"/>
                <a:gd name="T28" fmla="+- 0 3677 3650"/>
                <a:gd name="T29" fmla="*/ T28 w 184"/>
                <a:gd name="T30" fmla="+- 0 1720 708"/>
                <a:gd name="T31" fmla="*/ 1720 h 1023"/>
                <a:gd name="T32" fmla="+- 0 3707 3650"/>
                <a:gd name="T33" fmla="*/ T32 w 184"/>
                <a:gd name="T34" fmla="+- 0 1727 708"/>
                <a:gd name="T35" fmla="*/ 1727 h 1023"/>
                <a:gd name="T36" fmla="+- 0 3743 3650"/>
                <a:gd name="T37" fmla="*/ T36 w 184"/>
                <a:gd name="T38" fmla="+- 0 1730 708"/>
                <a:gd name="T39" fmla="*/ 1730 h 1023"/>
                <a:gd name="T40" fmla="+- 0 3778 3650"/>
                <a:gd name="T41" fmla="*/ T40 w 184"/>
                <a:gd name="T42" fmla="+- 0 1727 708"/>
                <a:gd name="T43" fmla="*/ 1727 h 1023"/>
                <a:gd name="T44" fmla="+- 0 3807 3650"/>
                <a:gd name="T45" fmla="*/ T44 w 184"/>
                <a:gd name="T46" fmla="+- 0 1720 708"/>
                <a:gd name="T47" fmla="*/ 1720 h 1023"/>
                <a:gd name="T48" fmla="+- 0 3827 3650"/>
                <a:gd name="T49" fmla="*/ T48 w 184"/>
                <a:gd name="T50" fmla="+- 0 1709 708"/>
                <a:gd name="T51" fmla="*/ 1709 h 1023"/>
                <a:gd name="T52" fmla="+- 0 3834 3650"/>
                <a:gd name="T53" fmla="*/ T52 w 184"/>
                <a:gd name="T54" fmla="+- 0 1695 708"/>
                <a:gd name="T55" fmla="*/ 1695 h 1023"/>
                <a:gd name="T56" fmla="+- 0 3834 3650"/>
                <a:gd name="T57" fmla="*/ T56 w 184"/>
                <a:gd name="T58" fmla="+- 0 742 708"/>
                <a:gd name="T59" fmla="*/ 742 h 1023"/>
                <a:gd name="T60" fmla="+- 0 3827 3650"/>
                <a:gd name="T61" fmla="*/ T60 w 184"/>
                <a:gd name="T62" fmla="+- 0 729 708"/>
                <a:gd name="T63" fmla="*/ 729 h 1023"/>
                <a:gd name="T64" fmla="+- 0 3807 3650"/>
                <a:gd name="T65" fmla="*/ T64 w 184"/>
                <a:gd name="T66" fmla="+- 0 718 708"/>
                <a:gd name="T67" fmla="*/ 718 h 1023"/>
                <a:gd name="T68" fmla="+- 0 3778 3650"/>
                <a:gd name="T69" fmla="*/ T68 w 184"/>
                <a:gd name="T70" fmla="+- 0 710 708"/>
                <a:gd name="T71" fmla="*/ 710 h 1023"/>
                <a:gd name="T72" fmla="+- 0 3743 3650"/>
                <a:gd name="T73" fmla="*/ T72 w 184"/>
                <a:gd name="T74" fmla="+- 0 708 708"/>
                <a:gd name="T75" fmla="*/ 708 h 1023"/>
                <a:gd name="T76" fmla="+- 0 3650 3650"/>
                <a:gd name="T77" fmla="*/ T76 w 184"/>
                <a:gd name="T78" fmla="+- 0 742 708"/>
                <a:gd name="T79" fmla="*/ 742 h 1023"/>
                <a:gd name="T80" fmla="+- 0 3658 3650"/>
                <a:gd name="T81" fmla="*/ T80 w 184"/>
                <a:gd name="T82" fmla="+- 0 756 708"/>
                <a:gd name="T83" fmla="*/ 756 h 1023"/>
                <a:gd name="T84" fmla="+- 0 3677 3650"/>
                <a:gd name="T85" fmla="*/ T84 w 184"/>
                <a:gd name="T86" fmla="+- 0 767 708"/>
                <a:gd name="T87" fmla="*/ 767 h 1023"/>
                <a:gd name="T88" fmla="+- 0 3707 3650"/>
                <a:gd name="T89" fmla="*/ T88 w 184"/>
                <a:gd name="T90" fmla="+- 0 775 708"/>
                <a:gd name="T91" fmla="*/ 775 h 1023"/>
                <a:gd name="T92" fmla="+- 0 3743 3650"/>
                <a:gd name="T93" fmla="*/ T92 w 184"/>
                <a:gd name="T94" fmla="+- 0 777 708"/>
                <a:gd name="T95" fmla="*/ 777 h 1023"/>
                <a:gd name="T96" fmla="+- 0 3778 3650"/>
                <a:gd name="T97" fmla="*/ T96 w 184"/>
                <a:gd name="T98" fmla="+- 0 775 708"/>
                <a:gd name="T99" fmla="*/ 775 h 1023"/>
                <a:gd name="T100" fmla="+- 0 3807 3650"/>
                <a:gd name="T101" fmla="*/ T100 w 184"/>
                <a:gd name="T102" fmla="+- 0 767 708"/>
                <a:gd name="T103" fmla="*/ 767 h 1023"/>
                <a:gd name="T104" fmla="+- 0 3827 3650"/>
                <a:gd name="T105" fmla="*/ T104 w 184"/>
                <a:gd name="T106" fmla="+- 0 756 708"/>
                <a:gd name="T107" fmla="*/ 756 h 1023"/>
                <a:gd name="T108" fmla="+- 0 3834 3650"/>
                <a:gd name="T109" fmla="*/ T108 w 184"/>
                <a:gd name="T110" fmla="+- 0 742 708"/>
                <a:gd name="T111" fmla="*/ 742 h 102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</a:cxnLst>
              <a:rect l="0" t="0" r="r" b="b"/>
              <a:pathLst>
                <a:path w="184" h="1023">
                  <a:moveTo>
                    <a:pt x="93" y="0"/>
                  </a:moveTo>
                  <a:lnTo>
                    <a:pt x="57" y="2"/>
                  </a:lnTo>
                  <a:lnTo>
                    <a:pt x="27" y="10"/>
                  </a:lnTo>
                  <a:lnTo>
                    <a:pt x="8" y="21"/>
                  </a:lnTo>
                  <a:lnTo>
                    <a:pt x="0" y="34"/>
                  </a:lnTo>
                  <a:lnTo>
                    <a:pt x="0" y="987"/>
                  </a:lnTo>
                  <a:lnTo>
                    <a:pt x="8" y="1001"/>
                  </a:lnTo>
                  <a:lnTo>
                    <a:pt x="27" y="1012"/>
                  </a:lnTo>
                  <a:lnTo>
                    <a:pt x="57" y="1019"/>
                  </a:lnTo>
                  <a:lnTo>
                    <a:pt x="93" y="1022"/>
                  </a:lnTo>
                  <a:lnTo>
                    <a:pt x="128" y="1019"/>
                  </a:lnTo>
                  <a:lnTo>
                    <a:pt x="157" y="1012"/>
                  </a:lnTo>
                  <a:lnTo>
                    <a:pt x="177" y="1001"/>
                  </a:lnTo>
                  <a:lnTo>
                    <a:pt x="184" y="987"/>
                  </a:lnTo>
                  <a:lnTo>
                    <a:pt x="184" y="34"/>
                  </a:lnTo>
                  <a:lnTo>
                    <a:pt x="177" y="21"/>
                  </a:lnTo>
                  <a:lnTo>
                    <a:pt x="157" y="10"/>
                  </a:lnTo>
                  <a:lnTo>
                    <a:pt x="128" y="2"/>
                  </a:lnTo>
                  <a:lnTo>
                    <a:pt x="93" y="0"/>
                  </a:lnTo>
                  <a:close/>
                  <a:moveTo>
                    <a:pt x="0" y="34"/>
                  </a:moveTo>
                  <a:lnTo>
                    <a:pt x="8" y="48"/>
                  </a:lnTo>
                  <a:lnTo>
                    <a:pt x="27" y="59"/>
                  </a:lnTo>
                  <a:lnTo>
                    <a:pt x="57" y="67"/>
                  </a:lnTo>
                  <a:lnTo>
                    <a:pt x="93" y="69"/>
                  </a:lnTo>
                  <a:lnTo>
                    <a:pt x="128" y="67"/>
                  </a:lnTo>
                  <a:lnTo>
                    <a:pt x="157" y="59"/>
                  </a:lnTo>
                  <a:lnTo>
                    <a:pt x="177" y="48"/>
                  </a:lnTo>
                  <a:lnTo>
                    <a:pt x="184" y="34"/>
                  </a:lnTo>
                </a:path>
              </a:pathLst>
            </a:custGeom>
            <a:noFill/>
            <a:ln w="307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31" name="docshape140">
              <a:extLst>
                <a:ext uri="{FF2B5EF4-FFF2-40B4-BE49-F238E27FC236}">
                  <a16:creationId xmlns:a16="http://schemas.microsoft.com/office/drawing/2014/main" id="{7AF0065E-C658-A90D-7ECA-F5E63BDA32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5" y="1589"/>
              <a:ext cx="174" cy="1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32" name="docshape141">
              <a:extLst>
                <a:ext uri="{FF2B5EF4-FFF2-40B4-BE49-F238E27FC236}">
                  <a16:creationId xmlns:a16="http://schemas.microsoft.com/office/drawing/2014/main" id="{1E731BEC-F5A4-72ED-2C96-BFCC77E2B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0" y="1337"/>
              <a:ext cx="184" cy="39"/>
            </a:xfrm>
            <a:custGeom>
              <a:avLst/>
              <a:gdLst>
                <a:gd name="T0" fmla="+- 0 3743 3650"/>
                <a:gd name="T1" fmla="*/ T0 w 184"/>
                <a:gd name="T2" fmla="+- 0 1338 1338"/>
                <a:gd name="T3" fmla="*/ 1338 h 39"/>
                <a:gd name="T4" fmla="+- 0 3707 3650"/>
                <a:gd name="T5" fmla="*/ T4 w 184"/>
                <a:gd name="T6" fmla="+- 0 1339 1338"/>
                <a:gd name="T7" fmla="*/ 1339 h 39"/>
                <a:gd name="T8" fmla="+- 0 3677 3650"/>
                <a:gd name="T9" fmla="*/ T8 w 184"/>
                <a:gd name="T10" fmla="+- 0 1343 1338"/>
                <a:gd name="T11" fmla="*/ 1343 h 39"/>
                <a:gd name="T12" fmla="+- 0 3658 3650"/>
                <a:gd name="T13" fmla="*/ T12 w 184"/>
                <a:gd name="T14" fmla="+- 0 1349 1338"/>
                <a:gd name="T15" fmla="*/ 1349 h 39"/>
                <a:gd name="T16" fmla="+- 0 3650 3650"/>
                <a:gd name="T17" fmla="*/ T16 w 184"/>
                <a:gd name="T18" fmla="+- 0 1357 1338"/>
                <a:gd name="T19" fmla="*/ 1357 h 39"/>
                <a:gd name="T20" fmla="+- 0 3658 3650"/>
                <a:gd name="T21" fmla="*/ T20 w 184"/>
                <a:gd name="T22" fmla="+- 0 1364 1338"/>
                <a:gd name="T23" fmla="*/ 1364 h 39"/>
                <a:gd name="T24" fmla="+- 0 3677 3650"/>
                <a:gd name="T25" fmla="*/ T24 w 184"/>
                <a:gd name="T26" fmla="+- 0 1371 1338"/>
                <a:gd name="T27" fmla="*/ 1371 h 39"/>
                <a:gd name="T28" fmla="+- 0 3707 3650"/>
                <a:gd name="T29" fmla="*/ T28 w 184"/>
                <a:gd name="T30" fmla="+- 0 1375 1338"/>
                <a:gd name="T31" fmla="*/ 1375 h 39"/>
                <a:gd name="T32" fmla="+- 0 3743 3650"/>
                <a:gd name="T33" fmla="*/ T32 w 184"/>
                <a:gd name="T34" fmla="+- 0 1376 1338"/>
                <a:gd name="T35" fmla="*/ 1376 h 39"/>
                <a:gd name="T36" fmla="+- 0 3778 3650"/>
                <a:gd name="T37" fmla="*/ T36 w 184"/>
                <a:gd name="T38" fmla="+- 0 1375 1338"/>
                <a:gd name="T39" fmla="*/ 1375 h 39"/>
                <a:gd name="T40" fmla="+- 0 3807 3650"/>
                <a:gd name="T41" fmla="*/ T40 w 184"/>
                <a:gd name="T42" fmla="+- 0 1371 1338"/>
                <a:gd name="T43" fmla="*/ 1371 h 39"/>
                <a:gd name="T44" fmla="+- 0 3827 3650"/>
                <a:gd name="T45" fmla="*/ T44 w 184"/>
                <a:gd name="T46" fmla="+- 0 1364 1338"/>
                <a:gd name="T47" fmla="*/ 1364 h 39"/>
                <a:gd name="T48" fmla="+- 0 3834 3650"/>
                <a:gd name="T49" fmla="*/ T48 w 184"/>
                <a:gd name="T50" fmla="+- 0 1357 1338"/>
                <a:gd name="T51" fmla="*/ 1357 h 39"/>
                <a:gd name="T52" fmla="+- 0 3827 3650"/>
                <a:gd name="T53" fmla="*/ T52 w 184"/>
                <a:gd name="T54" fmla="+- 0 1349 1338"/>
                <a:gd name="T55" fmla="*/ 1349 h 39"/>
                <a:gd name="T56" fmla="+- 0 3807 3650"/>
                <a:gd name="T57" fmla="*/ T56 w 184"/>
                <a:gd name="T58" fmla="+- 0 1343 1338"/>
                <a:gd name="T59" fmla="*/ 1343 h 39"/>
                <a:gd name="T60" fmla="+- 0 3778 3650"/>
                <a:gd name="T61" fmla="*/ T60 w 184"/>
                <a:gd name="T62" fmla="+- 0 1339 1338"/>
                <a:gd name="T63" fmla="*/ 1339 h 39"/>
                <a:gd name="T64" fmla="+- 0 3743 3650"/>
                <a:gd name="T65" fmla="*/ T64 w 184"/>
                <a:gd name="T66" fmla="+- 0 1338 1338"/>
                <a:gd name="T67" fmla="*/ 1338 h 3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184" h="39">
                  <a:moveTo>
                    <a:pt x="93" y="0"/>
                  </a:moveTo>
                  <a:lnTo>
                    <a:pt x="57" y="1"/>
                  </a:lnTo>
                  <a:lnTo>
                    <a:pt x="27" y="5"/>
                  </a:lnTo>
                  <a:lnTo>
                    <a:pt x="8" y="11"/>
                  </a:lnTo>
                  <a:lnTo>
                    <a:pt x="0" y="19"/>
                  </a:lnTo>
                  <a:lnTo>
                    <a:pt x="8" y="26"/>
                  </a:lnTo>
                  <a:lnTo>
                    <a:pt x="27" y="33"/>
                  </a:lnTo>
                  <a:lnTo>
                    <a:pt x="57" y="37"/>
                  </a:lnTo>
                  <a:lnTo>
                    <a:pt x="93" y="38"/>
                  </a:lnTo>
                  <a:lnTo>
                    <a:pt x="128" y="37"/>
                  </a:lnTo>
                  <a:lnTo>
                    <a:pt x="157" y="33"/>
                  </a:lnTo>
                  <a:lnTo>
                    <a:pt x="177" y="26"/>
                  </a:lnTo>
                  <a:lnTo>
                    <a:pt x="184" y="19"/>
                  </a:lnTo>
                  <a:lnTo>
                    <a:pt x="177" y="11"/>
                  </a:lnTo>
                  <a:lnTo>
                    <a:pt x="157" y="5"/>
                  </a:lnTo>
                  <a:lnTo>
                    <a:pt x="128" y="1"/>
                  </a:lnTo>
                  <a:lnTo>
                    <a:pt x="93" y="0"/>
                  </a:lnTo>
                  <a:close/>
                </a:path>
              </a:pathLst>
            </a:custGeom>
            <a:noFill/>
            <a:ln w="307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1053" name="docshape142">
              <a:extLst>
                <a:ext uri="{FF2B5EF4-FFF2-40B4-BE49-F238E27FC236}">
                  <a16:creationId xmlns:a16="http://schemas.microsoft.com/office/drawing/2014/main" id="{B4386FDE-A14A-57C3-DA41-8F4A7D46FC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" y="1479"/>
              <a:ext cx="9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" name="docshape143">
              <a:extLst>
                <a:ext uri="{FF2B5EF4-FFF2-40B4-BE49-F238E27FC236}">
                  <a16:creationId xmlns:a16="http://schemas.microsoft.com/office/drawing/2014/main" id="{7EF0EB4D-B6F5-3E67-5329-EA47706782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4" y="1554"/>
              <a:ext cx="146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5" name="docshape144">
              <a:extLst>
                <a:ext uri="{FF2B5EF4-FFF2-40B4-BE49-F238E27FC236}">
                  <a16:creationId xmlns:a16="http://schemas.microsoft.com/office/drawing/2014/main" id="{6BA033ED-2007-5A28-1E5F-61E9FD0D43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9" y="1143"/>
              <a:ext cx="276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6" name="docshape145">
              <a:extLst>
                <a:ext uri="{FF2B5EF4-FFF2-40B4-BE49-F238E27FC236}">
                  <a16:creationId xmlns:a16="http://schemas.microsoft.com/office/drawing/2014/main" id="{D3E53556-E2CF-A73E-407F-46DD9260F0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1" y="1143"/>
              <a:ext cx="278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docshape146">
              <a:extLst>
                <a:ext uri="{FF2B5EF4-FFF2-40B4-BE49-F238E27FC236}">
                  <a16:creationId xmlns:a16="http://schemas.microsoft.com/office/drawing/2014/main" id="{8C828C34-D181-6FD6-A933-393C8AED2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1109"/>
              <a:ext cx="257" cy="40"/>
            </a:xfrm>
            <a:custGeom>
              <a:avLst/>
              <a:gdLst>
                <a:gd name="T0" fmla="+- 0 2737 2609"/>
                <a:gd name="T1" fmla="*/ T0 w 257"/>
                <a:gd name="T2" fmla="+- 0 1110 1110"/>
                <a:gd name="T3" fmla="*/ 1110 h 40"/>
                <a:gd name="T4" fmla="+- 0 2687 2609"/>
                <a:gd name="T5" fmla="*/ T4 w 257"/>
                <a:gd name="T6" fmla="+- 0 1111 1110"/>
                <a:gd name="T7" fmla="*/ 1111 h 40"/>
                <a:gd name="T8" fmla="+- 0 2646 2609"/>
                <a:gd name="T9" fmla="*/ T8 w 257"/>
                <a:gd name="T10" fmla="+- 0 1115 1110"/>
                <a:gd name="T11" fmla="*/ 1115 h 40"/>
                <a:gd name="T12" fmla="+- 0 2619 2609"/>
                <a:gd name="T13" fmla="*/ T12 w 257"/>
                <a:gd name="T14" fmla="+- 0 1121 1110"/>
                <a:gd name="T15" fmla="*/ 1121 h 40"/>
                <a:gd name="T16" fmla="+- 0 2609 2609"/>
                <a:gd name="T17" fmla="*/ T16 w 257"/>
                <a:gd name="T18" fmla="+- 0 1129 1110"/>
                <a:gd name="T19" fmla="*/ 1129 h 40"/>
                <a:gd name="T20" fmla="+- 0 2619 2609"/>
                <a:gd name="T21" fmla="*/ T20 w 257"/>
                <a:gd name="T22" fmla="+- 0 1137 1110"/>
                <a:gd name="T23" fmla="*/ 1137 h 40"/>
                <a:gd name="T24" fmla="+- 0 2646 2609"/>
                <a:gd name="T25" fmla="*/ T24 w 257"/>
                <a:gd name="T26" fmla="+- 0 1143 1110"/>
                <a:gd name="T27" fmla="*/ 1143 h 40"/>
                <a:gd name="T28" fmla="+- 0 2687 2609"/>
                <a:gd name="T29" fmla="*/ T28 w 257"/>
                <a:gd name="T30" fmla="+- 0 1148 1110"/>
                <a:gd name="T31" fmla="*/ 1148 h 40"/>
                <a:gd name="T32" fmla="+- 0 2737 2609"/>
                <a:gd name="T33" fmla="*/ T32 w 257"/>
                <a:gd name="T34" fmla="+- 0 1149 1110"/>
                <a:gd name="T35" fmla="*/ 1149 h 40"/>
                <a:gd name="T36" fmla="+- 0 2787 2609"/>
                <a:gd name="T37" fmla="*/ T36 w 257"/>
                <a:gd name="T38" fmla="+- 0 1148 1110"/>
                <a:gd name="T39" fmla="*/ 1148 h 40"/>
                <a:gd name="T40" fmla="+- 0 2828 2609"/>
                <a:gd name="T41" fmla="*/ T40 w 257"/>
                <a:gd name="T42" fmla="+- 0 1143 1110"/>
                <a:gd name="T43" fmla="*/ 1143 h 40"/>
                <a:gd name="T44" fmla="+- 0 2855 2609"/>
                <a:gd name="T45" fmla="*/ T44 w 257"/>
                <a:gd name="T46" fmla="+- 0 1137 1110"/>
                <a:gd name="T47" fmla="*/ 1137 h 40"/>
                <a:gd name="T48" fmla="+- 0 2866 2609"/>
                <a:gd name="T49" fmla="*/ T48 w 257"/>
                <a:gd name="T50" fmla="+- 0 1129 1110"/>
                <a:gd name="T51" fmla="*/ 1129 h 40"/>
                <a:gd name="T52" fmla="+- 0 2855 2609"/>
                <a:gd name="T53" fmla="*/ T52 w 257"/>
                <a:gd name="T54" fmla="+- 0 1121 1110"/>
                <a:gd name="T55" fmla="*/ 1121 h 40"/>
                <a:gd name="T56" fmla="+- 0 2828 2609"/>
                <a:gd name="T57" fmla="*/ T56 w 257"/>
                <a:gd name="T58" fmla="+- 0 1115 1110"/>
                <a:gd name="T59" fmla="*/ 1115 h 40"/>
                <a:gd name="T60" fmla="+- 0 2787 2609"/>
                <a:gd name="T61" fmla="*/ T60 w 257"/>
                <a:gd name="T62" fmla="+- 0 1111 1110"/>
                <a:gd name="T63" fmla="*/ 1111 h 40"/>
                <a:gd name="T64" fmla="+- 0 2737 2609"/>
                <a:gd name="T65" fmla="*/ T64 w 257"/>
                <a:gd name="T66" fmla="+- 0 1110 1110"/>
                <a:gd name="T67" fmla="*/ 1110 h 4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257" h="40">
                  <a:moveTo>
                    <a:pt x="128" y="0"/>
                  </a:moveTo>
                  <a:lnTo>
                    <a:pt x="78" y="1"/>
                  </a:lnTo>
                  <a:lnTo>
                    <a:pt x="37" y="5"/>
                  </a:lnTo>
                  <a:lnTo>
                    <a:pt x="10" y="11"/>
                  </a:lnTo>
                  <a:lnTo>
                    <a:pt x="0" y="19"/>
                  </a:lnTo>
                  <a:lnTo>
                    <a:pt x="10" y="27"/>
                  </a:lnTo>
                  <a:lnTo>
                    <a:pt x="37" y="33"/>
                  </a:lnTo>
                  <a:lnTo>
                    <a:pt x="78" y="38"/>
                  </a:lnTo>
                  <a:lnTo>
                    <a:pt x="128" y="39"/>
                  </a:lnTo>
                  <a:lnTo>
                    <a:pt x="178" y="38"/>
                  </a:lnTo>
                  <a:lnTo>
                    <a:pt x="219" y="33"/>
                  </a:lnTo>
                  <a:lnTo>
                    <a:pt x="246" y="27"/>
                  </a:lnTo>
                  <a:lnTo>
                    <a:pt x="257" y="19"/>
                  </a:lnTo>
                  <a:lnTo>
                    <a:pt x="246" y="11"/>
                  </a:lnTo>
                  <a:lnTo>
                    <a:pt x="219" y="5"/>
                  </a:lnTo>
                  <a:lnTo>
                    <a:pt x="178" y="1"/>
                  </a:lnTo>
                  <a:lnTo>
                    <a:pt x="128" y="0"/>
                  </a:lnTo>
                  <a:close/>
                </a:path>
              </a:pathLst>
            </a:custGeom>
            <a:noFill/>
            <a:ln w="614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34" name="docshape147">
              <a:extLst>
                <a:ext uri="{FF2B5EF4-FFF2-40B4-BE49-F238E27FC236}">
                  <a16:creationId xmlns:a16="http://schemas.microsoft.com/office/drawing/2014/main" id="{3C93BB47-E9AF-F7B6-7E42-EF37D0138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" y="1114"/>
              <a:ext cx="257" cy="40"/>
            </a:xfrm>
            <a:custGeom>
              <a:avLst/>
              <a:gdLst>
                <a:gd name="T0" fmla="+- 0 3222 3094"/>
                <a:gd name="T1" fmla="*/ T0 w 257"/>
                <a:gd name="T2" fmla="+- 0 1114 1114"/>
                <a:gd name="T3" fmla="*/ 1114 h 40"/>
                <a:gd name="T4" fmla="+- 0 3172 3094"/>
                <a:gd name="T5" fmla="*/ T4 w 257"/>
                <a:gd name="T6" fmla="+- 0 1116 1114"/>
                <a:gd name="T7" fmla="*/ 1116 h 40"/>
                <a:gd name="T8" fmla="+- 0 3131 3094"/>
                <a:gd name="T9" fmla="*/ T8 w 257"/>
                <a:gd name="T10" fmla="+- 0 1120 1114"/>
                <a:gd name="T11" fmla="*/ 1120 h 40"/>
                <a:gd name="T12" fmla="+- 0 3104 3094"/>
                <a:gd name="T13" fmla="*/ T12 w 257"/>
                <a:gd name="T14" fmla="+- 0 1127 1114"/>
                <a:gd name="T15" fmla="*/ 1127 h 40"/>
                <a:gd name="T16" fmla="+- 0 3094 3094"/>
                <a:gd name="T17" fmla="*/ T16 w 257"/>
                <a:gd name="T18" fmla="+- 0 1134 1114"/>
                <a:gd name="T19" fmla="*/ 1134 h 40"/>
                <a:gd name="T20" fmla="+- 0 3104 3094"/>
                <a:gd name="T21" fmla="*/ T20 w 257"/>
                <a:gd name="T22" fmla="+- 0 1141 1114"/>
                <a:gd name="T23" fmla="*/ 1141 h 40"/>
                <a:gd name="T24" fmla="+- 0 3131 3094"/>
                <a:gd name="T25" fmla="*/ T24 w 257"/>
                <a:gd name="T26" fmla="+- 0 1148 1114"/>
                <a:gd name="T27" fmla="*/ 1148 h 40"/>
                <a:gd name="T28" fmla="+- 0 3172 3094"/>
                <a:gd name="T29" fmla="*/ T28 w 257"/>
                <a:gd name="T30" fmla="+- 0 1152 1114"/>
                <a:gd name="T31" fmla="*/ 1152 h 40"/>
                <a:gd name="T32" fmla="+- 0 3222 3094"/>
                <a:gd name="T33" fmla="*/ T32 w 257"/>
                <a:gd name="T34" fmla="+- 0 1154 1114"/>
                <a:gd name="T35" fmla="*/ 1154 h 40"/>
                <a:gd name="T36" fmla="+- 0 3272 3094"/>
                <a:gd name="T37" fmla="*/ T36 w 257"/>
                <a:gd name="T38" fmla="+- 0 1152 1114"/>
                <a:gd name="T39" fmla="*/ 1152 h 40"/>
                <a:gd name="T40" fmla="+- 0 3313 3094"/>
                <a:gd name="T41" fmla="*/ T40 w 257"/>
                <a:gd name="T42" fmla="+- 0 1148 1114"/>
                <a:gd name="T43" fmla="*/ 1148 h 40"/>
                <a:gd name="T44" fmla="+- 0 3340 3094"/>
                <a:gd name="T45" fmla="*/ T44 w 257"/>
                <a:gd name="T46" fmla="+- 0 1141 1114"/>
                <a:gd name="T47" fmla="*/ 1141 h 40"/>
                <a:gd name="T48" fmla="+- 0 3350 3094"/>
                <a:gd name="T49" fmla="*/ T48 w 257"/>
                <a:gd name="T50" fmla="+- 0 1134 1114"/>
                <a:gd name="T51" fmla="*/ 1134 h 40"/>
                <a:gd name="T52" fmla="+- 0 3340 3094"/>
                <a:gd name="T53" fmla="*/ T52 w 257"/>
                <a:gd name="T54" fmla="+- 0 1127 1114"/>
                <a:gd name="T55" fmla="*/ 1127 h 40"/>
                <a:gd name="T56" fmla="+- 0 3313 3094"/>
                <a:gd name="T57" fmla="*/ T56 w 257"/>
                <a:gd name="T58" fmla="+- 0 1120 1114"/>
                <a:gd name="T59" fmla="*/ 1120 h 40"/>
                <a:gd name="T60" fmla="+- 0 3272 3094"/>
                <a:gd name="T61" fmla="*/ T60 w 257"/>
                <a:gd name="T62" fmla="+- 0 1116 1114"/>
                <a:gd name="T63" fmla="*/ 1116 h 40"/>
                <a:gd name="T64" fmla="+- 0 3222 3094"/>
                <a:gd name="T65" fmla="*/ T64 w 257"/>
                <a:gd name="T66" fmla="+- 0 1114 1114"/>
                <a:gd name="T67" fmla="*/ 1114 h 4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257" h="40">
                  <a:moveTo>
                    <a:pt x="128" y="0"/>
                  </a:moveTo>
                  <a:lnTo>
                    <a:pt x="78" y="2"/>
                  </a:lnTo>
                  <a:lnTo>
                    <a:pt x="37" y="6"/>
                  </a:lnTo>
                  <a:lnTo>
                    <a:pt x="10" y="13"/>
                  </a:lnTo>
                  <a:lnTo>
                    <a:pt x="0" y="20"/>
                  </a:lnTo>
                  <a:lnTo>
                    <a:pt x="10" y="27"/>
                  </a:lnTo>
                  <a:lnTo>
                    <a:pt x="37" y="34"/>
                  </a:lnTo>
                  <a:lnTo>
                    <a:pt x="78" y="38"/>
                  </a:lnTo>
                  <a:lnTo>
                    <a:pt x="128" y="40"/>
                  </a:lnTo>
                  <a:lnTo>
                    <a:pt x="178" y="38"/>
                  </a:lnTo>
                  <a:lnTo>
                    <a:pt x="219" y="34"/>
                  </a:lnTo>
                  <a:lnTo>
                    <a:pt x="246" y="27"/>
                  </a:lnTo>
                  <a:lnTo>
                    <a:pt x="256" y="20"/>
                  </a:lnTo>
                  <a:lnTo>
                    <a:pt x="246" y="13"/>
                  </a:lnTo>
                  <a:lnTo>
                    <a:pt x="219" y="6"/>
                  </a:lnTo>
                  <a:lnTo>
                    <a:pt x="178" y="2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35" name="docshape148">
              <a:extLst>
                <a:ext uri="{FF2B5EF4-FFF2-40B4-BE49-F238E27FC236}">
                  <a16:creationId xmlns:a16="http://schemas.microsoft.com/office/drawing/2014/main" id="{C7E11F6E-827D-1977-5A76-4B593F241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" y="1109"/>
              <a:ext cx="774" cy="45"/>
            </a:xfrm>
            <a:custGeom>
              <a:avLst/>
              <a:gdLst>
                <a:gd name="T0" fmla="+- 0 3222 3094"/>
                <a:gd name="T1" fmla="*/ T0 w 774"/>
                <a:gd name="T2" fmla="+- 0 1114 1110"/>
                <a:gd name="T3" fmla="*/ 1114 h 45"/>
                <a:gd name="T4" fmla="+- 0 3172 3094"/>
                <a:gd name="T5" fmla="*/ T4 w 774"/>
                <a:gd name="T6" fmla="+- 0 1116 1110"/>
                <a:gd name="T7" fmla="*/ 1116 h 45"/>
                <a:gd name="T8" fmla="+- 0 3131 3094"/>
                <a:gd name="T9" fmla="*/ T8 w 774"/>
                <a:gd name="T10" fmla="+- 0 1120 1110"/>
                <a:gd name="T11" fmla="*/ 1120 h 45"/>
                <a:gd name="T12" fmla="+- 0 3104 3094"/>
                <a:gd name="T13" fmla="*/ T12 w 774"/>
                <a:gd name="T14" fmla="+- 0 1127 1110"/>
                <a:gd name="T15" fmla="*/ 1127 h 45"/>
                <a:gd name="T16" fmla="+- 0 3094 3094"/>
                <a:gd name="T17" fmla="*/ T16 w 774"/>
                <a:gd name="T18" fmla="+- 0 1134 1110"/>
                <a:gd name="T19" fmla="*/ 1134 h 45"/>
                <a:gd name="T20" fmla="+- 0 3104 3094"/>
                <a:gd name="T21" fmla="*/ T20 w 774"/>
                <a:gd name="T22" fmla="+- 0 1141 1110"/>
                <a:gd name="T23" fmla="*/ 1141 h 45"/>
                <a:gd name="T24" fmla="+- 0 3131 3094"/>
                <a:gd name="T25" fmla="*/ T24 w 774"/>
                <a:gd name="T26" fmla="+- 0 1148 1110"/>
                <a:gd name="T27" fmla="*/ 1148 h 45"/>
                <a:gd name="T28" fmla="+- 0 3172 3094"/>
                <a:gd name="T29" fmla="*/ T28 w 774"/>
                <a:gd name="T30" fmla="+- 0 1152 1110"/>
                <a:gd name="T31" fmla="*/ 1152 h 45"/>
                <a:gd name="T32" fmla="+- 0 3222 3094"/>
                <a:gd name="T33" fmla="*/ T32 w 774"/>
                <a:gd name="T34" fmla="+- 0 1154 1110"/>
                <a:gd name="T35" fmla="*/ 1154 h 45"/>
                <a:gd name="T36" fmla="+- 0 3272 3094"/>
                <a:gd name="T37" fmla="*/ T36 w 774"/>
                <a:gd name="T38" fmla="+- 0 1152 1110"/>
                <a:gd name="T39" fmla="*/ 1152 h 45"/>
                <a:gd name="T40" fmla="+- 0 3313 3094"/>
                <a:gd name="T41" fmla="*/ T40 w 774"/>
                <a:gd name="T42" fmla="+- 0 1148 1110"/>
                <a:gd name="T43" fmla="*/ 1148 h 45"/>
                <a:gd name="T44" fmla="+- 0 3340 3094"/>
                <a:gd name="T45" fmla="*/ T44 w 774"/>
                <a:gd name="T46" fmla="+- 0 1141 1110"/>
                <a:gd name="T47" fmla="*/ 1141 h 45"/>
                <a:gd name="T48" fmla="+- 0 3350 3094"/>
                <a:gd name="T49" fmla="*/ T48 w 774"/>
                <a:gd name="T50" fmla="+- 0 1134 1110"/>
                <a:gd name="T51" fmla="*/ 1134 h 45"/>
                <a:gd name="T52" fmla="+- 0 3340 3094"/>
                <a:gd name="T53" fmla="*/ T52 w 774"/>
                <a:gd name="T54" fmla="+- 0 1127 1110"/>
                <a:gd name="T55" fmla="*/ 1127 h 45"/>
                <a:gd name="T56" fmla="+- 0 3313 3094"/>
                <a:gd name="T57" fmla="*/ T56 w 774"/>
                <a:gd name="T58" fmla="+- 0 1120 1110"/>
                <a:gd name="T59" fmla="*/ 1120 h 45"/>
                <a:gd name="T60" fmla="+- 0 3272 3094"/>
                <a:gd name="T61" fmla="*/ T60 w 774"/>
                <a:gd name="T62" fmla="+- 0 1116 1110"/>
                <a:gd name="T63" fmla="*/ 1116 h 45"/>
                <a:gd name="T64" fmla="+- 0 3222 3094"/>
                <a:gd name="T65" fmla="*/ T64 w 774"/>
                <a:gd name="T66" fmla="+- 0 1114 1110"/>
                <a:gd name="T67" fmla="*/ 1114 h 45"/>
                <a:gd name="T68" fmla="+- 0 3740 3094"/>
                <a:gd name="T69" fmla="*/ T68 w 774"/>
                <a:gd name="T70" fmla="+- 0 1110 1110"/>
                <a:gd name="T71" fmla="*/ 1110 h 45"/>
                <a:gd name="T72" fmla="+- 0 3690 3094"/>
                <a:gd name="T73" fmla="*/ T72 w 774"/>
                <a:gd name="T74" fmla="+- 0 1111 1110"/>
                <a:gd name="T75" fmla="*/ 1111 h 45"/>
                <a:gd name="T76" fmla="+- 0 3649 3094"/>
                <a:gd name="T77" fmla="*/ T76 w 774"/>
                <a:gd name="T78" fmla="+- 0 1115 1110"/>
                <a:gd name="T79" fmla="*/ 1115 h 45"/>
                <a:gd name="T80" fmla="+- 0 3622 3094"/>
                <a:gd name="T81" fmla="*/ T80 w 774"/>
                <a:gd name="T82" fmla="+- 0 1121 1110"/>
                <a:gd name="T83" fmla="*/ 1121 h 45"/>
                <a:gd name="T84" fmla="+- 0 3612 3094"/>
                <a:gd name="T85" fmla="*/ T84 w 774"/>
                <a:gd name="T86" fmla="+- 0 1129 1110"/>
                <a:gd name="T87" fmla="*/ 1129 h 45"/>
                <a:gd name="T88" fmla="+- 0 3622 3094"/>
                <a:gd name="T89" fmla="*/ T88 w 774"/>
                <a:gd name="T90" fmla="+- 0 1137 1110"/>
                <a:gd name="T91" fmla="*/ 1137 h 45"/>
                <a:gd name="T92" fmla="+- 0 3649 3094"/>
                <a:gd name="T93" fmla="*/ T92 w 774"/>
                <a:gd name="T94" fmla="+- 0 1143 1110"/>
                <a:gd name="T95" fmla="*/ 1143 h 45"/>
                <a:gd name="T96" fmla="+- 0 3690 3094"/>
                <a:gd name="T97" fmla="*/ T96 w 774"/>
                <a:gd name="T98" fmla="+- 0 1148 1110"/>
                <a:gd name="T99" fmla="*/ 1148 h 45"/>
                <a:gd name="T100" fmla="+- 0 3740 3094"/>
                <a:gd name="T101" fmla="*/ T100 w 774"/>
                <a:gd name="T102" fmla="+- 0 1149 1110"/>
                <a:gd name="T103" fmla="*/ 1149 h 45"/>
                <a:gd name="T104" fmla="+- 0 3790 3094"/>
                <a:gd name="T105" fmla="*/ T104 w 774"/>
                <a:gd name="T106" fmla="+- 0 1148 1110"/>
                <a:gd name="T107" fmla="*/ 1148 h 45"/>
                <a:gd name="T108" fmla="+- 0 3831 3094"/>
                <a:gd name="T109" fmla="*/ T108 w 774"/>
                <a:gd name="T110" fmla="+- 0 1143 1110"/>
                <a:gd name="T111" fmla="*/ 1143 h 45"/>
                <a:gd name="T112" fmla="+- 0 3858 3094"/>
                <a:gd name="T113" fmla="*/ T112 w 774"/>
                <a:gd name="T114" fmla="+- 0 1137 1110"/>
                <a:gd name="T115" fmla="*/ 1137 h 45"/>
                <a:gd name="T116" fmla="+- 0 3868 3094"/>
                <a:gd name="T117" fmla="*/ T116 w 774"/>
                <a:gd name="T118" fmla="+- 0 1129 1110"/>
                <a:gd name="T119" fmla="*/ 1129 h 45"/>
                <a:gd name="T120" fmla="+- 0 3858 3094"/>
                <a:gd name="T121" fmla="*/ T120 w 774"/>
                <a:gd name="T122" fmla="+- 0 1121 1110"/>
                <a:gd name="T123" fmla="*/ 1121 h 45"/>
                <a:gd name="T124" fmla="+- 0 3831 3094"/>
                <a:gd name="T125" fmla="*/ T124 w 774"/>
                <a:gd name="T126" fmla="+- 0 1115 1110"/>
                <a:gd name="T127" fmla="*/ 1115 h 45"/>
                <a:gd name="T128" fmla="+- 0 3790 3094"/>
                <a:gd name="T129" fmla="*/ T128 w 774"/>
                <a:gd name="T130" fmla="+- 0 1111 1110"/>
                <a:gd name="T131" fmla="*/ 1111 h 45"/>
                <a:gd name="T132" fmla="+- 0 3740 3094"/>
                <a:gd name="T133" fmla="*/ T132 w 774"/>
                <a:gd name="T134" fmla="+- 0 1110 1110"/>
                <a:gd name="T135" fmla="*/ 1110 h 4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</a:cxnLst>
              <a:rect l="0" t="0" r="r" b="b"/>
              <a:pathLst>
                <a:path w="774" h="45">
                  <a:moveTo>
                    <a:pt x="128" y="4"/>
                  </a:moveTo>
                  <a:lnTo>
                    <a:pt x="78" y="6"/>
                  </a:lnTo>
                  <a:lnTo>
                    <a:pt x="37" y="10"/>
                  </a:lnTo>
                  <a:lnTo>
                    <a:pt x="10" y="17"/>
                  </a:lnTo>
                  <a:lnTo>
                    <a:pt x="0" y="24"/>
                  </a:lnTo>
                  <a:lnTo>
                    <a:pt x="10" y="31"/>
                  </a:lnTo>
                  <a:lnTo>
                    <a:pt x="37" y="38"/>
                  </a:lnTo>
                  <a:lnTo>
                    <a:pt x="78" y="42"/>
                  </a:lnTo>
                  <a:lnTo>
                    <a:pt x="128" y="44"/>
                  </a:lnTo>
                  <a:lnTo>
                    <a:pt x="178" y="42"/>
                  </a:lnTo>
                  <a:lnTo>
                    <a:pt x="219" y="38"/>
                  </a:lnTo>
                  <a:lnTo>
                    <a:pt x="246" y="31"/>
                  </a:lnTo>
                  <a:lnTo>
                    <a:pt x="256" y="24"/>
                  </a:lnTo>
                  <a:lnTo>
                    <a:pt x="246" y="17"/>
                  </a:lnTo>
                  <a:lnTo>
                    <a:pt x="219" y="10"/>
                  </a:lnTo>
                  <a:lnTo>
                    <a:pt x="178" y="6"/>
                  </a:lnTo>
                  <a:lnTo>
                    <a:pt x="128" y="4"/>
                  </a:lnTo>
                  <a:close/>
                  <a:moveTo>
                    <a:pt x="646" y="0"/>
                  </a:moveTo>
                  <a:lnTo>
                    <a:pt x="596" y="1"/>
                  </a:lnTo>
                  <a:lnTo>
                    <a:pt x="555" y="5"/>
                  </a:lnTo>
                  <a:lnTo>
                    <a:pt x="528" y="11"/>
                  </a:lnTo>
                  <a:lnTo>
                    <a:pt x="518" y="19"/>
                  </a:lnTo>
                  <a:lnTo>
                    <a:pt x="528" y="27"/>
                  </a:lnTo>
                  <a:lnTo>
                    <a:pt x="555" y="33"/>
                  </a:lnTo>
                  <a:lnTo>
                    <a:pt x="596" y="38"/>
                  </a:lnTo>
                  <a:lnTo>
                    <a:pt x="646" y="39"/>
                  </a:lnTo>
                  <a:lnTo>
                    <a:pt x="696" y="38"/>
                  </a:lnTo>
                  <a:lnTo>
                    <a:pt x="737" y="33"/>
                  </a:lnTo>
                  <a:lnTo>
                    <a:pt x="764" y="27"/>
                  </a:lnTo>
                  <a:lnTo>
                    <a:pt x="774" y="19"/>
                  </a:lnTo>
                  <a:lnTo>
                    <a:pt x="764" y="11"/>
                  </a:lnTo>
                  <a:lnTo>
                    <a:pt x="737" y="5"/>
                  </a:lnTo>
                  <a:lnTo>
                    <a:pt x="696" y="1"/>
                  </a:lnTo>
                  <a:lnTo>
                    <a:pt x="646" y="0"/>
                  </a:lnTo>
                  <a:close/>
                </a:path>
              </a:pathLst>
            </a:custGeom>
            <a:noFill/>
            <a:ln w="614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36" name="docshape149">
              <a:extLst>
                <a:ext uri="{FF2B5EF4-FFF2-40B4-BE49-F238E27FC236}">
                  <a16:creationId xmlns:a16="http://schemas.microsoft.com/office/drawing/2014/main" id="{61ABB416-331B-9434-795A-A5B9C6B43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0" y="766"/>
              <a:ext cx="603" cy="214"/>
            </a:xfrm>
            <a:custGeom>
              <a:avLst/>
              <a:gdLst>
                <a:gd name="T0" fmla="+- 0 2595 2030"/>
                <a:gd name="T1" fmla="*/ T0 w 603"/>
                <a:gd name="T2" fmla="+- 0 966 766"/>
                <a:gd name="T3" fmla="*/ 966 h 214"/>
                <a:gd name="T4" fmla="+- 0 2591 2030"/>
                <a:gd name="T5" fmla="*/ T4 w 603"/>
                <a:gd name="T6" fmla="+- 0 980 766"/>
                <a:gd name="T7" fmla="*/ 980 h 214"/>
                <a:gd name="T8" fmla="+- 0 2633 2030"/>
                <a:gd name="T9" fmla="*/ T8 w 603"/>
                <a:gd name="T10" fmla="+- 0 974 766"/>
                <a:gd name="T11" fmla="*/ 974 h 214"/>
                <a:gd name="T12" fmla="+- 0 2627 2030"/>
                <a:gd name="T13" fmla="*/ T12 w 603"/>
                <a:gd name="T14" fmla="+- 0 968 766"/>
                <a:gd name="T15" fmla="*/ 968 h 214"/>
                <a:gd name="T16" fmla="+- 0 2600 2030"/>
                <a:gd name="T17" fmla="*/ T16 w 603"/>
                <a:gd name="T18" fmla="+- 0 968 766"/>
                <a:gd name="T19" fmla="*/ 968 h 214"/>
                <a:gd name="T20" fmla="+- 0 2595 2030"/>
                <a:gd name="T21" fmla="*/ T20 w 603"/>
                <a:gd name="T22" fmla="+- 0 966 766"/>
                <a:gd name="T23" fmla="*/ 966 h 214"/>
                <a:gd name="T24" fmla="+- 0 2598 2030"/>
                <a:gd name="T25" fmla="*/ T24 w 603"/>
                <a:gd name="T26" fmla="+- 0 958 766"/>
                <a:gd name="T27" fmla="*/ 958 h 214"/>
                <a:gd name="T28" fmla="+- 0 2595 2030"/>
                <a:gd name="T29" fmla="*/ T28 w 603"/>
                <a:gd name="T30" fmla="+- 0 966 766"/>
                <a:gd name="T31" fmla="*/ 966 h 214"/>
                <a:gd name="T32" fmla="+- 0 2600 2030"/>
                <a:gd name="T33" fmla="*/ T32 w 603"/>
                <a:gd name="T34" fmla="+- 0 968 766"/>
                <a:gd name="T35" fmla="*/ 968 h 214"/>
                <a:gd name="T36" fmla="+- 0 2604 2030"/>
                <a:gd name="T37" fmla="*/ T36 w 603"/>
                <a:gd name="T38" fmla="+- 0 960 766"/>
                <a:gd name="T39" fmla="*/ 960 h 214"/>
                <a:gd name="T40" fmla="+- 0 2598 2030"/>
                <a:gd name="T41" fmla="*/ T40 w 603"/>
                <a:gd name="T42" fmla="+- 0 958 766"/>
                <a:gd name="T43" fmla="*/ 958 h 214"/>
                <a:gd name="T44" fmla="+- 0 2603 2030"/>
                <a:gd name="T45" fmla="*/ T44 w 603"/>
                <a:gd name="T46" fmla="+- 0 944 766"/>
                <a:gd name="T47" fmla="*/ 944 h 214"/>
                <a:gd name="T48" fmla="+- 0 2598 2030"/>
                <a:gd name="T49" fmla="*/ T48 w 603"/>
                <a:gd name="T50" fmla="+- 0 958 766"/>
                <a:gd name="T51" fmla="*/ 958 h 214"/>
                <a:gd name="T52" fmla="+- 0 2604 2030"/>
                <a:gd name="T53" fmla="*/ T52 w 603"/>
                <a:gd name="T54" fmla="+- 0 960 766"/>
                <a:gd name="T55" fmla="*/ 960 h 214"/>
                <a:gd name="T56" fmla="+- 0 2600 2030"/>
                <a:gd name="T57" fmla="*/ T56 w 603"/>
                <a:gd name="T58" fmla="+- 0 968 766"/>
                <a:gd name="T59" fmla="*/ 968 h 214"/>
                <a:gd name="T60" fmla="+- 0 2627 2030"/>
                <a:gd name="T61" fmla="*/ T60 w 603"/>
                <a:gd name="T62" fmla="+- 0 968 766"/>
                <a:gd name="T63" fmla="*/ 968 h 214"/>
                <a:gd name="T64" fmla="+- 0 2603 2030"/>
                <a:gd name="T65" fmla="*/ T64 w 603"/>
                <a:gd name="T66" fmla="+- 0 944 766"/>
                <a:gd name="T67" fmla="*/ 944 h 214"/>
                <a:gd name="T68" fmla="+- 0 2034 2030"/>
                <a:gd name="T69" fmla="*/ T68 w 603"/>
                <a:gd name="T70" fmla="+- 0 766 766"/>
                <a:gd name="T71" fmla="*/ 766 h 214"/>
                <a:gd name="T72" fmla="+- 0 2030 2030"/>
                <a:gd name="T73" fmla="*/ T72 w 603"/>
                <a:gd name="T74" fmla="+- 0 776 766"/>
                <a:gd name="T75" fmla="*/ 776 h 214"/>
                <a:gd name="T76" fmla="+- 0 2595 2030"/>
                <a:gd name="T77" fmla="*/ T76 w 603"/>
                <a:gd name="T78" fmla="+- 0 966 766"/>
                <a:gd name="T79" fmla="*/ 966 h 214"/>
                <a:gd name="T80" fmla="+- 0 2598 2030"/>
                <a:gd name="T81" fmla="*/ T80 w 603"/>
                <a:gd name="T82" fmla="+- 0 958 766"/>
                <a:gd name="T83" fmla="*/ 958 h 214"/>
                <a:gd name="T84" fmla="+- 0 2034 2030"/>
                <a:gd name="T85" fmla="*/ T84 w 603"/>
                <a:gd name="T86" fmla="+- 0 766 766"/>
                <a:gd name="T87" fmla="*/ 766 h 21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603" h="214">
                  <a:moveTo>
                    <a:pt x="565" y="200"/>
                  </a:moveTo>
                  <a:lnTo>
                    <a:pt x="561" y="214"/>
                  </a:lnTo>
                  <a:lnTo>
                    <a:pt x="603" y="208"/>
                  </a:lnTo>
                  <a:lnTo>
                    <a:pt x="597" y="202"/>
                  </a:lnTo>
                  <a:lnTo>
                    <a:pt x="570" y="202"/>
                  </a:lnTo>
                  <a:lnTo>
                    <a:pt x="565" y="200"/>
                  </a:lnTo>
                  <a:close/>
                  <a:moveTo>
                    <a:pt x="568" y="192"/>
                  </a:moveTo>
                  <a:lnTo>
                    <a:pt x="565" y="200"/>
                  </a:lnTo>
                  <a:lnTo>
                    <a:pt x="570" y="202"/>
                  </a:lnTo>
                  <a:lnTo>
                    <a:pt x="574" y="194"/>
                  </a:lnTo>
                  <a:lnTo>
                    <a:pt x="568" y="192"/>
                  </a:lnTo>
                  <a:close/>
                  <a:moveTo>
                    <a:pt x="573" y="178"/>
                  </a:moveTo>
                  <a:lnTo>
                    <a:pt x="568" y="192"/>
                  </a:lnTo>
                  <a:lnTo>
                    <a:pt x="574" y="194"/>
                  </a:lnTo>
                  <a:lnTo>
                    <a:pt x="570" y="202"/>
                  </a:lnTo>
                  <a:lnTo>
                    <a:pt x="597" y="202"/>
                  </a:lnTo>
                  <a:lnTo>
                    <a:pt x="573" y="178"/>
                  </a:lnTo>
                  <a:close/>
                  <a:moveTo>
                    <a:pt x="4" y="0"/>
                  </a:moveTo>
                  <a:lnTo>
                    <a:pt x="0" y="10"/>
                  </a:lnTo>
                  <a:lnTo>
                    <a:pt x="565" y="200"/>
                  </a:lnTo>
                  <a:lnTo>
                    <a:pt x="568" y="19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1061" name="docshape150">
              <a:extLst>
                <a:ext uri="{FF2B5EF4-FFF2-40B4-BE49-F238E27FC236}">
                  <a16:creationId xmlns:a16="http://schemas.microsoft.com/office/drawing/2014/main" id="{FF7AA685-E5AC-EE6E-E823-FB1DEF74D4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3" y="772"/>
              <a:ext cx="279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2" name="docshape151">
              <a:extLst>
                <a:ext uri="{FF2B5EF4-FFF2-40B4-BE49-F238E27FC236}">
                  <a16:creationId xmlns:a16="http://schemas.microsoft.com/office/drawing/2014/main" id="{37710712-EC9A-F5C8-78F6-17CBC2DA24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" y="14"/>
              <a:ext cx="900" cy="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3" name="docshape152">
              <a:extLst>
                <a:ext uri="{FF2B5EF4-FFF2-40B4-BE49-F238E27FC236}">
                  <a16:creationId xmlns:a16="http://schemas.microsoft.com/office/drawing/2014/main" id="{90DC936B-6BC1-8DF8-2F01-928604A48E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5" y="833"/>
              <a:ext cx="44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4" name="docshape153">
              <a:extLst>
                <a:ext uri="{FF2B5EF4-FFF2-40B4-BE49-F238E27FC236}">
                  <a16:creationId xmlns:a16="http://schemas.microsoft.com/office/drawing/2014/main" id="{CFDFAF57-D223-577F-F455-144EFE07A9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" y="790"/>
              <a:ext cx="4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5" name="docshape154">
              <a:extLst>
                <a:ext uri="{FF2B5EF4-FFF2-40B4-BE49-F238E27FC236}">
                  <a16:creationId xmlns:a16="http://schemas.microsoft.com/office/drawing/2014/main" id="{3A96FE0E-6E5F-D7CA-6F53-E8C3BADFB2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" y="788"/>
              <a:ext cx="49" cy="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docshape155">
              <a:extLst>
                <a:ext uri="{FF2B5EF4-FFF2-40B4-BE49-F238E27FC236}">
                  <a16:creationId xmlns:a16="http://schemas.microsoft.com/office/drawing/2014/main" id="{860FCFB8-0DCC-02AE-A619-6C556226A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5" y="848"/>
              <a:ext cx="39" cy="16"/>
            </a:xfrm>
            <a:custGeom>
              <a:avLst/>
              <a:gdLst>
                <a:gd name="T0" fmla="+- 0 2735 2716"/>
                <a:gd name="T1" fmla="*/ T0 w 39"/>
                <a:gd name="T2" fmla="+- 0 848 848"/>
                <a:gd name="T3" fmla="*/ 848 h 16"/>
                <a:gd name="T4" fmla="+- 0 2724 2716"/>
                <a:gd name="T5" fmla="*/ T4 w 39"/>
                <a:gd name="T6" fmla="+- 0 848 848"/>
                <a:gd name="T7" fmla="*/ 848 h 16"/>
                <a:gd name="T8" fmla="+- 0 2716 2716"/>
                <a:gd name="T9" fmla="*/ T8 w 39"/>
                <a:gd name="T10" fmla="+- 0 852 848"/>
                <a:gd name="T11" fmla="*/ 852 h 16"/>
                <a:gd name="T12" fmla="+- 0 2716 2716"/>
                <a:gd name="T13" fmla="*/ T12 w 39"/>
                <a:gd name="T14" fmla="+- 0 855 848"/>
                <a:gd name="T15" fmla="*/ 855 h 16"/>
                <a:gd name="T16" fmla="+- 0 2716 2716"/>
                <a:gd name="T17" fmla="*/ T16 w 39"/>
                <a:gd name="T18" fmla="+- 0 860 848"/>
                <a:gd name="T19" fmla="*/ 860 h 16"/>
                <a:gd name="T20" fmla="+- 0 2724 2716"/>
                <a:gd name="T21" fmla="*/ T20 w 39"/>
                <a:gd name="T22" fmla="+- 0 864 848"/>
                <a:gd name="T23" fmla="*/ 864 h 16"/>
                <a:gd name="T24" fmla="+- 0 2735 2716"/>
                <a:gd name="T25" fmla="*/ T24 w 39"/>
                <a:gd name="T26" fmla="+- 0 864 848"/>
                <a:gd name="T27" fmla="*/ 864 h 16"/>
                <a:gd name="T28" fmla="+- 0 2746 2716"/>
                <a:gd name="T29" fmla="*/ T28 w 39"/>
                <a:gd name="T30" fmla="+- 0 864 848"/>
                <a:gd name="T31" fmla="*/ 864 h 16"/>
                <a:gd name="T32" fmla="+- 0 2754 2716"/>
                <a:gd name="T33" fmla="*/ T32 w 39"/>
                <a:gd name="T34" fmla="+- 0 860 848"/>
                <a:gd name="T35" fmla="*/ 860 h 16"/>
                <a:gd name="T36" fmla="+- 0 2754 2716"/>
                <a:gd name="T37" fmla="*/ T36 w 39"/>
                <a:gd name="T38" fmla="+- 0 855 848"/>
                <a:gd name="T39" fmla="*/ 855 h 16"/>
                <a:gd name="T40" fmla="+- 0 2754 2716"/>
                <a:gd name="T41" fmla="*/ T40 w 39"/>
                <a:gd name="T42" fmla="+- 0 852 848"/>
                <a:gd name="T43" fmla="*/ 852 h 16"/>
                <a:gd name="T44" fmla="+- 0 2746 2716"/>
                <a:gd name="T45" fmla="*/ T44 w 39"/>
                <a:gd name="T46" fmla="+- 0 848 848"/>
                <a:gd name="T47" fmla="*/ 848 h 16"/>
                <a:gd name="T48" fmla="+- 0 2735 2716"/>
                <a:gd name="T49" fmla="*/ T48 w 39"/>
                <a:gd name="T50" fmla="+- 0 848 848"/>
                <a:gd name="T51" fmla="*/ 848 h 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39" h="16">
                  <a:moveTo>
                    <a:pt x="19" y="0"/>
                  </a:moveTo>
                  <a:lnTo>
                    <a:pt x="8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2"/>
                  </a:lnTo>
                  <a:lnTo>
                    <a:pt x="8" y="16"/>
                  </a:lnTo>
                  <a:lnTo>
                    <a:pt x="19" y="16"/>
                  </a:lnTo>
                  <a:lnTo>
                    <a:pt x="30" y="16"/>
                  </a:lnTo>
                  <a:lnTo>
                    <a:pt x="38" y="12"/>
                  </a:lnTo>
                  <a:lnTo>
                    <a:pt x="38" y="7"/>
                  </a:lnTo>
                  <a:lnTo>
                    <a:pt x="38" y="4"/>
                  </a:lnTo>
                  <a:lnTo>
                    <a:pt x="30" y="0"/>
                  </a:lnTo>
                  <a:lnTo>
                    <a:pt x="19" y="0"/>
                  </a:lnTo>
                  <a:close/>
                </a:path>
              </a:pathLst>
            </a:custGeom>
            <a:noFill/>
            <a:ln w="3073">
              <a:solidFill>
                <a:srgbClr val="E4E1D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1067" name="docshape156">
              <a:extLst>
                <a:ext uri="{FF2B5EF4-FFF2-40B4-BE49-F238E27FC236}">
                  <a16:creationId xmlns:a16="http://schemas.microsoft.com/office/drawing/2014/main" id="{A2C9D10C-73B4-1AC5-55F2-3B4D0E28C3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8" y="562"/>
              <a:ext cx="4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8" name="docshape157">
              <a:extLst>
                <a:ext uri="{FF2B5EF4-FFF2-40B4-BE49-F238E27FC236}">
                  <a16:creationId xmlns:a16="http://schemas.microsoft.com/office/drawing/2014/main" id="{BA7B5323-0685-07DC-6EE1-5BCEF1D40E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8" y="560"/>
              <a:ext cx="49" cy="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docshape158">
              <a:extLst>
                <a:ext uri="{FF2B5EF4-FFF2-40B4-BE49-F238E27FC236}">
                  <a16:creationId xmlns:a16="http://schemas.microsoft.com/office/drawing/2014/main" id="{A295602E-6CB4-5AF5-310F-CA1C0C6A1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621"/>
              <a:ext cx="39" cy="15"/>
            </a:xfrm>
            <a:custGeom>
              <a:avLst/>
              <a:gdLst>
                <a:gd name="T0" fmla="+- 0 2730 2711"/>
                <a:gd name="T1" fmla="*/ T0 w 39"/>
                <a:gd name="T2" fmla="+- 0 621 621"/>
                <a:gd name="T3" fmla="*/ 621 h 15"/>
                <a:gd name="T4" fmla="+- 0 2719 2711"/>
                <a:gd name="T5" fmla="*/ T4 w 39"/>
                <a:gd name="T6" fmla="+- 0 621 621"/>
                <a:gd name="T7" fmla="*/ 621 h 15"/>
                <a:gd name="T8" fmla="+- 0 2711 2711"/>
                <a:gd name="T9" fmla="*/ T8 w 39"/>
                <a:gd name="T10" fmla="+- 0 625 621"/>
                <a:gd name="T11" fmla="*/ 625 h 15"/>
                <a:gd name="T12" fmla="+- 0 2711 2711"/>
                <a:gd name="T13" fmla="*/ T12 w 39"/>
                <a:gd name="T14" fmla="+- 0 628 621"/>
                <a:gd name="T15" fmla="*/ 628 h 15"/>
                <a:gd name="T16" fmla="+- 0 2711 2711"/>
                <a:gd name="T17" fmla="*/ T16 w 39"/>
                <a:gd name="T18" fmla="+- 0 632 621"/>
                <a:gd name="T19" fmla="*/ 632 h 15"/>
                <a:gd name="T20" fmla="+- 0 2719 2711"/>
                <a:gd name="T21" fmla="*/ T20 w 39"/>
                <a:gd name="T22" fmla="+- 0 636 621"/>
                <a:gd name="T23" fmla="*/ 636 h 15"/>
                <a:gd name="T24" fmla="+- 0 2730 2711"/>
                <a:gd name="T25" fmla="*/ T24 w 39"/>
                <a:gd name="T26" fmla="+- 0 636 621"/>
                <a:gd name="T27" fmla="*/ 636 h 15"/>
                <a:gd name="T28" fmla="+- 0 2741 2711"/>
                <a:gd name="T29" fmla="*/ T28 w 39"/>
                <a:gd name="T30" fmla="+- 0 636 621"/>
                <a:gd name="T31" fmla="*/ 636 h 15"/>
                <a:gd name="T32" fmla="+- 0 2749 2711"/>
                <a:gd name="T33" fmla="*/ T32 w 39"/>
                <a:gd name="T34" fmla="+- 0 632 621"/>
                <a:gd name="T35" fmla="*/ 632 h 15"/>
                <a:gd name="T36" fmla="+- 0 2749 2711"/>
                <a:gd name="T37" fmla="*/ T36 w 39"/>
                <a:gd name="T38" fmla="+- 0 628 621"/>
                <a:gd name="T39" fmla="*/ 628 h 15"/>
                <a:gd name="T40" fmla="+- 0 2749 2711"/>
                <a:gd name="T41" fmla="*/ T40 w 39"/>
                <a:gd name="T42" fmla="+- 0 625 621"/>
                <a:gd name="T43" fmla="*/ 625 h 15"/>
                <a:gd name="T44" fmla="+- 0 2741 2711"/>
                <a:gd name="T45" fmla="*/ T44 w 39"/>
                <a:gd name="T46" fmla="+- 0 621 621"/>
                <a:gd name="T47" fmla="*/ 621 h 15"/>
                <a:gd name="T48" fmla="+- 0 2730 2711"/>
                <a:gd name="T49" fmla="*/ T48 w 39"/>
                <a:gd name="T50" fmla="+- 0 621 621"/>
                <a:gd name="T51" fmla="*/ 621 h 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39" h="15">
                  <a:moveTo>
                    <a:pt x="19" y="0"/>
                  </a:moveTo>
                  <a:lnTo>
                    <a:pt x="8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8" y="15"/>
                  </a:lnTo>
                  <a:lnTo>
                    <a:pt x="19" y="15"/>
                  </a:lnTo>
                  <a:lnTo>
                    <a:pt x="30" y="15"/>
                  </a:lnTo>
                  <a:lnTo>
                    <a:pt x="38" y="11"/>
                  </a:lnTo>
                  <a:lnTo>
                    <a:pt x="38" y="7"/>
                  </a:lnTo>
                  <a:lnTo>
                    <a:pt x="38" y="4"/>
                  </a:lnTo>
                  <a:lnTo>
                    <a:pt x="30" y="0"/>
                  </a:lnTo>
                  <a:lnTo>
                    <a:pt x="19" y="0"/>
                  </a:lnTo>
                  <a:close/>
                </a:path>
              </a:pathLst>
            </a:custGeom>
            <a:noFill/>
            <a:ln w="3073">
              <a:solidFill>
                <a:srgbClr val="E4E1D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1070" name="docshape159">
              <a:extLst>
                <a:ext uri="{FF2B5EF4-FFF2-40B4-BE49-F238E27FC236}">
                  <a16:creationId xmlns:a16="http://schemas.microsoft.com/office/drawing/2014/main" id="{374FBF3F-1124-7E54-A2F2-EC81C0A23A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" y="728"/>
              <a:ext cx="44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1" name="docshape160">
              <a:extLst>
                <a:ext uri="{FF2B5EF4-FFF2-40B4-BE49-F238E27FC236}">
                  <a16:creationId xmlns:a16="http://schemas.microsoft.com/office/drawing/2014/main" id="{E9042D57-62A5-5D9E-1200-F47DFAA001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8" y="683"/>
              <a:ext cx="4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2" name="docshape161">
              <a:extLst>
                <a:ext uri="{FF2B5EF4-FFF2-40B4-BE49-F238E27FC236}">
                  <a16:creationId xmlns:a16="http://schemas.microsoft.com/office/drawing/2014/main" id="{B96ABB52-A3BC-5B83-5A6B-77B9AD83D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8" y="681"/>
              <a:ext cx="49" cy="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docshape162">
              <a:extLst>
                <a:ext uri="{FF2B5EF4-FFF2-40B4-BE49-F238E27FC236}">
                  <a16:creationId xmlns:a16="http://schemas.microsoft.com/office/drawing/2014/main" id="{C0788A94-FFE6-C7C8-B0CB-823E2A988F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742"/>
              <a:ext cx="39" cy="15"/>
            </a:xfrm>
            <a:custGeom>
              <a:avLst/>
              <a:gdLst>
                <a:gd name="T0" fmla="+- 0 2730 2711"/>
                <a:gd name="T1" fmla="*/ T0 w 39"/>
                <a:gd name="T2" fmla="+- 0 742 742"/>
                <a:gd name="T3" fmla="*/ 742 h 15"/>
                <a:gd name="T4" fmla="+- 0 2719 2711"/>
                <a:gd name="T5" fmla="*/ T4 w 39"/>
                <a:gd name="T6" fmla="+- 0 742 742"/>
                <a:gd name="T7" fmla="*/ 742 h 15"/>
                <a:gd name="T8" fmla="+- 0 2711 2711"/>
                <a:gd name="T9" fmla="*/ T8 w 39"/>
                <a:gd name="T10" fmla="+- 0 745 742"/>
                <a:gd name="T11" fmla="*/ 745 h 15"/>
                <a:gd name="T12" fmla="+- 0 2711 2711"/>
                <a:gd name="T13" fmla="*/ T12 w 39"/>
                <a:gd name="T14" fmla="+- 0 750 742"/>
                <a:gd name="T15" fmla="*/ 750 h 15"/>
                <a:gd name="T16" fmla="+- 0 2711 2711"/>
                <a:gd name="T17" fmla="*/ T16 w 39"/>
                <a:gd name="T18" fmla="+- 0 753 742"/>
                <a:gd name="T19" fmla="*/ 753 h 15"/>
                <a:gd name="T20" fmla="+- 0 2719 2711"/>
                <a:gd name="T21" fmla="*/ T20 w 39"/>
                <a:gd name="T22" fmla="+- 0 757 742"/>
                <a:gd name="T23" fmla="*/ 757 h 15"/>
                <a:gd name="T24" fmla="+- 0 2730 2711"/>
                <a:gd name="T25" fmla="*/ T24 w 39"/>
                <a:gd name="T26" fmla="+- 0 757 742"/>
                <a:gd name="T27" fmla="*/ 757 h 15"/>
                <a:gd name="T28" fmla="+- 0 2741 2711"/>
                <a:gd name="T29" fmla="*/ T28 w 39"/>
                <a:gd name="T30" fmla="+- 0 757 742"/>
                <a:gd name="T31" fmla="*/ 757 h 15"/>
                <a:gd name="T32" fmla="+- 0 2749 2711"/>
                <a:gd name="T33" fmla="*/ T32 w 39"/>
                <a:gd name="T34" fmla="+- 0 753 742"/>
                <a:gd name="T35" fmla="*/ 753 h 15"/>
                <a:gd name="T36" fmla="+- 0 2749 2711"/>
                <a:gd name="T37" fmla="*/ T36 w 39"/>
                <a:gd name="T38" fmla="+- 0 750 742"/>
                <a:gd name="T39" fmla="*/ 750 h 15"/>
                <a:gd name="T40" fmla="+- 0 2749 2711"/>
                <a:gd name="T41" fmla="*/ T40 w 39"/>
                <a:gd name="T42" fmla="+- 0 745 742"/>
                <a:gd name="T43" fmla="*/ 745 h 15"/>
                <a:gd name="T44" fmla="+- 0 2741 2711"/>
                <a:gd name="T45" fmla="*/ T44 w 39"/>
                <a:gd name="T46" fmla="+- 0 742 742"/>
                <a:gd name="T47" fmla="*/ 742 h 15"/>
                <a:gd name="T48" fmla="+- 0 2730 2711"/>
                <a:gd name="T49" fmla="*/ T48 w 39"/>
                <a:gd name="T50" fmla="+- 0 742 742"/>
                <a:gd name="T51" fmla="*/ 742 h 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39" h="15">
                  <a:moveTo>
                    <a:pt x="19" y="0"/>
                  </a:moveTo>
                  <a:lnTo>
                    <a:pt x="8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0" y="11"/>
                  </a:lnTo>
                  <a:lnTo>
                    <a:pt x="8" y="15"/>
                  </a:lnTo>
                  <a:lnTo>
                    <a:pt x="19" y="15"/>
                  </a:lnTo>
                  <a:lnTo>
                    <a:pt x="30" y="15"/>
                  </a:lnTo>
                  <a:lnTo>
                    <a:pt x="38" y="11"/>
                  </a:lnTo>
                  <a:lnTo>
                    <a:pt x="38" y="8"/>
                  </a:lnTo>
                  <a:lnTo>
                    <a:pt x="38" y="3"/>
                  </a:lnTo>
                  <a:lnTo>
                    <a:pt x="30" y="0"/>
                  </a:lnTo>
                  <a:lnTo>
                    <a:pt x="19" y="0"/>
                  </a:lnTo>
                  <a:close/>
                </a:path>
              </a:pathLst>
            </a:custGeom>
            <a:noFill/>
            <a:ln w="3073">
              <a:solidFill>
                <a:srgbClr val="E4E1D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1074" name="docshape163">
              <a:extLst>
                <a:ext uri="{FF2B5EF4-FFF2-40B4-BE49-F238E27FC236}">
                  <a16:creationId xmlns:a16="http://schemas.microsoft.com/office/drawing/2014/main" id="{A3FA86CB-1F58-277E-80E5-41F14C8BA6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" y="964"/>
              <a:ext cx="44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" name="docshape164">
              <a:extLst>
                <a:ext uri="{FF2B5EF4-FFF2-40B4-BE49-F238E27FC236}">
                  <a16:creationId xmlns:a16="http://schemas.microsoft.com/office/drawing/2014/main" id="{3E1A4AD1-9164-3633-B112-865383DCD5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" y="921"/>
              <a:ext cx="4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6" name="docshape165">
              <a:extLst>
                <a:ext uri="{FF2B5EF4-FFF2-40B4-BE49-F238E27FC236}">
                  <a16:creationId xmlns:a16="http://schemas.microsoft.com/office/drawing/2014/main" id="{18BA130B-180A-1E36-A21B-1A98C6EB36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" y="918"/>
              <a:ext cx="49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docshape166">
              <a:extLst>
                <a:ext uri="{FF2B5EF4-FFF2-40B4-BE49-F238E27FC236}">
                  <a16:creationId xmlns:a16="http://schemas.microsoft.com/office/drawing/2014/main" id="{78AB609D-6B86-59B7-0207-66DF1A505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0" y="978"/>
              <a:ext cx="39" cy="15"/>
            </a:xfrm>
            <a:custGeom>
              <a:avLst/>
              <a:gdLst>
                <a:gd name="T0" fmla="+- 0 2740 2720"/>
                <a:gd name="T1" fmla="*/ T0 w 39"/>
                <a:gd name="T2" fmla="+- 0 979 979"/>
                <a:gd name="T3" fmla="*/ 979 h 15"/>
                <a:gd name="T4" fmla="+- 0 2729 2720"/>
                <a:gd name="T5" fmla="*/ T4 w 39"/>
                <a:gd name="T6" fmla="+- 0 979 979"/>
                <a:gd name="T7" fmla="*/ 979 h 15"/>
                <a:gd name="T8" fmla="+- 0 2720 2720"/>
                <a:gd name="T9" fmla="*/ T8 w 39"/>
                <a:gd name="T10" fmla="+- 0 982 979"/>
                <a:gd name="T11" fmla="*/ 982 h 15"/>
                <a:gd name="T12" fmla="+- 0 2720 2720"/>
                <a:gd name="T13" fmla="*/ T12 w 39"/>
                <a:gd name="T14" fmla="+- 0 986 979"/>
                <a:gd name="T15" fmla="*/ 986 h 15"/>
                <a:gd name="T16" fmla="+- 0 2720 2720"/>
                <a:gd name="T17" fmla="*/ T16 w 39"/>
                <a:gd name="T18" fmla="+- 0 991 979"/>
                <a:gd name="T19" fmla="*/ 991 h 15"/>
                <a:gd name="T20" fmla="+- 0 2729 2720"/>
                <a:gd name="T21" fmla="*/ T20 w 39"/>
                <a:gd name="T22" fmla="+- 0 993 979"/>
                <a:gd name="T23" fmla="*/ 993 h 15"/>
                <a:gd name="T24" fmla="+- 0 2740 2720"/>
                <a:gd name="T25" fmla="*/ T24 w 39"/>
                <a:gd name="T26" fmla="+- 0 993 979"/>
                <a:gd name="T27" fmla="*/ 993 h 15"/>
                <a:gd name="T28" fmla="+- 0 2750 2720"/>
                <a:gd name="T29" fmla="*/ T28 w 39"/>
                <a:gd name="T30" fmla="+- 0 993 979"/>
                <a:gd name="T31" fmla="*/ 993 h 15"/>
                <a:gd name="T32" fmla="+- 0 2759 2720"/>
                <a:gd name="T33" fmla="*/ T32 w 39"/>
                <a:gd name="T34" fmla="+- 0 991 979"/>
                <a:gd name="T35" fmla="*/ 991 h 15"/>
                <a:gd name="T36" fmla="+- 0 2759 2720"/>
                <a:gd name="T37" fmla="*/ T36 w 39"/>
                <a:gd name="T38" fmla="+- 0 986 979"/>
                <a:gd name="T39" fmla="*/ 986 h 15"/>
                <a:gd name="T40" fmla="+- 0 2759 2720"/>
                <a:gd name="T41" fmla="*/ T40 w 39"/>
                <a:gd name="T42" fmla="+- 0 982 979"/>
                <a:gd name="T43" fmla="*/ 982 h 15"/>
                <a:gd name="T44" fmla="+- 0 2750 2720"/>
                <a:gd name="T45" fmla="*/ T44 w 39"/>
                <a:gd name="T46" fmla="+- 0 979 979"/>
                <a:gd name="T47" fmla="*/ 979 h 15"/>
                <a:gd name="T48" fmla="+- 0 2740 2720"/>
                <a:gd name="T49" fmla="*/ T48 w 39"/>
                <a:gd name="T50" fmla="+- 0 979 979"/>
                <a:gd name="T51" fmla="*/ 979 h 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39" h="15">
                  <a:moveTo>
                    <a:pt x="20" y="0"/>
                  </a:moveTo>
                  <a:lnTo>
                    <a:pt x="9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2"/>
                  </a:lnTo>
                  <a:lnTo>
                    <a:pt x="9" y="14"/>
                  </a:lnTo>
                  <a:lnTo>
                    <a:pt x="20" y="14"/>
                  </a:lnTo>
                  <a:lnTo>
                    <a:pt x="30" y="14"/>
                  </a:lnTo>
                  <a:lnTo>
                    <a:pt x="39" y="12"/>
                  </a:lnTo>
                  <a:lnTo>
                    <a:pt x="39" y="7"/>
                  </a:lnTo>
                  <a:lnTo>
                    <a:pt x="39" y="3"/>
                  </a:lnTo>
                  <a:lnTo>
                    <a:pt x="30" y="0"/>
                  </a:lnTo>
                  <a:lnTo>
                    <a:pt x="20" y="0"/>
                  </a:lnTo>
                  <a:close/>
                </a:path>
              </a:pathLst>
            </a:custGeom>
            <a:noFill/>
            <a:ln w="3073">
              <a:solidFill>
                <a:srgbClr val="E4E1D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DFDDFCD2-DB2C-C2F2-6023-B8252DFDA899}"/>
              </a:ext>
            </a:extLst>
          </p:cNvPr>
          <p:cNvSpPr txBox="1"/>
          <p:nvPr/>
        </p:nvSpPr>
        <p:spPr>
          <a:xfrm>
            <a:off x="10392587" y="1431359"/>
            <a:ext cx="20509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Αντίδραση µε </a:t>
            </a:r>
            <a:r>
              <a:rPr lang="en-US" dirty="0"/>
              <a:t>Pb</a:t>
            </a:r>
            <a:endParaRPr lang="el-GR" dirty="0"/>
          </a:p>
        </p:txBody>
      </p:sp>
      <p:cxnSp>
        <p:nvCxnSpPr>
          <p:cNvPr id="43" name="Ευθύγραμμο βέλος σύνδεσης 42">
            <a:extLst>
              <a:ext uri="{FF2B5EF4-FFF2-40B4-BE49-F238E27FC236}">
                <a16:creationId xmlns:a16="http://schemas.microsoft.com/office/drawing/2014/main" id="{B21783AF-D2DD-E502-140B-CE057402D936}"/>
              </a:ext>
            </a:extLst>
          </p:cNvPr>
          <p:cNvCxnSpPr>
            <a:cxnSpLocks/>
          </p:cNvCxnSpPr>
          <p:nvPr/>
        </p:nvCxnSpPr>
        <p:spPr>
          <a:xfrm flipH="1" flipV="1">
            <a:off x="3641532" y="2046771"/>
            <a:ext cx="3452235" cy="39118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450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12" name="Εικόνα 11">
            <a:hlinkClick r:id="rId3"/>
            <a:extLst>
              <a:ext uri="{FF2B5EF4-FFF2-40B4-BE49-F238E27FC236}">
                <a16:creationId xmlns:a16="http://schemas.microsoft.com/office/drawing/2014/main" id="{5FC2C73C-EFD9-4941-9EA3-6F59BE410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6" y="20260"/>
            <a:ext cx="827540" cy="111533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BEF74E-BDCC-16B7-E47D-8DB67AE55960}"/>
              </a:ext>
            </a:extLst>
          </p:cNvPr>
          <p:cNvSpPr txBox="1"/>
          <p:nvPr/>
        </p:nvSpPr>
        <p:spPr>
          <a:xfrm>
            <a:off x="91918" y="1596933"/>
            <a:ext cx="27691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/>
              <a:t>ΚΕΦΑΛΑΙΟ 4ο : </a:t>
            </a:r>
            <a:r>
              <a:rPr lang="el-GR" sz="1400" b="1" dirty="0" err="1"/>
              <a:t>Καρβοξυλικά</a:t>
            </a:r>
            <a:r>
              <a:rPr lang="el-GR" sz="1400" b="1" dirty="0"/>
              <a:t> οξέα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CFC85-416C-DE6D-5AF3-93F3DC1D4428}"/>
              </a:ext>
            </a:extLst>
          </p:cNvPr>
          <p:cNvSpPr txBox="1"/>
          <p:nvPr/>
        </p:nvSpPr>
        <p:spPr>
          <a:xfrm>
            <a:off x="91918" y="1840091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4.1 Κορεσμένα </a:t>
            </a:r>
            <a:r>
              <a:rPr lang="el-GR" sz="1200" dirty="0" err="1"/>
              <a:t>μονοκαρβοξυλικά</a:t>
            </a:r>
            <a:r>
              <a:rPr lang="el-GR" sz="1200" dirty="0"/>
              <a:t> οξέα – </a:t>
            </a:r>
            <a:r>
              <a:rPr lang="el-GR" sz="1200" dirty="0" err="1"/>
              <a:t>αιθανικό</a:t>
            </a:r>
            <a:r>
              <a:rPr lang="el-GR" sz="1200" dirty="0"/>
              <a:t> οξύ.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39043A-957C-99B8-E920-0130BE074A60}"/>
              </a:ext>
            </a:extLst>
          </p:cNvPr>
          <p:cNvSpPr txBox="1"/>
          <p:nvPr/>
        </p:nvSpPr>
        <p:spPr>
          <a:xfrm>
            <a:off x="91918" y="2117090"/>
            <a:ext cx="41557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/>
              <a:t>ΚΕΦΑΛΑΙΟ 5ο: </a:t>
            </a:r>
            <a:r>
              <a:rPr lang="el-GR" sz="1400" b="1" dirty="0" err="1"/>
              <a:t>Βιομόρια</a:t>
            </a:r>
            <a:r>
              <a:rPr lang="el-GR" sz="1400" b="1" dirty="0"/>
              <a:t> και άλλα μόρια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BADDCF-E2E4-FB59-2B10-FB27817061A1}"/>
              </a:ext>
            </a:extLst>
          </p:cNvPr>
          <p:cNvSpPr txBox="1"/>
          <p:nvPr/>
        </p:nvSpPr>
        <p:spPr>
          <a:xfrm>
            <a:off x="91918" y="2437951"/>
            <a:ext cx="66404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5.2 Λίπη και έλαια, εκτός της παραγράφου «Βιολογικός ρόλος των λιπών και ελαίων»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FE9788-8B97-B69A-5B88-1663325E2571}"/>
              </a:ext>
            </a:extLst>
          </p:cNvPr>
          <p:cNvSpPr txBox="1"/>
          <p:nvPr/>
        </p:nvSpPr>
        <p:spPr>
          <a:xfrm>
            <a:off x="91918" y="2728034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/>
              <a:t>ΚΕΦΑΛΑΙΟ </a:t>
            </a:r>
            <a:r>
              <a:rPr lang="en-US" sz="1200" b="1" dirty="0"/>
              <a:t>2</a:t>
            </a:r>
            <a:r>
              <a:rPr lang="el-GR" sz="1200" b="1" dirty="0"/>
              <a:t>ο </a:t>
            </a:r>
            <a:r>
              <a:rPr lang="el-GR" sz="1200" dirty="0"/>
              <a:t>2.8. Ατμοσφαιρική ρύπανση – Φαινόμενο θερμοκηπίου – Τρύπα όζοντος</a:t>
            </a:r>
            <a:r>
              <a:rPr lang="en-US" sz="1200" dirty="0"/>
              <a:t> (project)</a:t>
            </a:r>
            <a:endParaRPr lang="el-GR" sz="1200" dirty="0"/>
          </a:p>
        </p:txBody>
      </p:sp>
      <p:sp>
        <p:nvSpPr>
          <p:cNvPr id="24" name="Ορθογώνιο 23">
            <a:extLst>
              <a:ext uri="{FF2B5EF4-FFF2-40B4-BE49-F238E27FC236}">
                <a16:creationId xmlns:a16="http://schemas.microsoft.com/office/drawing/2014/main" id="{90F99689-BAD5-8B82-9D0B-CE98E9B9BD04}"/>
              </a:ext>
            </a:extLst>
          </p:cNvPr>
          <p:cNvSpPr/>
          <p:nvPr/>
        </p:nvSpPr>
        <p:spPr>
          <a:xfrm>
            <a:off x="4394486" y="1102407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Β΄ Λυκείου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4593A1-1134-A280-1F9A-A4308AED581D}"/>
              </a:ext>
            </a:extLst>
          </p:cNvPr>
          <p:cNvSpPr txBox="1"/>
          <p:nvPr/>
        </p:nvSpPr>
        <p:spPr>
          <a:xfrm>
            <a:off x="83030" y="1353896"/>
            <a:ext cx="26751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ΒΙΒΛΙΟ Β΄ ΛΥΚΕΙΟΥ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21992E-E07D-CB01-B5CA-93309136E737}"/>
              </a:ext>
            </a:extLst>
          </p:cNvPr>
          <p:cNvSpPr txBox="1"/>
          <p:nvPr/>
        </p:nvSpPr>
        <p:spPr>
          <a:xfrm>
            <a:off x="6520156" y="1596933"/>
            <a:ext cx="11472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CH</a:t>
            </a:r>
            <a:r>
              <a:rPr lang="en-US" b="1" baseline="-25000" dirty="0"/>
              <a:t>3</a:t>
            </a:r>
            <a:r>
              <a:rPr lang="en-US" b="1" dirty="0"/>
              <a:t>COOH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4292644-60A9-9AE2-EF68-8364C23804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3767" y="1886433"/>
            <a:ext cx="3373618" cy="14549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DE22ED-9439-80CA-E6C3-0F3927D9A91C}"/>
              </a:ext>
            </a:extLst>
          </p:cNvPr>
          <p:cNvSpPr txBox="1"/>
          <p:nvPr/>
        </p:nvSpPr>
        <p:spPr>
          <a:xfrm>
            <a:off x="9631405" y="1596933"/>
            <a:ext cx="606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endParaRPr lang="el-GR" b="1" dirty="0"/>
          </a:p>
        </p:txBody>
      </p:sp>
      <p:grpSp>
        <p:nvGrpSpPr>
          <p:cNvPr id="3" name="docshapegroup115">
            <a:extLst>
              <a:ext uri="{FF2B5EF4-FFF2-40B4-BE49-F238E27FC236}">
                <a16:creationId xmlns:a16="http://schemas.microsoft.com/office/drawing/2014/main" id="{9573B9C0-A61A-156D-2F64-0F7D588F717D}"/>
              </a:ext>
            </a:extLst>
          </p:cNvPr>
          <p:cNvGrpSpPr>
            <a:grpSpLocks/>
          </p:cNvGrpSpPr>
          <p:nvPr/>
        </p:nvGrpSpPr>
        <p:grpSpPr bwMode="auto">
          <a:xfrm>
            <a:off x="7133443" y="1135598"/>
            <a:ext cx="3273639" cy="2205807"/>
            <a:chOff x="1850" y="14"/>
            <a:chExt cx="2936" cy="1975"/>
          </a:xfrm>
        </p:grpSpPr>
        <p:pic>
          <p:nvPicPr>
            <p:cNvPr id="1027" name="docshape116">
              <a:extLst>
                <a:ext uri="{FF2B5EF4-FFF2-40B4-BE49-F238E27FC236}">
                  <a16:creationId xmlns:a16="http://schemas.microsoft.com/office/drawing/2014/main" id="{1C2E420E-5035-5CEA-AA6A-F4C3C1B8D2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3" y="1754"/>
              <a:ext cx="2920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docshape117">
              <a:extLst>
                <a:ext uri="{FF2B5EF4-FFF2-40B4-BE49-F238E27FC236}">
                  <a16:creationId xmlns:a16="http://schemas.microsoft.com/office/drawing/2014/main" id="{6322561E-6462-9207-E065-12E6CB7ED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" y="1754"/>
              <a:ext cx="2920" cy="232"/>
            </a:xfrm>
            <a:custGeom>
              <a:avLst/>
              <a:gdLst>
                <a:gd name="T0" fmla="+- 0 2593 1864"/>
                <a:gd name="T1" fmla="*/ T0 w 2920"/>
                <a:gd name="T2" fmla="+- 0 1754 1754"/>
                <a:gd name="T3" fmla="*/ 1754 h 232"/>
                <a:gd name="T4" fmla="+- 0 1864 1864"/>
                <a:gd name="T5" fmla="*/ T4 w 2920"/>
                <a:gd name="T6" fmla="+- 0 1986 1754"/>
                <a:gd name="T7" fmla="*/ 1986 h 232"/>
                <a:gd name="T8" fmla="+- 0 4054 1864"/>
                <a:gd name="T9" fmla="*/ T8 w 2920"/>
                <a:gd name="T10" fmla="+- 0 1986 1754"/>
                <a:gd name="T11" fmla="*/ 1986 h 232"/>
                <a:gd name="T12" fmla="+- 0 4783 1864"/>
                <a:gd name="T13" fmla="*/ T12 w 2920"/>
                <a:gd name="T14" fmla="+- 0 1754 1754"/>
                <a:gd name="T15" fmla="*/ 1754 h 232"/>
                <a:gd name="T16" fmla="+- 0 2593 1864"/>
                <a:gd name="T17" fmla="*/ T16 w 2920"/>
                <a:gd name="T18" fmla="+- 0 1754 1754"/>
                <a:gd name="T19" fmla="*/ 1754 h 23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920" h="232">
                  <a:moveTo>
                    <a:pt x="729" y="0"/>
                  </a:moveTo>
                  <a:lnTo>
                    <a:pt x="0" y="232"/>
                  </a:lnTo>
                  <a:lnTo>
                    <a:pt x="2190" y="232"/>
                  </a:lnTo>
                  <a:lnTo>
                    <a:pt x="2919" y="0"/>
                  </a:lnTo>
                  <a:lnTo>
                    <a:pt x="729" y="0"/>
                  </a:lnTo>
                  <a:close/>
                </a:path>
              </a:pathLst>
            </a:custGeom>
            <a:noFill/>
            <a:ln w="307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1029" name="docshape118">
              <a:extLst>
                <a:ext uri="{FF2B5EF4-FFF2-40B4-BE49-F238E27FC236}">
                  <a16:creationId xmlns:a16="http://schemas.microsoft.com/office/drawing/2014/main" id="{11E2B5B7-FEF5-213F-EAA4-56D2F84AF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1" y="1217"/>
              <a:ext cx="68" cy="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docshape119">
              <a:extLst>
                <a:ext uri="{FF2B5EF4-FFF2-40B4-BE49-F238E27FC236}">
                  <a16:creationId xmlns:a16="http://schemas.microsoft.com/office/drawing/2014/main" id="{AF228D87-A148-2744-84FB-700D4FEC9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1" y="1216"/>
              <a:ext cx="68" cy="44"/>
            </a:xfrm>
            <a:custGeom>
              <a:avLst/>
              <a:gdLst>
                <a:gd name="T0" fmla="+- 0 3974 3922"/>
                <a:gd name="T1" fmla="*/ T0 w 68"/>
                <a:gd name="T2" fmla="+- 0 1216 1216"/>
                <a:gd name="T3" fmla="*/ 1216 h 44"/>
                <a:gd name="T4" fmla="+- 0 3937 3922"/>
                <a:gd name="T5" fmla="*/ T4 w 68"/>
                <a:gd name="T6" fmla="+- 0 1216 1216"/>
                <a:gd name="T7" fmla="*/ 1216 h 44"/>
                <a:gd name="T8" fmla="+- 0 3922 3922"/>
                <a:gd name="T9" fmla="*/ T8 w 68"/>
                <a:gd name="T10" fmla="+- 0 1226 1216"/>
                <a:gd name="T11" fmla="*/ 1226 h 44"/>
                <a:gd name="T12" fmla="+- 0 3922 3922"/>
                <a:gd name="T13" fmla="*/ T12 w 68"/>
                <a:gd name="T14" fmla="+- 0 1238 1216"/>
                <a:gd name="T15" fmla="*/ 1238 h 44"/>
                <a:gd name="T16" fmla="+- 0 3922 3922"/>
                <a:gd name="T17" fmla="*/ T16 w 68"/>
                <a:gd name="T18" fmla="+- 0 1250 1216"/>
                <a:gd name="T19" fmla="*/ 1250 h 44"/>
                <a:gd name="T20" fmla="+- 0 3937 3922"/>
                <a:gd name="T21" fmla="*/ T20 w 68"/>
                <a:gd name="T22" fmla="+- 0 1260 1216"/>
                <a:gd name="T23" fmla="*/ 1260 h 44"/>
                <a:gd name="T24" fmla="+- 0 3974 3922"/>
                <a:gd name="T25" fmla="*/ T24 w 68"/>
                <a:gd name="T26" fmla="+- 0 1260 1216"/>
                <a:gd name="T27" fmla="*/ 1260 h 44"/>
                <a:gd name="T28" fmla="+- 0 3989 3922"/>
                <a:gd name="T29" fmla="*/ T28 w 68"/>
                <a:gd name="T30" fmla="+- 0 1250 1216"/>
                <a:gd name="T31" fmla="*/ 1250 h 44"/>
                <a:gd name="T32" fmla="+- 0 3989 3922"/>
                <a:gd name="T33" fmla="*/ T32 w 68"/>
                <a:gd name="T34" fmla="+- 0 1226 1216"/>
                <a:gd name="T35" fmla="*/ 1226 h 44"/>
                <a:gd name="T36" fmla="+- 0 3974 3922"/>
                <a:gd name="T37" fmla="*/ T36 w 68"/>
                <a:gd name="T38" fmla="+- 0 1216 1216"/>
                <a:gd name="T39" fmla="*/ 1216 h 4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68" h="44">
                  <a:moveTo>
                    <a:pt x="52" y="0"/>
                  </a:moveTo>
                  <a:lnTo>
                    <a:pt x="15" y="0"/>
                  </a:lnTo>
                  <a:lnTo>
                    <a:pt x="0" y="10"/>
                  </a:lnTo>
                  <a:lnTo>
                    <a:pt x="0" y="22"/>
                  </a:lnTo>
                  <a:lnTo>
                    <a:pt x="0" y="34"/>
                  </a:lnTo>
                  <a:lnTo>
                    <a:pt x="15" y="44"/>
                  </a:lnTo>
                  <a:lnTo>
                    <a:pt x="52" y="44"/>
                  </a:lnTo>
                  <a:lnTo>
                    <a:pt x="67" y="34"/>
                  </a:lnTo>
                  <a:lnTo>
                    <a:pt x="67" y="1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15" name="docshape120">
              <a:extLst>
                <a:ext uri="{FF2B5EF4-FFF2-40B4-BE49-F238E27FC236}">
                  <a16:creationId xmlns:a16="http://schemas.microsoft.com/office/drawing/2014/main" id="{B5DE6816-C547-7A43-2EEF-1396BAB40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1" y="1216"/>
              <a:ext cx="68" cy="731"/>
            </a:xfrm>
            <a:custGeom>
              <a:avLst/>
              <a:gdLst>
                <a:gd name="T0" fmla="+- 0 3955 3922"/>
                <a:gd name="T1" fmla="*/ T0 w 68"/>
                <a:gd name="T2" fmla="+- 0 1216 1216"/>
                <a:gd name="T3" fmla="*/ 1216 h 731"/>
                <a:gd name="T4" fmla="+- 0 3937 3922"/>
                <a:gd name="T5" fmla="*/ T4 w 68"/>
                <a:gd name="T6" fmla="+- 0 1216 1216"/>
                <a:gd name="T7" fmla="*/ 1216 h 731"/>
                <a:gd name="T8" fmla="+- 0 3922 3922"/>
                <a:gd name="T9" fmla="*/ T8 w 68"/>
                <a:gd name="T10" fmla="+- 0 1226 1216"/>
                <a:gd name="T11" fmla="*/ 1226 h 731"/>
                <a:gd name="T12" fmla="+- 0 3922 3922"/>
                <a:gd name="T13" fmla="*/ T12 w 68"/>
                <a:gd name="T14" fmla="+- 0 1238 1216"/>
                <a:gd name="T15" fmla="*/ 1238 h 731"/>
                <a:gd name="T16" fmla="+- 0 3922 3922"/>
                <a:gd name="T17" fmla="*/ T16 w 68"/>
                <a:gd name="T18" fmla="+- 0 1926 1216"/>
                <a:gd name="T19" fmla="*/ 1926 h 731"/>
                <a:gd name="T20" fmla="+- 0 3922 3922"/>
                <a:gd name="T21" fmla="*/ T20 w 68"/>
                <a:gd name="T22" fmla="+- 0 1938 1216"/>
                <a:gd name="T23" fmla="*/ 1938 h 731"/>
                <a:gd name="T24" fmla="+- 0 3937 3922"/>
                <a:gd name="T25" fmla="*/ T24 w 68"/>
                <a:gd name="T26" fmla="+- 0 1947 1216"/>
                <a:gd name="T27" fmla="*/ 1947 h 731"/>
                <a:gd name="T28" fmla="+- 0 3955 3922"/>
                <a:gd name="T29" fmla="*/ T28 w 68"/>
                <a:gd name="T30" fmla="+- 0 1947 1216"/>
                <a:gd name="T31" fmla="*/ 1947 h 731"/>
                <a:gd name="T32" fmla="+- 0 3974 3922"/>
                <a:gd name="T33" fmla="*/ T32 w 68"/>
                <a:gd name="T34" fmla="+- 0 1947 1216"/>
                <a:gd name="T35" fmla="*/ 1947 h 731"/>
                <a:gd name="T36" fmla="+- 0 3989 3922"/>
                <a:gd name="T37" fmla="*/ T36 w 68"/>
                <a:gd name="T38" fmla="+- 0 1938 1216"/>
                <a:gd name="T39" fmla="*/ 1938 h 731"/>
                <a:gd name="T40" fmla="+- 0 3989 3922"/>
                <a:gd name="T41" fmla="*/ T40 w 68"/>
                <a:gd name="T42" fmla="+- 0 1926 1216"/>
                <a:gd name="T43" fmla="*/ 1926 h 731"/>
                <a:gd name="T44" fmla="+- 0 3989 3922"/>
                <a:gd name="T45" fmla="*/ T44 w 68"/>
                <a:gd name="T46" fmla="+- 0 1238 1216"/>
                <a:gd name="T47" fmla="*/ 1238 h 731"/>
                <a:gd name="T48" fmla="+- 0 3989 3922"/>
                <a:gd name="T49" fmla="*/ T48 w 68"/>
                <a:gd name="T50" fmla="+- 0 1226 1216"/>
                <a:gd name="T51" fmla="*/ 1226 h 731"/>
                <a:gd name="T52" fmla="+- 0 3974 3922"/>
                <a:gd name="T53" fmla="*/ T52 w 68"/>
                <a:gd name="T54" fmla="+- 0 1216 1216"/>
                <a:gd name="T55" fmla="*/ 1216 h 731"/>
                <a:gd name="T56" fmla="+- 0 3955 3922"/>
                <a:gd name="T57" fmla="*/ T56 w 68"/>
                <a:gd name="T58" fmla="+- 0 1216 1216"/>
                <a:gd name="T59" fmla="*/ 1216 h 731"/>
                <a:gd name="T60" fmla="+- 0 3922 3922"/>
                <a:gd name="T61" fmla="*/ T60 w 68"/>
                <a:gd name="T62" fmla="+- 0 1238 1216"/>
                <a:gd name="T63" fmla="*/ 1238 h 731"/>
                <a:gd name="T64" fmla="+- 0 3922 3922"/>
                <a:gd name="T65" fmla="*/ T64 w 68"/>
                <a:gd name="T66" fmla="+- 0 1250 1216"/>
                <a:gd name="T67" fmla="*/ 1250 h 731"/>
                <a:gd name="T68" fmla="+- 0 3937 3922"/>
                <a:gd name="T69" fmla="*/ T68 w 68"/>
                <a:gd name="T70" fmla="+- 0 1260 1216"/>
                <a:gd name="T71" fmla="*/ 1260 h 731"/>
                <a:gd name="T72" fmla="+- 0 3955 3922"/>
                <a:gd name="T73" fmla="*/ T72 w 68"/>
                <a:gd name="T74" fmla="+- 0 1260 1216"/>
                <a:gd name="T75" fmla="*/ 1260 h 731"/>
                <a:gd name="T76" fmla="+- 0 3974 3922"/>
                <a:gd name="T77" fmla="*/ T76 w 68"/>
                <a:gd name="T78" fmla="+- 0 1260 1216"/>
                <a:gd name="T79" fmla="*/ 1260 h 731"/>
                <a:gd name="T80" fmla="+- 0 3989 3922"/>
                <a:gd name="T81" fmla="*/ T80 w 68"/>
                <a:gd name="T82" fmla="+- 0 1250 1216"/>
                <a:gd name="T83" fmla="*/ 1250 h 731"/>
                <a:gd name="T84" fmla="+- 0 3989 3922"/>
                <a:gd name="T85" fmla="*/ T84 w 68"/>
                <a:gd name="T86" fmla="+- 0 1238 1216"/>
                <a:gd name="T87" fmla="*/ 1238 h 7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68" h="731">
                  <a:moveTo>
                    <a:pt x="33" y="0"/>
                  </a:moveTo>
                  <a:lnTo>
                    <a:pt x="15" y="0"/>
                  </a:lnTo>
                  <a:lnTo>
                    <a:pt x="0" y="10"/>
                  </a:lnTo>
                  <a:lnTo>
                    <a:pt x="0" y="22"/>
                  </a:lnTo>
                  <a:lnTo>
                    <a:pt x="0" y="710"/>
                  </a:lnTo>
                  <a:lnTo>
                    <a:pt x="0" y="722"/>
                  </a:lnTo>
                  <a:lnTo>
                    <a:pt x="15" y="731"/>
                  </a:lnTo>
                  <a:lnTo>
                    <a:pt x="33" y="731"/>
                  </a:lnTo>
                  <a:lnTo>
                    <a:pt x="52" y="731"/>
                  </a:lnTo>
                  <a:lnTo>
                    <a:pt x="67" y="722"/>
                  </a:lnTo>
                  <a:lnTo>
                    <a:pt x="67" y="710"/>
                  </a:lnTo>
                  <a:lnTo>
                    <a:pt x="67" y="22"/>
                  </a:lnTo>
                  <a:lnTo>
                    <a:pt x="67" y="10"/>
                  </a:lnTo>
                  <a:lnTo>
                    <a:pt x="52" y="0"/>
                  </a:lnTo>
                  <a:lnTo>
                    <a:pt x="33" y="0"/>
                  </a:lnTo>
                  <a:close/>
                  <a:moveTo>
                    <a:pt x="0" y="22"/>
                  </a:moveTo>
                  <a:lnTo>
                    <a:pt x="0" y="34"/>
                  </a:lnTo>
                  <a:lnTo>
                    <a:pt x="15" y="44"/>
                  </a:lnTo>
                  <a:lnTo>
                    <a:pt x="33" y="44"/>
                  </a:lnTo>
                  <a:lnTo>
                    <a:pt x="52" y="44"/>
                  </a:lnTo>
                  <a:lnTo>
                    <a:pt x="67" y="34"/>
                  </a:lnTo>
                  <a:lnTo>
                    <a:pt x="67" y="22"/>
                  </a:lnTo>
                </a:path>
              </a:pathLst>
            </a:custGeom>
            <a:noFill/>
            <a:ln w="307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1032" name="docshape121">
              <a:extLst>
                <a:ext uri="{FF2B5EF4-FFF2-40B4-BE49-F238E27FC236}">
                  <a16:creationId xmlns:a16="http://schemas.microsoft.com/office/drawing/2014/main" id="{779282BA-965F-DFBF-AD64-F4FDDBC2D3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1" y="1096"/>
              <a:ext cx="69" cy="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docshape122">
              <a:extLst>
                <a:ext uri="{FF2B5EF4-FFF2-40B4-BE49-F238E27FC236}">
                  <a16:creationId xmlns:a16="http://schemas.microsoft.com/office/drawing/2014/main" id="{0657EC10-A281-0987-7EFD-3181198C9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" y="1095"/>
              <a:ext cx="69" cy="44"/>
            </a:xfrm>
            <a:custGeom>
              <a:avLst/>
              <a:gdLst>
                <a:gd name="T0" fmla="+- 0 4405 4372"/>
                <a:gd name="T1" fmla="*/ T0 w 69"/>
                <a:gd name="T2" fmla="+- 0 1095 1095"/>
                <a:gd name="T3" fmla="*/ 1095 h 44"/>
                <a:gd name="T4" fmla="+- 0 4387 4372"/>
                <a:gd name="T5" fmla="*/ T4 w 69"/>
                <a:gd name="T6" fmla="+- 0 1095 1095"/>
                <a:gd name="T7" fmla="*/ 1095 h 44"/>
                <a:gd name="T8" fmla="+- 0 4372 4372"/>
                <a:gd name="T9" fmla="*/ T8 w 69"/>
                <a:gd name="T10" fmla="+- 0 1105 1095"/>
                <a:gd name="T11" fmla="*/ 1105 h 44"/>
                <a:gd name="T12" fmla="+- 0 4372 4372"/>
                <a:gd name="T13" fmla="*/ T12 w 69"/>
                <a:gd name="T14" fmla="+- 0 1117 1095"/>
                <a:gd name="T15" fmla="*/ 1117 h 44"/>
                <a:gd name="T16" fmla="+- 0 4372 4372"/>
                <a:gd name="T17" fmla="*/ T16 w 69"/>
                <a:gd name="T18" fmla="+- 0 1129 1095"/>
                <a:gd name="T19" fmla="*/ 1129 h 44"/>
                <a:gd name="T20" fmla="+- 0 4387 4372"/>
                <a:gd name="T21" fmla="*/ T20 w 69"/>
                <a:gd name="T22" fmla="+- 0 1138 1095"/>
                <a:gd name="T23" fmla="*/ 1138 h 44"/>
                <a:gd name="T24" fmla="+- 0 4405 4372"/>
                <a:gd name="T25" fmla="*/ T24 w 69"/>
                <a:gd name="T26" fmla="+- 0 1138 1095"/>
                <a:gd name="T27" fmla="*/ 1138 h 44"/>
                <a:gd name="T28" fmla="+- 0 4419 4372"/>
                <a:gd name="T29" fmla="*/ T28 w 69"/>
                <a:gd name="T30" fmla="+- 0 1137 1095"/>
                <a:gd name="T31" fmla="*/ 1137 h 44"/>
                <a:gd name="T32" fmla="+- 0 4430 4372"/>
                <a:gd name="T33" fmla="*/ T32 w 69"/>
                <a:gd name="T34" fmla="+- 0 1132 1095"/>
                <a:gd name="T35" fmla="*/ 1132 h 44"/>
                <a:gd name="T36" fmla="+- 0 4437 4372"/>
                <a:gd name="T37" fmla="*/ T36 w 69"/>
                <a:gd name="T38" fmla="+- 0 1125 1095"/>
                <a:gd name="T39" fmla="*/ 1125 h 44"/>
                <a:gd name="T40" fmla="+- 0 4440 4372"/>
                <a:gd name="T41" fmla="*/ T40 w 69"/>
                <a:gd name="T42" fmla="+- 0 1117 1095"/>
                <a:gd name="T43" fmla="*/ 1117 h 44"/>
                <a:gd name="T44" fmla="+- 0 4437 4372"/>
                <a:gd name="T45" fmla="*/ T44 w 69"/>
                <a:gd name="T46" fmla="+- 0 1108 1095"/>
                <a:gd name="T47" fmla="*/ 1108 h 44"/>
                <a:gd name="T48" fmla="+- 0 4430 4372"/>
                <a:gd name="T49" fmla="*/ T48 w 69"/>
                <a:gd name="T50" fmla="+- 0 1102 1095"/>
                <a:gd name="T51" fmla="*/ 1102 h 44"/>
                <a:gd name="T52" fmla="+- 0 4419 4372"/>
                <a:gd name="T53" fmla="*/ T52 w 69"/>
                <a:gd name="T54" fmla="+- 0 1097 1095"/>
                <a:gd name="T55" fmla="*/ 1097 h 44"/>
                <a:gd name="T56" fmla="+- 0 4405 4372"/>
                <a:gd name="T57" fmla="*/ T56 w 69"/>
                <a:gd name="T58" fmla="+- 0 1095 1095"/>
                <a:gd name="T59" fmla="*/ 1095 h 4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</a:cxnLst>
              <a:rect l="0" t="0" r="r" b="b"/>
              <a:pathLst>
                <a:path w="69" h="44">
                  <a:moveTo>
                    <a:pt x="33" y="0"/>
                  </a:moveTo>
                  <a:lnTo>
                    <a:pt x="15" y="0"/>
                  </a:lnTo>
                  <a:lnTo>
                    <a:pt x="0" y="10"/>
                  </a:lnTo>
                  <a:lnTo>
                    <a:pt x="0" y="22"/>
                  </a:lnTo>
                  <a:lnTo>
                    <a:pt x="0" y="34"/>
                  </a:lnTo>
                  <a:lnTo>
                    <a:pt x="15" y="43"/>
                  </a:lnTo>
                  <a:lnTo>
                    <a:pt x="33" y="43"/>
                  </a:lnTo>
                  <a:lnTo>
                    <a:pt x="47" y="42"/>
                  </a:lnTo>
                  <a:lnTo>
                    <a:pt x="58" y="37"/>
                  </a:lnTo>
                  <a:lnTo>
                    <a:pt x="65" y="30"/>
                  </a:lnTo>
                  <a:lnTo>
                    <a:pt x="68" y="22"/>
                  </a:lnTo>
                  <a:lnTo>
                    <a:pt x="65" y="13"/>
                  </a:lnTo>
                  <a:lnTo>
                    <a:pt x="58" y="7"/>
                  </a:lnTo>
                  <a:lnTo>
                    <a:pt x="47" y="2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17" name="docshape123">
              <a:extLst>
                <a:ext uri="{FF2B5EF4-FFF2-40B4-BE49-F238E27FC236}">
                  <a16:creationId xmlns:a16="http://schemas.microsoft.com/office/drawing/2014/main" id="{CE8C993A-2632-7D35-37F7-B60543245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" y="1095"/>
              <a:ext cx="69" cy="731"/>
            </a:xfrm>
            <a:custGeom>
              <a:avLst/>
              <a:gdLst>
                <a:gd name="T0" fmla="+- 0 4405 4372"/>
                <a:gd name="T1" fmla="*/ T0 w 69"/>
                <a:gd name="T2" fmla="+- 0 1095 1095"/>
                <a:gd name="T3" fmla="*/ 1095 h 731"/>
                <a:gd name="T4" fmla="+- 0 4387 4372"/>
                <a:gd name="T5" fmla="*/ T4 w 69"/>
                <a:gd name="T6" fmla="+- 0 1095 1095"/>
                <a:gd name="T7" fmla="*/ 1095 h 731"/>
                <a:gd name="T8" fmla="+- 0 4372 4372"/>
                <a:gd name="T9" fmla="*/ T8 w 69"/>
                <a:gd name="T10" fmla="+- 0 1105 1095"/>
                <a:gd name="T11" fmla="*/ 1105 h 731"/>
                <a:gd name="T12" fmla="+- 0 4372 4372"/>
                <a:gd name="T13" fmla="*/ T12 w 69"/>
                <a:gd name="T14" fmla="+- 0 1117 1095"/>
                <a:gd name="T15" fmla="*/ 1117 h 731"/>
                <a:gd name="T16" fmla="+- 0 4372 4372"/>
                <a:gd name="T17" fmla="*/ T16 w 69"/>
                <a:gd name="T18" fmla="+- 0 1804 1095"/>
                <a:gd name="T19" fmla="*/ 1804 h 731"/>
                <a:gd name="T20" fmla="+- 0 4372 4372"/>
                <a:gd name="T21" fmla="*/ T20 w 69"/>
                <a:gd name="T22" fmla="+- 0 1816 1095"/>
                <a:gd name="T23" fmla="*/ 1816 h 731"/>
                <a:gd name="T24" fmla="+- 0 4387 4372"/>
                <a:gd name="T25" fmla="*/ T24 w 69"/>
                <a:gd name="T26" fmla="+- 0 1826 1095"/>
                <a:gd name="T27" fmla="*/ 1826 h 731"/>
                <a:gd name="T28" fmla="+- 0 4405 4372"/>
                <a:gd name="T29" fmla="*/ T28 w 69"/>
                <a:gd name="T30" fmla="+- 0 1826 1095"/>
                <a:gd name="T31" fmla="*/ 1826 h 731"/>
                <a:gd name="T32" fmla="+- 0 4419 4372"/>
                <a:gd name="T33" fmla="*/ T32 w 69"/>
                <a:gd name="T34" fmla="+- 0 1824 1095"/>
                <a:gd name="T35" fmla="*/ 1824 h 731"/>
                <a:gd name="T36" fmla="+- 0 4430 4372"/>
                <a:gd name="T37" fmla="*/ T36 w 69"/>
                <a:gd name="T38" fmla="+- 0 1820 1095"/>
                <a:gd name="T39" fmla="*/ 1820 h 731"/>
                <a:gd name="T40" fmla="+- 0 4437 4372"/>
                <a:gd name="T41" fmla="*/ T40 w 69"/>
                <a:gd name="T42" fmla="+- 0 1813 1095"/>
                <a:gd name="T43" fmla="*/ 1813 h 731"/>
                <a:gd name="T44" fmla="+- 0 4440 4372"/>
                <a:gd name="T45" fmla="*/ T44 w 69"/>
                <a:gd name="T46" fmla="+- 0 1804 1095"/>
                <a:gd name="T47" fmla="*/ 1804 h 731"/>
                <a:gd name="T48" fmla="+- 0 4440 4372"/>
                <a:gd name="T49" fmla="*/ T48 w 69"/>
                <a:gd name="T50" fmla="+- 0 1117 1095"/>
                <a:gd name="T51" fmla="*/ 1117 h 731"/>
                <a:gd name="T52" fmla="+- 0 4437 4372"/>
                <a:gd name="T53" fmla="*/ T52 w 69"/>
                <a:gd name="T54" fmla="+- 0 1108 1095"/>
                <a:gd name="T55" fmla="*/ 1108 h 731"/>
                <a:gd name="T56" fmla="+- 0 4430 4372"/>
                <a:gd name="T57" fmla="*/ T56 w 69"/>
                <a:gd name="T58" fmla="+- 0 1102 1095"/>
                <a:gd name="T59" fmla="*/ 1102 h 731"/>
                <a:gd name="T60" fmla="+- 0 4419 4372"/>
                <a:gd name="T61" fmla="*/ T60 w 69"/>
                <a:gd name="T62" fmla="+- 0 1097 1095"/>
                <a:gd name="T63" fmla="*/ 1097 h 731"/>
                <a:gd name="T64" fmla="+- 0 4405 4372"/>
                <a:gd name="T65" fmla="*/ T64 w 69"/>
                <a:gd name="T66" fmla="+- 0 1095 1095"/>
                <a:gd name="T67" fmla="*/ 1095 h 731"/>
                <a:gd name="T68" fmla="+- 0 4372 4372"/>
                <a:gd name="T69" fmla="*/ T68 w 69"/>
                <a:gd name="T70" fmla="+- 0 1117 1095"/>
                <a:gd name="T71" fmla="*/ 1117 h 731"/>
                <a:gd name="T72" fmla="+- 0 4372 4372"/>
                <a:gd name="T73" fmla="*/ T72 w 69"/>
                <a:gd name="T74" fmla="+- 0 1129 1095"/>
                <a:gd name="T75" fmla="*/ 1129 h 731"/>
                <a:gd name="T76" fmla="+- 0 4387 4372"/>
                <a:gd name="T77" fmla="*/ T76 w 69"/>
                <a:gd name="T78" fmla="+- 0 1138 1095"/>
                <a:gd name="T79" fmla="*/ 1138 h 731"/>
                <a:gd name="T80" fmla="+- 0 4405 4372"/>
                <a:gd name="T81" fmla="*/ T80 w 69"/>
                <a:gd name="T82" fmla="+- 0 1138 1095"/>
                <a:gd name="T83" fmla="*/ 1138 h 731"/>
                <a:gd name="T84" fmla="+- 0 4419 4372"/>
                <a:gd name="T85" fmla="*/ T84 w 69"/>
                <a:gd name="T86" fmla="+- 0 1137 1095"/>
                <a:gd name="T87" fmla="*/ 1137 h 731"/>
                <a:gd name="T88" fmla="+- 0 4430 4372"/>
                <a:gd name="T89" fmla="*/ T88 w 69"/>
                <a:gd name="T90" fmla="+- 0 1132 1095"/>
                <a:gd name="T91" fmla="*/ 1132 h 731"/>
                <a:gd name="T92" fmla="+- 0 4437 4372"/>
                <a:gd name="T93" fmla="*/ T92 w 69"/>
                <a:gd name="T94" fmla="+- 0 1125 1095"/>
                <a:gd name="T95" fmla="*/ 1125 h 731"/>
                <a:gd name="T96" fmla="+- 0 4440 4372"/>
                <a:gd name="T97" fmla="*/ T96 w 69"/>
                <a:gd name="T98" fmla="+- 0 1117 1095"/>
                <a:gd name="T99" fmla="*/ 1117 h 7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</a:cxnLst>
              <a:rect l="0" t="0" r="r" b="b"/>
              <a:pathLst>
                <a:path w="69" h="731">
                  <a:moveTo>
                    <a:pt x="33" y="0"/>
                  </a:moveTo>
                  <a:lnTo>
                    <a:pt x="15" y="0"/>
                  </a:lnTo>
                  <a:lnTo>
                    <a:pt x="0" y="10"/>
                  </a:lnTo>
                  <a:lnTo>
                    <a:pt x="0" y="22"/>
                  </a:lnTo>
                  <a:lnTo>
                    <a:pt x="0" y="709"/>
                  </a:lnTo>
                  <a:lnTo>
                    <a:pt x="0" y="721"/>
                  </a:lnTo>
                  <a:lnTo>
                    <a:pt x="15" y="731"/>
                  </a:lnTo>
                  <a:lnTo>
                    <a:pt x="33" y="731"/>
                  </a:lnTo>
                  <a:lnTo>
                    <a:pt x="47" y="729"/>
                  </a:lnTo>
                  <a:lnTo>
                    <a:pt x="58" y="725"/>
                  </a:lnTo>
                  <a:lnTo>
                    <a:pt x="65" y="718"/>
                  </a:lnTo>
                  <a:lnTo>
                    <a:pt x="68" y="709"/>
                  </a:lnTo>
                  <a:lnTo>
                    <a:pt x="68" y="22"/>
                  </a:lnTo>
                  <a:lnTo>
                    <a:pt x="65" y="13"/>
                  </a:lnTo>
                  <a:lnTo>
                    <a:pt x="58" y="7"/>
                  </a:lnTo>
                  <a:lnTo>
                    <a:pt x="47" y="2"/>
                  </a:lnTo>
                  <a:lnTo>
                    <a:pt x="33" y="0"/>
                  </a:lnTo>
                  <a:close/>
                  <a:moveTo>
                    <a:pt x="0" y="22"/>
                  </a:moveTo>
                  <a:lnTo>
                    <a:pt x="0" y="34"/>
                  </a:lnTo>
                  <a:lnTo>
                    <a:pt x="15" y="43"/>
                  </a:lnTo>
                  <a:lnTo>
                    <a:pt x="33" y="43"/>
                  </a:lnTo>
                  <a:lnTo>
                    <a:pt x="47" y="42"/>
                  </a:lnTo>
                  <a:lnTo>
                    <a:pt x="58" y="37"/>
                  </a:lnTo>
                  <a:lnTo>
                    <a:pt x="65" y="30"/>
                  </a:lnTo>
                  <a:lnTo>
                    <a:pt x="68" y="22"/>
                  </a:lnTo>
                </a:path>
              </a:pathLst>
            </a:custGeom>
            <a:noFill/>
            <a:ln w="307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1035" name="docshape124">
              <a:extLst>
                <a:ext uri="{FF2B5EF4-FFF2-40B4-BE49-F238E27FC236}">
                  <a16:creationId xmlns:a16="http://schemas.microsoft.com/office/drawing/2014/main" id="{22D1402D-5DBB-EDD1-9553-2165952671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" y="1072"/>
              <a:ext cx="68" cy="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docshape125">
              <a:extLst>
                <a:ext uri="{FF2B5EF4-FFF2-40B4-BE49-F238E27FC236}">
                  <a16:creationId xmlns:a16="http://schemas.microsoft.com/office/drawing/2014/main" id="{23825E48-F2CB-047C-A5C1-7E2FA5B9B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1" y="1071"/>
              <a:ext cx="68" cy="44"/>
            </a:xfrm>
            <a:custGeom>
              <a:avLst/>
              <a:gdLst>
                <a:gd name="T0" fmla="+- 0 2593 2542"/>
                <a:gd name="T1" fmla="*/ T0 w 68"/>
                <a:gd name="T2" fmla="+- 0 1071 1071"/>
                <a:gd name="T3" fmla="*/ 1071 h 44"/>
                <a:gd name="T4" fmla="+- 0 2556 2542"/>
                <a:gd name="T5" fmla="*/ T4 w 68"/>
                <a:gd name="T6" fmla="+- 0 1071 1071"/>
                <a:gd name="T7" fmla="*/ 1071 h 44"/>
                <a:gd name="T8" fmla="+- 0 2542 2542"/>
                <a:gd name="T9" fmla="*/ T8 w 68"/>
                <a:gd name="T10" fmla="+- 0 1081 1071"/>
                <a:gd name="T11" fmla="*/ 1081 h 44"/>
                <a:gd name="T12" fmla="+- 0 2542 2542"/>
                <a:gd name="T13" fmla="*/ T12 w 68"/>
                <a:gd name="T14" fmla="+- 0 1093 1071"/>
                <a:gd name="T15" fmla="*/ 1093 h 44"/>
                <a:gd name="T16" fmla="+- 0 2542 2542"/>
                <a:gd name="T17" fmla="*/ T16 w 68"/>
                <a:gd name="T18" fmla="+- 0 1105 1071"/>
                <a:gd name="T19" fmla="*/ 1105 h 44"/>
                <a:gd name="T20" fmla="+- 0 2556 2542"/>
                <a:gd name="T21" fmla="*/ T20 w 68"/>
                <a:gd name="T22" fmla="+- 0 1114 1071"/>
                <a:gd name="T23" fmla="*/ 1114 h 44"/>
                <a:gd name="T24" fmla="+- 0 2593 2542"/>
                <a:gd name="T25" fmla="*/ T24 w 68"/>
                <a:gd name="T26" fmla="+- 0 1114 1071"/>
                <a:gd name="T27" fmla="*/ 1114 h 44"/>
                <a:gd name="T28" fmla="+- 0 2609 2542"/>
                <a:gd name="T29" fmla="*/ T28 w 68"/>
                <a:gd name="T30" fmla="+- 0 1105 1071"/>
                <a:gd name="T31" fmla="*/ 1105 h 44"/>
                <a:gd name="T32" fmla="+- 0 2609 2542"/>
                <a:gd name="T33" fmla="*/ T32 w 68"/>
                <a:gd name="T34" fmla="+- 0 1081 1071"/>
                <a:gd name="T35" fmla="*/ 1081 h 44"/>
                <a:gd name="T36" fmla="+- 0 2593 2542"/>
                <a:gd name="T37" fmla="*/ T36 w 68"/>
                <a:gd name="T38" fmla="+- 0 1071 1071"/>
                <a:gd name="T39" fmla="*/ 1071 h 4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68" h="44">
                  <a:moveTo>
                    <a:pt x="51" y="0"/>
                  </a:moveTo>
                  <a:lnTo>
                    <a:pt x="14" y="0"/>
                  </a:lnTo>
                  <a:lnTo>
                    <a:pt x="0" y="10"/>
                  </a:lnTo>
                  <a:lnTo>
                    <a:pt x="0" y="22"/>
                  </a:lnTo>
                  <a:lnTo>
                    <a:pt x="0" y="34"/>
                  </a:lnTo>
                  <a:lnTo>
                    <a:pt x="14" y="43"/>
                  </a:lnTo>
                  <a:lnTo>
                    <a:pt x="51" y="43"/>
                  </a:lnTo>
                  <a:lnTo>
                    <a:pt x="67" y="34"/>
                  </a:lnTo>
                  <a:lnTo>
                    <a:pt x="67" y="1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20" name="docshape126">
              <a:extLst>
                <a:ext uri="{FF2B5EF4-FFF2-40B4-BE49-F238E27FC236}">
                  <a16:creationId xmlns:a16="http://schemas.microsoft.com/office/drawing/2014/main" id="{2D7F73E5-1D8A-E96B-90FC-F94927CDB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1" y="1071"/>
              <a:ext cx="68" cy="731"/>
            </a:xfrm>
            <a:custGeom>
              <a:avLst/>
              <a:gdLst>
                <a:gd name="T0" fmla="+- 0 2575 2542"/>
                <a:gd name="T1" fmla="*/ T0 w 68"/>
                <a:gd name="T2" fmla="+- 0 1071 1071"/>
                <a:gd name="T3" fmla="*/ 1071 h 731"/>
                <a:gd name="T4" fmla="+- 0 2556 2542"/>
                <a:gd name="T5" fmla="*/ T4 w 68"/>
                <a:gd name="T6" fmla="+- 0 1071 1071"/>
                <a:gd name="T7" fmla="*/ 1071 h 731"/>
                <a:gd name="T8" fmla="+- 0 2542 2542"/>
                <a:gd name="T9" fmla="*/ T8 w 68"/>
                <a:gd name="T10" fmla="+- 0 1081 1071"/>
                <a:gd name="T11" fmla="*/ 1081 h 731"/>
                <a:gd name="T12" fmla="+- 0 2542 2542"/>
                <a:gd name="T13" fmla="*/ T12 w 68"/>
                <a:gd name="T14" fmla="+- 0 1093 1071"/>
                <a:gd name="T15" fmla="*/ 1093 h 731"/>
                <a:gd name="T16" fmla="+- 0 2542 2542"/>
                <a:gd name="T17" fmla="*/ T16 w 68"/>
                <a:gd name="T18" fmla="+- 0 1780 1071"/>
                <a:gd name="T19" fmla="*/ 1780 h 731"/>
                <a:gd name="T20" fmla="+- 0 2542 2542"/>
                <a:gd name="T21" fmla="*/ T20 w 68"/>
                <a:gd name="T22" fmla="+- 0 1792 1071"/>
                <a:gd name="T23" fmla="*/ 1792 h 731"/>
                <a:gd name="T24" fmla="+- 0 2556 2542"/>
                <a:gd name="T25" fmla="*/ T24 w 68"/>
                <a:gd name="T26" fmla="+- 0 1802 1071"/>
                <a:gd name="T27" fmla="*/ 1802 h 731"/>
                <a:gd name="T28" fmla="+- 0 2575 2542"/>
                <a:gd name="T29" fmla="*/ T28 w 68"/>
                <a:gd name="T30" fmla="+- 0 1802 1071"/>
                <a:gd name="T31" fmla="*/ 1802 h 731"/>
                <a:gd name="T32" fmla="+- 0 2593 2542"/>
                <a:gd name="T33" fmla="*/ T32 w 68"/>
                <a:gd name="T34" fmla="+- 0 1802 1071"/>
                <a:gd name="T35" fmla="*/ 1802 h 731"/>
                <a:gd name="T36" fmla="+- 0 2609 2542"/>
                <a:gd name="T37" fmla="*/ T36 w 68"/>
                <a:gd name="T38" fmla="+- 0 1792 1071"/>
                <a:gd name="T39" fmla="*/ 1792 h 731"/>
                <a:gd name="T40" fmla="+- 0 2609 2542"/>
                <a:gd name="T41" fmla="*/ T40 w 68"/>
                <a:gd name="T42" fmla="+- 0 1780 1071"/>
                <a:gd name="T43" fmla="*/ 1780 h 731"/>
                <a:gd name="T44" fmla="+- 0 2609 2542"/>
                <a:gd name="T45" fmla="*/ T44 w 68"/>
                <a:gd name="T46" fmla="+- 0 1093 1071"/>
                <a:gd name="T47" fmla="*/ 1093 h 731"/>
                <a:gd name="T48" fmla="+- 0 2609 2542"/>
                <a:gd name="T49" fmla="*/ T48 w 68"/>
                <a:gd name="T50" fmla="+- 0 1081 1071"/>
                <a:gd name="T51" fmla="*/ 1081 h 731"/>
                <a:gd name="T52" fmla="+- 0 2593 2542"/>
                <a:gd name="T53" fmla="*/ T52 w 68"/>
                <a:gd name="T54" fmla="+- 0 1071 1071"/>
                <a:gd name="T55" fmla="*/ 1071 h 731"/>
                <a:gd name="T56" fmla="+- 0 2575 2542"/>
                <a:gd name="T57" fmla="*/ T56 w 68"/>
                <a:gd name="T58" fmla="+- 0 1071 1071"/>
                <a:gd name="T59" fmla="*/ 1071 h 731"/>
                <a:gd name="T60" fmla="+- 0 2542 2542"/>
                <a:gd name="T61" fmla="*/ T60 w 68"/>
                <a:gd name="T62" fmla="+- 0 1093 1071"/>
                <a:gd name="T63" fmla="*/ 1093 h 731"/>
                <a:gd name="T64" fmla="+- 0 2542 2542"/>
                <a:gd name="T65" fmla="*/ T64 w 68"/>
                <a:gd name="T66" fmla="+- 0 1105 1071"/>
                <a:gd name="T67" fmla="*/ 1105 h 731"/>
                <a:gd name="T68" fmla="+- 0 2556 2542"/>
                <a:gd name="T69" fmla="*/ T68 w 68"/>
                <a:gd name="T70" fmla="+- 0 1114 1071"/>
                <a:gd name="T71" fmla="*/ 1114 h 731"/>
                <a:gd name="T72" fmla="+- 0 2575 2542"/>
                <a:gd name="T73" fmla="*/ T72 w 68"/>
                <a:gd name="T74" fmla="+- 0 1114 1071"/>
                <a:gd name="T75" fmla="*/ 1114 h 731"/>
                <a:gd name="T76" fmla="+- 0 2593 2542"/>
                <a:gd name="T77" fmla="*/ T76 w 68"/>
                <a:gd name="T78" fmla="+- 0 1114 1071"/>
                <a:gd name="T79" fmla="*/ 1114 h 731"/>
                <a:gd name="T80" fmla="+- 0 2609 2542"/>
                <a:gd name="T81" fmla="*/ T80 w 68"/>
                <a:gd name="T82" fmla="+- 0 1105 1071"/>
                <a:gd name="T83" fmla="*/ 1105 h 731"/>
                <a:gd name="T84" fmla="+- 0 2609 2542"/>
                <a:gd name="T85" fmla="*/ T84 w 68"/>
                <a:gd name="T86" fmla="+- 0 1093 1071"/>
                <a:gd name="T87" fmla="*/ 1093 h 7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68" h="731">
                  <a:moveTo>
                    <a:pt x="33" y="0"/>
                  </a:moveTo>
                  <a:lnTo>
                    <a:pt x="14" y="0"/>
                  </a:lnTo>
                  <a:lnTo>
                    <a:pt x="0" y="10"/>
                  </a:lnTo>
                  <a:lnTo>
                    <a:pt x="0" y="22"/>
                  </a:lnTo>
                  <a:lnTo>
                    <a:pt x="0" y="709"/>
                  </a:lnTo>
                  <a:lnTo>
                    <a:pt x="0" y="721"/>
                  </a:lnTo>
                  <a:lnTo>
                    <a:pt x="14" y="731"/>
                  </a:lnTo>
                  <a:lnTo>
                    <a:pt x="33" y="731"/>
                  </a:lnTo>
                  <a:lnTo>
                    <a:pt x="51" y="731"/>
                  </a:lnTo>
                  <a:lnTo>
                    <a:pt x="67" y="721"/>
                  </a:lnTo>
                  <a:lnTo>
                    <a:pt x="67" y="709"/>
                  </a:lnTo>
                  <a:lnTo>
                    <a:pt x="67" y="22"/>
                  </a:lnTo>
                  <a:lnTo>
                    <a:pt x="67" y="10"/>
                  </a:lnTo>
                  <a:lnTo>
                    <a:pt x="51" y="0"/>
                  </a:lnTo>
                  <a:lnTo>
                    <a:pt x="33" y="0"/>
                  </a:lnTo>
                  <a:close/>
                  <a:moveTo>
                    <a:pt x="0" y="22"/>
                  </a:moveTo>
                  <a:lnTo>
                    <a:pt x="0" y="34"/>
                  </a:lnTo>
                  <a:lnTo>
                    <a:pt x="14" y="43"/>
                  </a:lnTo>
                  <a:lnTo>
                    <a:pt x="33" y="43"/>
                  </a:lnTo>
                  <a:lnTo>
                    <a:pt x="51" y="43"/>
                  </a:lnTo>
                  <a:lnTo>
                    <a:pt x="67" y="34"/>
                  </a:lnTo>
                  <a:lnTo>
                    <a:pt x="67" y="22"/>
                  </a:lnTo>
                </a:path>
              </a:pathLst>
            </a:custGeom>
            <a:noFill/>
            <a:ln w="307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1038" name="docshape127">
              <a:extLst>
                <a:ext uri="{FF2B5EF4-FFF2-40B4-BE49-F238E27FC236}">
                  <a16:creationId xmlns:a16="http://schemas.microsoft.com/office/drawing/2014/main" id="{A402928B-1699-E13A-2A17-ED0FB50CA6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" y="1212"/>
              <a:ext cx="69" cy="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docshape128">
              <a:extLst>
                <a:ext uri="{FF2B5EF4-FFF2-40B4-BE49-F238E27FC236}">
                  <a16:creationId xmlns:a16="http://schemas.microsoft.com/office/drawing/2014/main" id="{BBD5469B-482C-FB38-5734-9BC879230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4" y="1211"/>
              <a:ext cx="69" cy="44"/>
            </a:xfrm>
            <a:custGeom>
              <a:avLst/>
              <a:gdLst>
                <a:gd name="T0" fmla="+- 0 2167 2114"/>
                <a:gd name="T1" fmla="*/ T0 w 69"/>
                <a:gd name="T2" fmla="+- 0 1212 1212"/>
                <a:gd name="T3" fmla="*/ 1212 h 44"/>
                <a:gd name="T4" fmla="+- 0 2149 2114"/>
                <a:gd name="T5" fmla="*/ T4 w 69"/>
                <a:gd name="T6" fmla="+- 0 1212 1212"/>
                <a:gd name="T7" fmla="*/ 1212 h 44"/>
                <a:gd name="T8" fmla="+- 0 2136 2114"/>
                <a:gd name="T9" fmla="*/ T8 w 69"/>
                <a:gd name="T10" fmla="+- 0 1213 1212"/>
                <a:gd name="T11" fmla="*/ 1213 h 44"/>
                <a:gd name="T12" fmla="+- 0 2125 2114"/>
                <a:gd name="T13" fmla="*/ T12 w 69"/>
                <a:gd name="T14" fmla="+- 0 1218 1212"/>
                <a:gd name="T15" fmla="*/ 1218 h 44"/>
                <a:gd name="T16" fmla="+- 0 2117 2114"/>
                <a:gd name="T17" fmla="*/ T16 w 69"/>
                <a:gd name="T18" fmla="+- 0 1225 1212"/>
                <a:gd name="T19" fmla="*/ 1225 h 44"/>
                <a:gd name="T20" fmla="+- 0 2114 2114"/>
                <a:gd name="T21" fmla="*/ T20 w 69"/>
                <a:gd name="T22" fmla="+- 0 1233 1212"/>
                <a:gd name="T23" fmla="*/ 1233 h 44"/>
                <a:gd name="T24" fmla="+- 0 2117 2114"/>
                <a:gd name="T25" fmla="*/ T24 w 69"/>
                <a:gd name="T26" fmla="+- 0 1242 1212"/>
                <a:gd name="T27" fmla="*/ 1242 h 44"/>
                <a:gd name="T28" fmla="+- 0 2125 2114"/>
                <a:gd name="T29" fmla="*/ T28 w 69"/>
                <a:gd name="T30" fmla="+- 0 1249 1212"/>
                <a:gd name="T31" fmla="*/ 1249 h 44"/>
                <a:gd name="T32" fmla="+- 0 2136 2114"/>
                <a:gd name="T33" fmla="*/ T32 w 69"/>
                <a:gd name="T34" fmla="+- 0 1253 1212"/>
                <a:gd name="T35" fmla="*/ 1253 h 44"/>
                <a:gd name="T36" fmla="+- 0 2149 2114"/>
                <a:gd name="T37" fmla="*/ T36 w 69"/>
                <a:gd name="T38" fmla="+- 0 1255 1212"/>
                <a:gd name="T39" fmla="*/ 1255 h 44"/>
                <a:gd name="T40" fmla="+- 0 2167 2114"/>
                <a:gd name="T41" fmla="*/ T40 w 69"/>
                <a:gd name="T42" fmla="+- 0 1255 1212"/>
                <a:gd name="T43" fmla="*/ 1255 h 44"/>
                <a:gd name="T44" fmla="+- 0 2183 2114"/>
                <a:gd name="T45" fmla="*/ T44 w 69"/>
                <a:gd name="T46" fmla="+- 0 1245 1212"/>
                <a:gd name="T47" fmla="*/ 1245 h 44"/>
                <a:gd name="T48" fmla="+- 0 2183 2114"/>
                <a:gd name="T49" fmla="*/ T48 w 69"/>
                <a:gd name="T50" fmla="+- 0 1221 1212"/>
                <a:gd name="T51" fmla="*/ 1221 h 44"/>
                <a:gd name="T52" fmla="+- 0 2167 2114"/>
                <a:gd name="T53" fmla="*/ T52 w 69"/>
                <a:gd name="T54" fmla="+- 0 1212 1212"/>
                <a:gd name="T55" fmla="*/ 1212 h 4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</a:cxnLst>
              <a:rect l="0" t="0" r="r" b="b"/>
              <a:pathLst>
                <a:path w="69" h="44">
                  <a:moveTo>
                    <a:pt x="53" y="0"/>
                  </a:moveTo>
                  <a:lnTo>
                    <a:pt x="35" y="0"/>
                  </a:lnTo>
                  <a:lnTo>
                    <a:pt x="22" y="1"/>
                  </a:lnTo>
                  <a:lnTo>
                    <a:pt x="11" y="6"/>
                  </a:lnTo>
                  <a:lnTo>
                    <a:pt x="3" y="13"/>
                  </a:lnTo>
                  <a:lnTo>
                    <a:pt x="0" y="21"/>
                  </a:lnTo>
                  <a:lnTo>
                    <a:pt x="3" y="30"/>
                  </a:lnTo>
                  <a:lnTo>
                    <a:pt x="11" y="37"/>
                  </a:lnTo>
                  <a:lnTo>
                    <a:pt x="22" y="41"/>
                  </a:lnTo>
                  <a:lnTo>
                    <a:pt x="35" y="43"/>
                  </a:lnTo>
                  <a:lnTo>
                    <a:pt x="53" y="43"/>
                  </a:lnTo>
                  <a:lnTo>
                    <a:pt x="69" y="33"/>
                  </a:lnTo>
                  <a:lnTo>
                    <a:pt x="69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23" name="docshape129">
              <a:extLst>
                <a:ext uri="{FF2B5EF4-FFF2-40B4-BE49-F238E27FC236}">
                  <a16:creationId xmlns:a16="http://schemas.microsoft.com/office/drawing/2014/main" id="{8C482665-C79B-631B-E61B-D604EC6FF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4" y="1211"/>
              <a:ext cx="69" cy="731"/>
            </a:xfrm>
            <a:custGeom>
              <a:avLst/>
              <a:gdLst>
                <a:gd name="T0" fmla="+- 0 2149 2114"/>
                <a:gd name="T1" fmla="*/ T0 w 69"/>
                <a:gd name="T2" fmla="+- 0 1212 1212"/>
                <a:gd name="T3" fmla="*/ 1212 h 731"/>
                <a:gd name="T4" fmla="+- 0 2136 2114"/>
                <a:gd name="T5" fmla="*/ T4 w 69"/>
                <a:gd name="T6" fmla="+- 0 1213 1212"/>
                <a:gd name="T7" fmla="*/ 1213 h 731"/>
                <a:gd name="T8" fmla="+- 0 2125 2114"/>
                <a:gd name="T9" fmla="*/ T8 w 69"/>
                <a:gd name="T10" fmla="+- 0 1218 1212"/>
                <a:gd name="T11" fmla="*/ 1218 h 731"/>
                <a:gd name="T12" fmla="+- 0 2117 2114"/>
                <a:gd name="T13" fmla="*/ T12 w 69"/>
                <a:gd name="T14" fmla="+- 0 1225 1212"/>
                <a:gd name="T15" fmla="*/ 1225 h 731"/>
                <a:gd name="T16" fmla="+- 0 2114 2114"/>
                <a:gd name="T17" fmla="*/ T16 w 69"/>
                <a:gd name="T18" fmla="+- 0 1233 1212"/>
                <a:gd name="T19" fmla="*/ 1233 h 731"/>
                <a:gd name="T20" fmla="+- 0 2114 2114"/>
                <a:gd name="T21" fmla="*/ T20 w 69"/>
                <a:gd name="T22" fmla="+- 0 1921 1212"/>
                <a:gd name="T23" fmla="*/ 1921 h 731"/>
                <a:gd name="T24" fmla="+- 0 2117 2114"/>
                <a:gd name="T25" fmla="*/ T24 w 69"/>
                <a:gd name="T26" fmla="+- 0 1929 1212"/>
                <a:gd name="T27" fmla="*/ 1929 h 731"/>
                <a:gd name="T28" fmla="+- 0 2125 2114"/>
                <a:gd name="T29" fmla="*/ T28 w 69"/>
                <a:gd name="T30" fmla="+- 0 1936 1212"/>
                <a:gd name="T31" fmla="*/ 1936 h 731"/>
                <a:gd name="T32" fmla="+- 0 2136 2114"/>
                <a:gd name="T33" fmla="*/ T32 w 69"/>
                <a:gd name="T34" fmla="+- 0 1941 1212"/>
                <a:gd name="T35" fmla="*/ 1941 h 731"/>
                <a:gd name="T36" fmla="+- 0 2149 2114"/>
                <a:gd name="T37" fmla="*/ T36 w 69"/>
                <a:gd name="T38" fmla="+- 0 1942 1212"/>
                <a:gd name="T39" fmla="*/ 1942 h 731"/>
                <a:gd name="T40" fmla="+- 0 2167 2114"/>
                <a:gd name="T41" fmla="*/ T40 w 69"/>
                <a:gd name="T42" fmla="+- 0 1942 1212"/>
                <a:gd name="T43" fmla="*/ 1942 h 731"/>
                <a:gd name="T44" fmla="+- 0 2183 2114"/>
                <a:gd name="T45" fmla="*/ T44 w 69"/>
                <a:gd name="T46" fmla="+- 0 1933 1212"/>
                <a:gd name="T47" fmla="*/ 1933 h 731"/>
                <a:gd name="T48" fmla="+- 0 2183 2114"/>
                <a:gd name="T49" fmla="*/ T48 w 69"/>
                <a:gd name="T50" fmla="+- 0 1921 1212"/>
                <a:gd name="T51" fmla="*/ 1921 h 731"/>
                <a:gd name="T52" fmla="+- 0 2183 2114"/>
                <a:gd name="T53" fmla="*/ T52 w 69"/>
                <a:gd name="T54" fmla="+- 0 1233 1212"/>
                <a:gd name="T55" fmla="*/ 1233 h 731"/>
                <a:gd name="T56" fmla="+- 0 2183 2114"/>
                <a:gd name="T57" fmla="*/ T56 w 69"/>
                <a:gd name="T58" fmla="+- 0 1221 1212"/>
                <a:gd name="T59" fmla="*/ 1221 h 731"/>
                <a:gd name="T60" fmla="+- 0 2167 2114"/>
                <a:gd name="T61" fmla="*/ T60 w 69"/>
                <a:gd name="T62" fmla="+- 0 1212 1212"/>
                <a:gd name="T63" fmla="*/ 1212 h 731"/>
                <a:gd name="T64" fmla="+- 0 2149 2114"/>
                <a:gd name="T65" fmla="*/ T64 w 69"/>
                <a:gd name="T66" fmla="+- 0 1212 1212"/>
                <a:gd name="T67" fmla="*/ 1212 h 731"/>
                <a:gd name="T68" fmla="+- 0 2114 2114"/>
                <a:gd name="T69" fmla="*/ T68 w 69"/>
                <a:gd name="T70" fmla="+- 0 1233 1212"/>
                <a:gd name="T71" fmla="*/ 1233 h 731"/>
                <a:gd name="T72" fmla="+- 0 2117 2114"/>
                <a:gd name="T73" fmla="*/ T72 w 69"/>
                <a:gd name="T74" fmla="+- 0 1242 1212"/>
                <a:gd name="T75" fmla="*/ 1242 h 731"/>
                <a:gd name="T76" fmla="+- 0 2125 2114"/>
                <a:gd name="T77" fmla="*/ T76 w 69"/>
                <a:gd name="T78" fmla="+- 0 1249 1212"/>
                <a:gd name="T79" fmla="*/ 1249 h 731"/>
                <a:gd name="T80" fmla="+- 0 2136 2114"/>
                <a:gd name="T81" fmla="*/ T80 w 69"/>
                <a:gd name="T82" fmla="+- 0 1253 1212"/>
                <a:gd name="T83" fmla="*/ 1253 h 731"/>
                <a:gd name="T84" fmla="+- 0 2149 2114"/>
                <a:gd name="T85" fmla="*/ T84 w 69"/>
                <a:gd name="T86" fmla="+- 0 1255 1212"/>
                <a:gd name="T87" fmla="*/ 1255 h 731"/>
                <a:gd name="T88" fmla="+- 0 2167 2114"/>
                <a:gd name="T89" fmla="*/ T88 w 69"/>
                <a:gd name="T90" fmla="+- 0 1255 1212"/>
                <a:gd name="T91" fmla="*/ 1255 h 731"/>
                <a:gd name="T92" fmla="+- 0 2183 2114"/>
                <a:gd name="T93" fmla="*/ T92 w 69"/>
                <a:gd name="T94" fmla="+- 0 1245 1212"/>
                <a:gd name="T95" fmla="*/ 1245 h 731"/>
                <a:gd name="T96" fmla="+- 0 2183 2114"/>
                <a:gd name="T97" fmla="*/ T96 w 69"/>
                <a:gd name="T98" fmla="+- 0 1233 1212"/>
                <a:gd name="T99" fmla="*/ 1233 h 7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</a:cxnLst>
              <a:rect l="0" t="0" r="r" b="b"/>
              <a:pathLst>
                <a:path w="69" h="731">
                  <a:moveTo>
                    <a:pt x="35" y="0"/>
                  </a:moveTo>
                  <a:lnTo>
                    <a:pt x="22" y="1"/>
                  </a:lnTo>
                  <a:lnTo>
                    <a:pt x="11" y="6"/>
                  </a:lnTo>
                  <a:lnTo>
                    <a:pt x="3" y="13"/>
                  </a:lnTo>
                  <a:lnTo>
                    <a:pt x="0" y="21"/>
                  </a:lnTo>
                  <a:lnTo>
                    <a:pt x="0" y="709"/>
                  </a:lnTo>
                  <a:lnTo>
                    <a:pt x="3" y="717"/>
                  </a:lnTo>
                  <a:lnTo>
                    <a:pt x="11" y="724"/>
                  </a:lnTo>
                  <a:lnTo>
                    <a:pt x="22" y="729"/>
                  </a:lnTo>
                  <a:lnTo>
                    <a:pt x="35" y="730"/>
                  </a:lnTo>
                  <a:lnTo>
                    <a:pt x="53" y="730"/>
                  </a:lnTo>
                  <a:lnTo>
                    <a:pt x="69" y="721"/>
                  </a:lnTo>
                  <a:lnTo>
                    <a:pt x="69" y="709"/>
                  </a:lnTo>
                  <a:lnTo>
                    <a:pt x="69" y="21"/>
                  </a:lnTo>
                  <a:lnTo>
                    <a:pt x="69" y="9"/>
                  </a:lnTo>
                  <a:lnTo>
                    <a:pt x="53" y="0"/>
                  </a:lnTo>
                  <a:lnTo>
                    <a:pt x="35" y="0"/>
                  </a:lnTo>
                  <a:close/>
                  <a:moveTo>
                    <a:pt x="0" y="21"/>
                  </a:moveTo>
                  <a:lnTo>
                    <a:pt x="3" y="30"/>
                  </a:lnTo>
                  <a:lnTo>
                    <a:pt x="11" y="37"/>
                  </a:lnTo>
                  <a:lnTo>
                    <a:pt x="22" y="41"/>
                  </a:lnTo>
                  <a:lnTo>
                    <a:pt x="35" y="43"/>
                  </a:lnTo>
                  <a:lnTo>
                    <a:pt x="53" y="43"/>
                  </a:lnTo>
                  <a:lnTo>
                    <a:pt x="69" y="33"/>
                  </a:lnTo>
                  <a:lnTo>
                    <a:pt x="69" y="21"/>
                  </a:lnTo>
                </a:path>
              </a:pathLst>
            </a:custGeom>
            <a:noFill/>
            <a:ln w="307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1041" name="docshape130">
              <a:extLst>
                <a:ext uri="{FF2B5EF4-FFF2-40B4-BE49-F238E27FC236}">
                  <a16:creationId xmlns:a16="http://schemas.microsoft.com/office/drawing/2014/main" id="{DAD8681C-874D-63E9-6239-12ED70D165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2" y="1032"/>
              <a:ext cx="2921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docshape131">
              <a:extLst>
                <a:ext uri="{FF2B5EF4-FFF2-40B4-BE49-F238E27FC236}">
                  <a16:creationId xmlns:a16="http://schemas.microsoft.com/office/drawing/2014/main" id="{2C018A2C-5CBB-6AE5-EC48-986E05D7F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2" y="1032"/>
              <a:ext cx="2921" cy="232"/>
            </a:xfrm>
            <a:custGeom>
              <a:avLst/>
              <a:gdLst>
                <a:gd name="T0" fmla="+- 0 2584 1853"/>
                <a:gd name="T1" fmla="*/ T0 w 2921"/>
                <a:gd name="T2" fmla="+- 0 1033 1033"/>
                <a:gd name="T3" fmla="*/ 1033 h 232"/>
                <a:gd name="T4" fmla="+- 0 1853 1853"/>
                <a:gd name="T5" fmla="*/ T4 w 2921"/>
                <a:gd name="T6" fmla="+- 0 1264 1033"/>
                <a:gd name="T7" fmla="*/ 1264 h 232"/>
                <a:gd name="T8" fmla="+- 0 4044 1853"/>
                <a:gd name="T9" fmla="*/ T8 w 2921"/>
                <a:gd name="T10" fmla="+- 0 1264 1033"/>
                <a:gd name="T11" fmla="*/ 1264 h 232"/>
                <a:gd name="T12" fmla="+- 0 4774 1853"/>
                <a:gd name="T13" fmla="*/ T12 w 2921"/>
                <a:gd name="T14" fmla="+- 0 1033 1033"/>
                <a:gd name="T15" fmla="*/ 1033 h 232"/>
                <a:gd name="T16" fmla="+- 0 2584 1853"/>
                <a:gd name="T17" fmla="*/ T16 w 2921"/>
                <a:gd name="T18" fmla="+- 0 1033 1033"/>
                <a:gd name="T19" fmla="*/ 1033 h 23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921" h="232">
                  <a:moveTo>
                    <a:pt x="731" y="0"/>
                  </a:moveTo>
                  <a:lnTo>
                    <a:pt x="0" y="231"/>
                  </a:lnTo>
                  <a:lnTo>
                    <a:pt x="2191" y="231"/>
                  </a:lnTo>
                  <a:lnTo>
                    <a:pt x="2921" y="0"/>
                  </a:lnTo>
                  <a:lnTo>
                    <a:pt x="731" y="0"/>
                  </a:lnTo>
                  <a:close/>
                </a:path>
              </a:pathLst>
            </a:custGeom>
            <a:noFill/>
            <a:ln w="307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1043" name="docshape132">
              <a:extLst>
                <a:ext uri="{FF2B5EF4-FFF2-40B4-BE49-F238E27FC236}">
                  <a16:creationId xmlns:a16="http://schemas.microsoft.com/office/drawing/2014/main" id="{2470A9B3-7EC2-40A4-B77B-9A7CF426C2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" y="1606"/>
              <a:ext cx="190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docshape133">
              <a:extLst>
                <a:ext uri="{FF2B5EF4-FFF2-40B4-BE49-F238E27FC236}">
                  <a16:creationId xmlns:a16="http://schemas.microsoft.com/office/drawing/2014/main" id="{FEE66D63-C3E5-2949-5C2B-B35067C9B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723"/>
              <a:ext cx="185" cy="1022"/>
            </a:xfrm>
            <a:custGeom>
              <a:avLst/>
              <a:gdLst>
                <a:gd name="T0" fmla="+- 0 2740 2647"/>
                <a:gd name="T1" fmla="*/ T0 w 185"/>
                <a:gd name="T2" fmla="+- 0 723 723"/>
                <a:gd name="T3" fmla="*/ 723 h 1022"/>
                <a:gd name="T4" fmla="+- 0 2704 2647"/>
                <a:gd name="T5" fmla="*/ T4 w 185"/>
                <a:gd name="T6" fmla="+- 0 726 723"/>
                <a:gd name="T7" fmla="*/ 726 h 1022"/>
                <a:gd name="T8" fmla="+- 0 2674 2647"/>
                <a:gd name="T9" fmla="*/ T8 w 185"/>
                <a:gd name="T10" fmla="+- 0 733 723"/>
                <a:gd name="T11" fmla="*/ 733 h 1022"/>
                <a:gd name="T12" fmla="+- 0 2655 2647"/>
                <a:gd name="T13" fmla="*/ T12 w 185"/>
                <a:gd name="T14" fmla="+- 0 745 723"/>
                <a:gd name="T15" fmla="*/ 745 h 1022"/>
                <a:gd name="T16" fmla="+- 0 2647 2647"/>
                <a:gd name="T17" fmla="*/ T16 w 185"/>
                <a:gd name="T18" fmla="+- 0 758 723"/>
                <a:gd name="T19" fmla="*/ 758 h 1022"/>
                <a:gd name="T20" fmla="+- 0 2647 2647"/>
                <a:gd name="T21" fmla="*/ T20 w 185"/>
                <a:gd name="T22" fmla="+- 0 1710 723"/>
                <a:gd name="T23" fmla="*/ 1710 h 1022"/>
                <a:gd name="T24" fmla="+- 0 2655 2647"/>
                <a:gd name="T25" fmla="*/ T24 w 185"/>
                <a:gd name="T26" fmla="+- 0 1723 723"/>
                <a:gd name="T27" fmla="*/ 1723 h 1022"/>
                <a:gd name="T28" fmla="+- 0 2674 2647"/>
                <a:gd name="T29" fmla="*/ T28 w 185"/>
                <a:gd name="T30" fmla="+- 0 1734 723"/>
                <a:gd name="T31" fmla="*/ 1734 h 1022"/>
                <a:gd name="T32" fmla="+- 0 2704 2647"/>
                <a:gd name="T33" fmla="*/ T32 w 185"/>
                <a:gd name="T34" fmla="+- 0 1742 723"/>
                <a:gd name="T35" fmla="*/ 1742 h 1022"/>
                <a:gd name="T36" fmla="+- 0 2740 2647"/>
                <a:gd name="T37" fmla="*/ T36 w 185"/>
                <a:gd name="T38" fmla="+- 0 1744 723"/>
                <a:gd name="T39" fmla="*/ 1744 h 1022"/>
                <a:gd name="T40" fmla="+- 0 2775 2647"/>
                <a:gd name="T41" fmla="*/ T40 w 185"/>
                <a:gd name="T42" fmla="+- 0 1742 723"/>
                <a:gd name="T43" fmla="*/ 1742 h 1022"/>
                <a:gd name="T44" fmla="+- 0 2805 2647"/>
                <a:gd name="T45" fmla="*/ T44 w 185"/>
                <a:gd name="T46" fmla="+- 0 1734 723"/>
                <a:gd name="T47" fmla="*/ 1734 h 1022"/>
                <a:gd name="T48" fmla="+- 0 2825 2647"/>
                <a:gd name="T49" fmla="*/ T48 w 185"/>
                <a:gd name="T50" fmla="+- 0 1723 723"/>
                <a:gd name="T51" fmla="*/ 1723 h 1022"/>
                <a:gd name="T52" fmla="+- 0 2832 2647"/>
                <a:gd name="T53" fmla="*/ T52 w 185"/>
                <a:gd name="T54" fmla="+- 0 1710 723"/>
                <a:gd name="T55" fmla="*/ 1710 h 1022"/>
                <a:gd name="T56" fmla="+- 0 2832 2647"/>
                <a:gd name="T57" fmla="*/ T56 w 185"/>
                <a:gd name="T58" fmla="+- 0 758 723"/>
                <a:gd name="T59" fmla="*/ 758 h 1022"/>
                <a:gd name="T60" fmla="+- 0 2825 2647"/>
                <a:gd name="T61" fmla="*/ T60 w 185"/>
                <a:gd name="T62" fmla="+- 0 745 723"/>
                <a:gd name="T63" fmla="*/ 745 h 1022"/>
                <a:gd name="T64" fmla="+- 0 2805 2647"/>
                <a:gd name="T65" fmla="*/ T64 w 185"/>
                <a:gd name="T66" fmla="+- 0 733 723"/>
                <a:gd name="T67" fmla="*/ 733 h 1022"/>
                <a:gd name="T68" fmla="+- 0 2775 2647"/>
                <a:gd name="T69" fmla="*/ T68 w 185"/>
                <a:gd name="T70" fmla="+- 0 726 723"/>
                <a:gd name="T71" fmla="*/ 726 h 1022"/>
                <a:gd name="T72" fmla="+- 0 2740 2647"/>
                <a:gd name="T73" fmla="*/ T72 w 185"/>
                <a:gd name="T74" fmla="+- 0 723 723"/>
                <a:gd name="T75" fmla="*/ 723 h 1022"/>
                <a:gd name="T76" fmla="+- 0 2647 2647"/>
                <a:gd name="T77" fmla="*/ T76 w 185"/>
                <a:gd name="T78" fmla="+- 0 758 723"/>
                <a:gd name="T79" fmla="*/ 758 h 1022"/>
                <a:gd name="T80" fmla="+- 0 2655 2647"/>
                <a:gd name="T81" fmla="*/ T80 w 185"/>
                <a:gd name="T82" fmla="+- 0 772 723"/>
                <a:gd name="T83" fmla="*/ 772 h 1022"/>
                <a:gd name="T84" fmla="+- 0 2674 2647"/>
                <a:gd name="T85" fmla="*/ T84 w 185"/>
                <a:gd name="T86" fmla="+- 0 783 723"/>
                <a:gd name="T87" fmla="*/ 783 h 1022"/>
                <a:gd name="T88" fmla="+- 0 2704 2647"/>
                <a:gd name="T89" fmla="*/ T88 w 185"/>
                <a:gd name="T90" fmla="+- 0 790 723"/>
                <a:gd name="T91" fmla="*/ 790 h 1022"/>
                <a:gd name="T92" fmla="+- 0 2740 2647"/>
                <a:gd name="T93" fmla="*/ T92 w 185"/>
                <a:gd name="T94" fmla="+- 0 793 723"/>
                <a:gd name="T95" fmla="*/ 793 h 1022"/>
                <a:gd name="T96" fmla="+- 0 2775 2647"/>
                <a:gd name="T97" fmla="*/ T96 w 185"/>
                <a:gd name="T98" fmla="+- 0 790 723"/>
                <a:gd name="T99" fmla="*/ 790 h 1022"/>
                <a:gd name="T100" fmla="+- 0 2805 2647"/>
                <a:gd name="T101" fmla="*/ T100 w 185"/>
                <a:gd name="T102" fmla="+- 0 783 723"/>
                <a:gd name="T103" fmla="*/ 783 h 1022"/>
                <a:gd name="T104" fmla="+- 0 2825 2647"/>
                <a:gd name="T105" fmla="*/ T104 w 185"/>
                <a:gd name="T106" fmla="+- 0 772 723"/>
                <a:gd name="T107" fmla="*/ 772 h 1022"/>
                <a:gd name="T108" fmla="+- 0 2832 2647"/>
                <a:gd name="T109" fmla="*/ T108 w 185"/>
                <a:gd name="T110" fmla="+- 0 758 723"/>
                <a:gd name="T111" fmla="*/ 758 h 102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</a:cxnLst>
              <a:rect l="0" t="0" r="r" b="b"/>
              <a:pathLst>
                <a:path w="185" h="1022">
                  <a:moveTo>
                    <a:pt x="93" y="0"/>
                  </a:moveTo>
                  <a:lnTo>
                    <a:pt x="57" y="3"/>
                  </a:lnTo>
                  <a:lnTo>
                    <a:pt x="27" y="10"/>
                  </a:lnTo>
                  <a:lnTo>
                    <a:pt x="8" y="22"/>
                  </a:lnTo>
                  <a:lnTo>
                    <a:pt x="0" y="35"/>
                  </a:lnTo>
                  <a:lnTo>
                    <a:pt x="0" y="987"/>
                  </a:lnTo>
                  <a:lnTo>
                    <a:pt x="8" y="1000"/>
                  </a:lnTo>
                  <a:lnTo>
                    <a:pt x="27" y="1011"/>
                  </a:lnTo>
                  <a:lnTo>
                    <a:pt x="57" y="1019"/>
                  </a:lnTo>
                  <a:lnTo>
                    <a:pt x="93" y="1021"/>
                  </a:lnTo>
                  <a:lnTo>
                    <a:pt x="128" y="1019"/>
                  </a:lnTo>
                  <a:lnTo>
                    <a:pt x="158" y="1011"/>
                  </a:lnTo>
                  <a:lnTo>
                    <a:pt x="178" y="1000"/>
                  </a:lnTo>
                  <a:lnTo>
                    <a:pt x="185" y="987"/>
                  </a:lnTo>
                  <a:lnTo>
                    <a:pt x="185" y="35"/>
                  </a:lnTo>
                  <a:lnTo>
                    <a:pt x="178" y="22"/>
                  </a:lnTo>
                  <a:lnTo>
                    <a:pt x="158" y="10"/>
                  </a:lnTo>
                  <a:lnTo>
                    <a:pt x="128" y="3"/>
                  </a:lnTo>
                  <a:lnTo>
                    <a:pt x="93" y="0"/>
                  </a:lnTo>
                  <a:close/>
                  <a:moveTo>
                    <a:pt x="0" y="35"/>
                  </a:moveTo>
                  <a:lnTo>
                    <a:pt x="8" y="49"/>
                  </a:lnTo>
                  <a:lnTo>
                    <a:pt x="27" y="60"/>
                  </a:lnTo>
                  <a:lnTo>
                    <a:pt x="57" y="67"/>
                  </a:lnTo>
                  <a:lnTo>
                    <a:pt x="93" y="70"/>
                  </a:lnTo>
                  <a:lnTo>
                    <a:pt x="128" y="67"/>
                  </a:lnTo>
                  <a:lnTo>
                    <a:pt x="158" y="60"/>
                  </a:lnTo>
                  <a:lnTo>
                    <a:pt x="178" y="49"/>
                  </a:lnTo>
                  <a:lnTo>
                    <a:pt x="185" y="35"/>
                  </a:lnTo>
                </a:path>
              </a:pathLst>
            </a:custGeom>
            <a:noFill/>
            <a:ln w="307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28" name="docshape134">
              <a:extLst>
                <a:ext uri="{FF2B5EF4-FFF2-40B4-BE49-F238E27FC236}">
                  <a16:creationId xmlns:a16="http://schemas.microsoft.com/office/drawing/2014/main" id="{A81E6F43-EBDD-E8D3-EAFF-6350B30572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1604"/>
              <a:ext cx="176" cy="1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29" name="docshape135">
              <a:extLst>
                <a:ext uri="{FF2B5EF4-FFF2-40B4-BE49-F238E27FC236}">
                  <a16:creationId xmlns:a16="http://schemas.microsoft.com/office/drawing/2014/main" id="{0637AF17-096C-C710-AB88-B867D685D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352"/>
              <a:ext cx="185" cy="39"/>
            </a:xfrm>
            <a:custGeom>
              <a:avLst/>
              <a:gdLst>
                <a:gd name="T0" fmla="+- 0 2740 2647"/>
                <a:gd name="T1" fmla="*/ T0 w 185"/>
                <a:gd name="T2" fmla="+- 0 1352 1352"/>
                <a:gd name="T3" fmla="*/ 1352 h 39"/>
                <a:gd name="T4" fmla="+- 0 2704 2647"/>
                <a:gd name="T5" fmla="*/ T4 w 185"/>
                <a:gd name="T6" fmla="+- 0 1354 1352"/>
                <a:gd name="T7" fmla="*/ 1354 h 39"/>
                <a:gd name="T8" fmla="+- 0 2674 2647"/>
                <a:gd name="T9" fmla="*/ T8 w 185"/>
                <a:gd name="T10" fmla="+- 0 1358 1352"/>
                <a:gd name="T11" fmla="*/ 1358 h 39"/>
                <a:gd name="T12" fmla="+- 0 2655 2647"/>
                <a:gd name="T13" fmla="*/ T12 w 185"/>
                <a:gd name="T14" fmla="+- 0 1364 1352"/>
                <a:gd name="T15" fmla="*/ 1364 h 39"/>
                <a:gd name="T16" fmla="+- 0 2647 2647"/>
                <a:gd name="T17" fmla="*/ T16 w 185"/>
                <a:gd name="T18" fmla="+- 0 1371 1352"/>
                <a:gd name="T19" fmla="*/ 1371 h 39"/>
                <a:gd name="T20" fmla="+- 0 2655 2647"/>
                <a:gd name="T21" fmla="*/ T20 w 185"/>
                <a:gd name="T22" fmla="+- 0 1379 1352"/>
                <a:gd name="T23" fmla="*/ 1379 h 39"/>
                <a:gd name="T24" fmla="+- 0 2674 2647"/>
                <a:gd name="T25" fmla="*/ T24 w 185"/>
                <a:gd name="T26" fmla="+- 0 1385 1352"/>
                <a:gd name="T27" fmla="*/ 1385 h 39"/>
                <a:gd name="T28" fmla="+- 0 2704 2647"/>
                <a:gd name="T29" fmla="*/ T28 w 185"/>
                <a:gd name="T30" fmla="+- 0 1389 1352"/>
                <a:gd name="T31" fmla="*/ 1389 h 39"/>
                <a:gd name="T32" fmla="+- 0 2740 2647"/>
                <a:gd name="T33" fmla="*/ T32 w 185"/>
                <a:gd name="T34" fmla="+- 0 1390 1352"/>
                <a:gd name="T35" fmla="*/ 1390 h 39"/>
                <a:gd name="T36" fmla="+- 0 2775 2647"/>
                <a:gd name="T37" fmla="*/ T36 w 185"/>
                <a:gd name="T38" fmla="+- 0 1389 1352"/>
                <a:gd name="T39" fmla="*/ 1389 h 39"/>
                <a:gd name="T40" fmla="+- 0 2805 2647"/>
                <a:gd name="T41" fmla="*/ T40 w 185"/>
                <a:gd name="T42" fmla="+- 0 1385 1352"/>
                <a:gd name="T43" fmla="*/ 1385 h 39"/>
                <a:gd name="T44" fmla="+- 0 2825 2647"/>
                <a:gd name="T45" fmla="*/ T44 w 185"/>
                <a:gd name="T46" fmla="+- 0 1379 1352"/>
                <a:gd name="T47" fmla="*/ 1379 h 39"/>
                <a:gd name="T48" fmla="+- 0 2832 2647"/>
                <a:gd name="T49" fmla="*/ T48 w 185"/>
                <a:gd name="T50" fmla="+- 0 1371 1352"/>
                <a:gd name="T51" fmla="*/ 1371 h 39"/>
                <a:gd name="T52" fmla="+- 0 2825 2647"/>
                <a:gd name="T53" fmla="*/ T52 w 185"/>
                <a:gd name="T54" fmla="+- 0 1364 1352"/>
                <a:gd name="T55" fmla="*/ 1364 h 39"/>
                <a:gd name="T56" fmla="+- 0 2805 2647"/>
                <a:gd name="T57" fmla="*/ T56 w 185"/>
                <a:gd name="T58" fmla="+- 0 1358 1352"/>
                <a:gd name="T59" fmla="*/ 1358 h 39"/>
                <a:gd name="T60" fmla="+- 0 2775 2647"/>
                <a:gd name="T61" fmla="*/ T60 w 185"/>
                <a:gd name="T62" fmla="+- 0 1354 1352"/>
                <a:gd name="T63" fmla="*/ 1354 h 39"/>
                <a:gd name="T64" fmla="+- 0 2740 2647"/>
                <a:gd name="T65" fmla="*/ T64 w 185"/>
                <a:gd name="T66" fmla="+- 0 1352 1352"/>
                <a:gd name="T67" fmla="*/ 1352 h 3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185" h="39">
                  <a:moveTo>
                    <a:pt x="93" y="0"/>
                  </a:moveTo>
                  <a:lnTo>
                    <a:pt x="57" y="2"/>
                  </a:lnTo>
                  <a:lnTo>
                    <a:pt x="27" y="6"/>
                  </a:lnTo>
                  <a:lnTo>
                    <a:pt x="8" y="12"/>
                  </a:lnTo>
                  <a:lnTo>
                    <a:pt x="0" y="19"/>
                  </a:lnTo>
                  <a:lnTo>
                    <a:pt x="8" y="27"/>
                  </a:lnTo>
                  <a:lnTo>
                    <a:pt x="27" y="33"/>
                  </a:lnTo>
                  <a:lnTo>
                    <a:pt x="57" y="37"/>
                  </a:lnTo>
                  <a:lnTo>
                    <a:pt x="93" y="38"/>
                  </a:lnTo>
                  <a:lnTo>
                    <a:pt x="128" y="37"/>
                  </a:lnTo>
                  <a:lnTo>
                    <a:pt x="158" y="33"/>
                  </a:lnTo>
                  <a:lnTo>
                    <a:pt x="178" y="27"/>
                  </a:lnTo>
                  <a:lnTo>
                    <a:pt x="185" y="19"/>
                  </a:lnTo>
                  <a:lnTo>
                    <a:pt x="178" y="12"/>
                  </a:lnTo>
                  <a:lnTo>
                    <a:pt x="158" y="6"/>
                  </a:lnTo>
                  <a:lnTo>
                    <a:pt x="128" y="2"/>
                  </a:lnTo>
                  <a:lnTo>
                    <a:pt x="93" y="0"/>
                  </a:lnTo>
                  <a:close/>
                </a:path>
              </a:pathLst>
            </a:custGeom>
            <a:noFill/>
            <a:ln w="307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1047" name="docshape136">
              <a:extLst>
                <a:ext uri="{FF2B5EF4-FFF2-40B4-BE49-F238E27FC236}">
                  <a16:creationId xmlns:a16="http://schemas.microsoft.com/office/drawing/2014/main" id="{6E0F49E5-337C-9F6D-9256-333FAAC668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6" y="1493"/>
              <a:ext cx="9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8" name="docshape137">
              <a:extLst>
                <a:ext uri="{FF2B5EF4-FFF2-40B4-BE49-F238E27FC236}">
                  <a16:creationId xmlns:a16="http://schemas.microsoft.com/office/drawing/2014/main" id="{15C6D12D-76A7-42A1-3913-6B5607CDE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2" y="1569"/>
              <a:ext cx="146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9" name="docshape138">
              <a:extLst>
                <a:ext uri="{FF2B5EF4-FFF2-40B4-BE49-F238E27FC236}">
                  <a16:creationId xmlns:a16="http://schemas.microsoft.com/office/drawing/2014/main" id="{D8DE7A7A-2239-2574-BEFB-1667136E6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7" y="1592"/>
              <a:ext cx="189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docshape139">
              <a:extLst>
                <a:ext uri="{FF2B5EF4-FFF2-40B4-BE49-F238E27FC236}">
                  <a16:creationId xmlns:a16="http://schemas.microsoft.com/office/drawing/2014/main" id="{90293391-BB80-5CDA-ACF1-80DF3444A1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0" y="707"/>
              <a:ext cx="184" cy="1023"/>
            </a:xfrm>
            <a:custGeom>
              <a:avLst/>
              <a:gdLst>
                <a:gd name="T0" fmla="+- 0 3743 3650"/>
                <a:gd name="T1" fmla="*/ T0 w 184"/>
                <a:gd name="T2" fmla="+- 0 708 708"/>
                <a:gd name="T3" fmla="*/ 708 h 1023"/>
                <a:gd name="T4" fmla="+- 0 3707 3650"/>
                <a:gd name="T5" fmla="*/ T4 w 184"/>
                <a:gd name="T6" fmla="+- 0 710 708"/>
                <a:gd name="T7" fmla="*/ 710 h 1023"/>
                <a:gd name="T8" fmla="+- 0 3677 3650"/>
                <a:gd name="T9" fmla="*/ T8 w 184"/>
                <a:gd name="T10" fmla="+- 0 718 708"/>
                <a:gd name="T11" fmla="*/ 718 h 1023"/>
                <a:gd name="T12" fmla="+- 0 3658 3650"/>
                <a:gd name="T13" fmla="*/ T12 w 184"/>
                <a:gd name="T14" fmla="+- 0 729 708"/>
                <a:gd name="T15" fmla="*/ 729 h 1023"/>
                <a:gd name="T16" fmla="+- 0 3650 3650"/>
                <a:gd name="T17" fmla="*/ T16 w 184"/>
                <a:gd name="T18" fmla="+- 0 742 708"/>
                <a:gd name="T19" fmla="*/ 742 h 1023"/>
                <a:gd name="T20" fmla="+- 0 3650 3650"/>
                <a:gd name="T21" fmla="*/ T20 w 184"/>
                <a:gd name="T22" fmla="+- 0 1695 708"/>
                <a:gd name="T23" fmla="*/ 1695 h 1023"/>
                <a:gd name="T24" fmla="+- 0 3658 3650"/>
                <a:gd name="T25" fmla="*/ T24 w 184"/>
                <a:gd name="T26" fmla="+- 0 1709 708"/>
                <a:gd name="T27" fmla="*/ 1709 h 1023"/>
                <a:gd name="T28" fmla="+- 0 3677 3650"/>
                <a:gd name="T29" fmla="*/ T28 w 184"/>
                <a:gd name="T30" fmla="+- 0 1720 708"/>
                <a:gd name="T31" fmla="*/ 1720 h 1023"/>
                <a:gd name="T32" fmla="+- 0 3707 3650"/>
                <a:gd name="T33" fmla="*/ T32 w 184"/>
                <a:gd name="T34" fmla="+- 0 1727 708"/>
                <a:gd name="T35" fmla="*/ 1727 h 1023"/>
                <a:gd name="T36" fmla="+- 0 3743 3650"/>
                <a:gd name="T37" fmla="*/ T36 w 184"/>
                <a:gd name="T38" fmla="+- 0 1730 708"/>
                <a:gd name="T39" fmla="*/ 1730 h 1023"/>
                <a:gd name="T40" fmla="+- 0 3778 3650"/>
                <a:gd name="T41" fmla="*/ T40 w 184"/>
                <a:gd name="T42" fmla="+- 0 1727 708"/>
                <a:gd name="T43" fmla="*/ 1727 h 1023"/>
                <a:gd name="T44" fmla="+- 0 3807 3650"/>
                <a:gd name="T45" fmla="*/ T44 w 184"/>
                <a:gd name="T46" fmla="+- 0 1720 708"/>
                <a:gd name="T47" fmla="*/ 1720 h 1023"/>
                <a:gd name="T48" fmla="+- 0 3827 3650"/>
                <a:gd name="T49" fmla="*/ T48 w 184"/>
                <a:gd name="T50" fmla="+- 0 1709 708"/>
                <a:gd name="T51" fmla="*/ 1709 h 1023"/>
                <a:gd name="T52" fmla="+- 0 3834 3650"/>
                <a:gd name="T53" fmla="*/ T52 w 184"/>
                <a:gd name="T54" fmla="+- 0 1695 708"/>
                <a:gd name="T55" fmla="*/ 1695 h 1023"/>
                <a:gd name="T56" fmla="+- 0 3834 3650"/>
                <a:gd name="T57" fmla="*/ T56 w 184"/>
                <a:gd name="T58" fmla="+- 0 742 708"/>
                <a:gd name="T59" fmla="*/ 742 h 1023"/>
                <a:gd name="T60" fmla="+- 0 3827 3650"/>
                <a:gd name="T61" fmla="*/ T60 w 184"/>
                <a:gd name="T62" fmla="+- 0 729 708"/>
                <a:gd name="T63" fmla="*/ 729 h 1023"/>
                <a:gd name="T64" fmla="+- 0 3807 3650"/>
                <a:gd name="T65" fmla="*/ T64 w 184"/>
                <a:gd name="T66" fmla="+- 0 718 708"/>
                <a:gd name="T67" fmla="*/ 718 h 1023"/>
                <a:gd name="T68" fmla="+- 0 3778 3650"/>
                <a:gd name="T69" fmla="*/ T68 w 184"/>
                <a:gd name="T70" fmla="+- 0 710 708"/>
                <a:gd name="T71" fmla="*/ 710 h 1023"/>
                <a:gd name="T72" fmla="+- 0 3743 3650"/>
                <a:gd name="T73" fmla="*/ T72 w 184"/>
                <a:gd name="T74" fmla="+- 0 708 708"/>
                <a:gd name="T75" fmla="*/ 708 h 1023"/>
                <a:gd name="T76" fmla="+- 0 3650 3650"/>
                <a:gd name="T77" fmla="*/ T76 w 184"/>
                <a:gd name="T78" fmla="+- 0 742 708"/>
                <a:gd name="T79" fmla="*/ 742 h 1023"/>
                <a:gd name="T80" fmla="+- 0 3658 3650"/>
                <a:gd name="T81" fmla="*/ T80 w 184"/>
                <a:gd name="T82" fmla="+- 0 756 708"/>
                <a:gd name="T83" fmla="*/ 756 h 1023"/>
                <a:gd name="T84" fmla="+- 0 3677 3650"/>
                <a:gd name="T85" fmla="*/ T84 w 184"/>
                <a:gd name="T86" fmla="+- 0 767 708"/>
                <a:gd name="T87" fmla="*/ 767 h 1023"/>
                <a:gd name="T88" fmla="+- 0 3707 3650"/>
                <a:gd name="T89" fmla="*/ T88 w 184"/>
                <a:gd name="T90" fmla="+- 0 775 708"/>
                <a:gd name="T91" fmla="*/ 775 h 1023"/>
                <a:gd name="T92" fmla="+- 0 3743 3650"/>
                <a:gd name="T93" fmla="*/ T92 w 184"/>
                <a:gd name="T94" fmla="+- 0 777 708"/>
                <a:gd name="T95" fmla="*/ 777 h 1023"/>
                <a:gd name="T96" fmla="+- 0 3778 3650"/>
                <a:gd name="T97" fmla="*/ T96 w 184"/>
                <a:gd name="T98" fmla="+- 0 775 708"/>
                <a:gd name="T99" fmla="*/ 775 h 1023"/>
                <a:gd name="T100" fmla="+- 0 3807 3650"/>
                <a:gd name="T101" fmla="*/ T100 w 184"/>
                <a:gd name="T102" fmla="+- 0 767 708"/>
                <a:gd name="T103" fmla="*/ 767 h 1023"/>
                <a:gd name="T104" fmla="+- 0 3827 3650"/>
                <a:gd name="T105" fmla="*/ T104 w 184"/>
                <a:gd name="T106" fmla="+- 0 756 708"/>
                <a:gd name="T107" fmla="*/ 756 h 1023"/>
                <a:gd name="T108" fmla="+- 0 3834 3650"/>
                <a:gd name="T109" fmla="*/ T108 w 184"/>
                <a:gd name="T110" fmla="+- 0 742 708"/>
                <a:gd name="T111" fmla="*/ 742 h 102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</a:cxnLst>
              <a:rect l="0" t="0" r="r" b="b"/>
              <a:pathLst>
                <a:path w="184" h="1023">
                  <a:moveTo>
                    <a:pt x="93" y="0"/>
                  </a:moveTo>
                  <a:lnTo>
                    <a:pt x="57" y="2"/>
                  </a:lnTo>
                  <a:lnTo>
                    <a:pt x="27" y="10"/>
                  </a:lnTo>
                  <a:lnTo>
                    <a:pt x="8" y="21"/>
                  </a:lnTo>
                  <a:lnTo>
                    <a:pt x="0" y="34"/>
                  </a:lnTo>
                  <a:lnTo>
                    <a:pt x="0" y="987"/>
                  </a:lnTo>
                  <a:lnTo>
                    <a:pt x="8" y="1001"/>
                  </a:lnTo>
                  <a:lnTo>
                    <a:pt x="27" y="1012"/>
                  </a:lnTo>
                  <a:lnTo>
                    <a:pt x="57" y="1019"/>
                  </a:lnTo>
                  <a:lnTo>
                    <a:pt x="93" y="1022"/>
                  </a:lnTo>
                  <a:lnTo>
                    <a:pt x="128" y="1019"/>
                  </a:lnTo>
                  <a:lnTo>
                    <a:pt x="157" y="1012"/>
                  </a:lnTo>
                  <a:lnTo>
                    <a:pt x="177" y="1001"/>
                  </a:lnTo>
                  <a:lnTo>
                    <a:pt x="184" y="987"/>
                  </a:lnTo>
                  <a:lnTo>
                    <a:pt x="184" y="34"/>
                  </a:lnTo>
                  <a:lnTo>
                    <a:pt x="177" y="21"/>
                  </a:lnTo>
                  <a:lnTo>
                    <a:pt x="157" y="10"/>
                  </a:lnTo>
                  <a:lnTo>
                    <a:pt x="128" y="2"/>
                  </a:lnTo>
                  <a:lnTo>
                    <a:pt x="93" y="0"/>
                  </a:lnTo>
                  <a:close/>
                  <a:moveTo>
                    <a:pt x="0" y="34"/>
                  </a:moveTo>
                  <a:lnTo>
                    <a:pt x="8" y="48"/>
                  </a:lnTo>
                  <a:lnTo>
                    <a:pt x="27" y="59"/>
                  </a:lnTo>
                  <a:lnTo>
                    <a:pt x="57" y="67"/>
                  </a:lnTo>
                  <a:lnTo>
                    <a:pt x="93" y="69"/>
                  </a:lnTo>
                  <a:lnTo>
                    <a:pt x="128" y="67"/>
                  </a:lnTo>
                  <a:lnTo>
                    <a:pt x="157" y="59"/>
                  </a:lnTo>
                  <a:lnTo>
                    <a:pt x="177" y="48"/>
                  </a:lnTo>
                  <a:lnTo>
                    <a:pt x="184" y="34"/>
                  </a:lnTo>
                </a:path>
              </a:pathLst>
            </a:custGeom>
            <a:noFill/>
            <a:ln w="307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31" name="docshape140">
              <a:extLst>
                <a:ext uri="{FF2B5EF4-FFF2-40B4-BE49-F238E27FC236}">
                  <a16:creationId xmlns:a16="http://schemas.microsoft.com/office/drawing/2014/main" id="{7AF0065E-C658-A90D-7ECA-F5E63BDA32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5" y="1589"/>
              <a:ext cx="174" cy="1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32" name="docshape141">
              <a:extLst>
                <a:ext uri="{FF2B5EF4-FFF2-40B4-BE49-F238E27FC236}">
                  <a16:creationId xmlns:a16="http://schemas.microsoft.com/office/drawing/2014/main" id="{1E731BEC-F5A4-72ED-2C96-BFCC77E2B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0" y="1337"/>
              <a:ext cx="184" cy="39"/>
            </a:xfrm>
            <a:custGeom>
              <a:avLst/>
              <a:gdLst>
                <a:gd name="T0" fmla="+- 0 3743 3650"/>
                <a:gd name="T1" fmla="*/ T0 w 184"/>
                <a:gd name="T2" fmla="+- 0 1338 1338"/>
                <a:gd name="T3" fmla="*/ 1338 h 39"/>
                <a:gd name="T4" fmla="+- 0 3707 3650"/>
                <a:gd name="T5" fmla="*/ T4 w 184"/>
                <a:gd name="T6" fmla="+- 0 1339 1338"/>
                <a:gd name="T7" fmla="*/ 1339 h 39"/>
                <a:gd name="T8" fmla="+- 0 3677 3650"/>
                <a:gd name="T9" fmla="*/ T8 w 184"/>
                <a:gd name="T10" fmla="+- 0 1343 1338"/>
                <a:gd name="T11" fmla="*/ 1343 h 39"/>
                <a:gd name="T12" fmla="+- 0 3658 3650"/>
                <a:gd name="T13" fmla="*/ T12 w 184"/>
                <a:gd name="T14" fmla="+- 0 1349 1338"/>
                <a:gd name="T15" fmla="*/ 1349 h 39"/>
                <a:gd name="T16" fmla="+- 0 3650 3650"/>
                <a:gd name="T17" fmla="*/ T16 w 184"/>
                <a:gd name="T18" fmla="+- 0 1357 1338"/>
                <a:gd name="T19" fmla="*/ 1357 h 39"/>
                <a:gd name="T20" fmla="+- 0 3658 3650"/>
                <a:gd name="T21" fmla="*/ T20 w 184"/>
                <a:gd name="T22" fmla="+- 0 1364 1338"/>
                <a:gd name="T23" fmla="*/ 1364 h 39"/>
                <a:gd name="T24" fmla="+- 0 3677 3650"/>
                <a:gd name="T25" fmla="*/ T24 w 184"/>
                <a:gd name="T26" fmla="+- 0 1371 1338"/>
                <a:gd name="T27" fmla="*/ 1371 h 39"/>
                <a:gd name="T28" fmla="+- 0 3707 3650"/>
                <a:gd name="T29" fmla="*/ T28 w 184"/>
                <a:gd name="T30" fmla="+- 0 1375 1338"/>
                <a:gd name="T31" fmla="*/ 1375 h 39"/>
                <a:gd name="T32" fmla="+- 0 3743 3650"/>
                <a:gd name="T33" fmla="*/ T32 w 184"/>
                <a:gd name="T34" fmla="+- 0 1376 1338"/>
                <a:gd name="T35" fmla="*/ 1376 h 39"/>
                <a:gd name="T36" fmla="+- 0 3778 3650"/>
                <a:gd name="T37" fmla="*/ T36 w 184"/>
                <a:gd name="T38" fmla="+- 0 1375 1338"/>
                <a:gd name="T39" fmla="*/ 1375 h 39"/>
                <a:gd name="T40" fmla="+- 0 3807 3650"/>
                <a:gd name="T41" fmla="*/ T40 w 184"/>
                <a:gd name="T42" fmla="+- 0 1371 1338"/>
                <a:gd name="T43" fmla="*/ 1371 h 39"/>
                <a:gd name="T44" fmla="+- 0 3827 3650"/>
                <a:gd name="T45" fmla="*/ T44 w 184"/>
                <a:gd name="T46" fmla="+- 0 1364 1338"/>
                <a:gd name="T47" fmla="*/ 1364 h 39"/>
                <a:gd name="T48" fmla="+- 0 3834 3650"/>
                <a:gd name="T49" fmla="*/ T48 w 184"/>
                <a:gd name="T50" fmla="+- 0 1357 1338"/>
                <a:gd name="T51" fmla="*/ 1357 h 39"/>
                <a:gd name="T52" fmla="+- 0 3827 3650"/>
                <a:gd name="T53" fmla="*/ T52 w 184"/>
                <a:gd name="T54" fmla="+- 0 1349 1338"/>
                <a:gd name="T55" fmla="*/ 1349 h 39"/>
                <a:gd name="T56" fmla="+- 0 3807 3650"/>
                <a:gd name="T57" fmla="*/ T56 w 184"/>
                <a:gd name="T58" fmla="+- 0 1343 1338"/>
                <a:gd name="T59" fmla="*/ 1343 h 39"/>
                <a:gd name="T60" fmla="+- 0 3778 3650"/>
                <a:gd name="T61" fmla="*/ T60 w 184"/>
                <a:gd name="T62" fmla="+- 0 1339 1338"/>
                <a:gd name="T63" fmla="*/ 1339 h 39"/>
                <a:gd name="T64" fmla="+- 0 3743 3650"/>
                <a:gd name="T65" fmla="*/ T64 w 184"/>
                <a:gd name="T66" fmla="+- 0 1338 1338"/>
                <a:gd name="T67" fmla="*/ 1338 h 3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184" h="39">
                  <a:moveTo>
                    <a:pt x="93" y="0"/>
                  </a:moveTo>
                  <a:lnTo>
                    <a:pt x="57" y="1"/>
                  </a:lnTo>
                  <a:lnTo>
                    <a:pt x="27" y="5"/>
                  </a:lnTo>
                  <a:lnTo>
                    <a:pt x="8" y="11"/>
                  </a:lnTo>
                  <a:lnTo>
                    <a:pt x="0" y="19"/>
                  </a:lnTo>
                  <a:lnTo>
                    <a:pt x="8" y="26"/>
                  </a:lnTo>
                  <a:lnTo>
                    <a:pt x="27" y="33"/>
                  </a:lnTo>
                  <a:lnTo>
                    <a:pt x="57" y="37"/>
                  </a:lnTo>
                  <a:lnTo>
                    <a:pt x="93" y="38"/>
                  </a:lnTo>
                  <a:lnTo>
                    <a:pt x="128" y="37"/>
                  </a:lnTo>
                  <a:lnTo>
                    <a:pt x="157" y="33"/>
                  </a:lnTo>
                  <a:lnTo>
                    <a:pt x="177" y="26"/>
                  </a:lnTo>
                  <a:lnTo>
                    <a:pt x="184" y="19"/>
                  </a:lnTo>
                  <a:lnTo>
                    <a:pt x="177" y="11"/>
                  </a:lnTo>
                  <a:lnTo>
                    <a:pt x="157" y="5"/>
                  </a:lnTo>
                  <a:lnTo>
                    <a:pt x="128" y="1"/>
                  </a:lnTo>
                  <a:lnTo>
                    <a:pt x="93" y="0"/>
                  </a:lnTo>
                  <a:close/>
                </a:path>
              </a:pathLst>
            </a:custGeom>
            <a:noFill/>
            <a:ln w="307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1053" name="docshape142">
              <a:extLst>
                <a:ext uri="{FF2B5EF4-FFF2-40B4-BE49-F238E27FC236}">
                  <a16:creationId xmlns:a16="http://schemas.microsoft.com/office/drawing/2014/main" id="{B4386FDE-A14A-57C3-DA41-8F4A7D46FC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" y="1479"/>
              <a:ext cx="9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" name="docshape143">
              <a:extLst>
                <a:ext uri="{FF2B5EF4-FFF2-40B4-BE49-F238E27FC236}">
                  <a16:creationId xmlns:a16="http://schemas.microsoft.com/office/drawing/2014/main" id="{7EF0EB4D-B6F5-3E67-5329-EA47706782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4" y="1554"/>
              <a:ext cx="146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5" name="docshape144">
              <a:extLst>
                <a:ext uri="{FF2B5EF4-FFF2-40B4-BE49-F238E27FC236}">
                  <a16:creationId xmlns:a16="http://schemas.microsoft.com/office/drawing/2014/main" id="{6BA033ED-2007-5A28-1E5F-61E9FD0D43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9" y="1143"/>
              <a:ext cx="276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6" name="docshape145">
              <a:extLst>
                <a:ext uri="{FF2B5EF4-FFF2-40B4-BE49-F238E27FC236}">
                  <a16:creationId xmlns:a16="http://schemas.microsoft.com/office/drawing/2014/main" id="{D3E53556-E2CF-A73E-407F-46DD9260F0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1" y="1143"/>
              <a:ext cx="278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docshape146">
              <a:extLst>
                <a:ext uri="{FF2B5EF4-FFF2-40B4-BE49-F238E27FC236}">
                  <a16:creationId xmlns:a16="http://schemas.microsoft.com/office/drawing/2014/main" id="{8C828C34-D181-6FD6-A933-393C8AED2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1109"/>
              <a:ext cx="257" cy="40"/>
            </a:xfrm>
            <a:custGeom>
              <a:avLst/>
              <a:gdLst>
                <a:gd name="T0" fmla="+- 0 2737 2609"/>
                <a:gd name="T1" fmla="*/ T0 w 257"/>
                <a:gd name="T2" fmla="+- 0 1110 1110"/>
                <a:gd name="T3" fmla="*/ 1110 h 40"/>
                <a:gd name="T4" fmla="+- 0 2687 2609"/>
                <a:gd name="T5" fmla="*/ T4 w 257"/>
                <a:gd name="T6" fmla="+- 0 1111 1110"/>
                <a:gd name="T7" fmla="*/ 1111 h 40"/>
                <a:gd name="T8" fmla="+- 0 2646 2609"/>
                <a:gd name="T9" fmla="*/ T8 w 257"/>
                <a:gd name="T10" fmla="+- 0 1115 1110"/>
                <a:gd name="T11" fmla="*/ 1115 h 40"/>
                <a:gd name="T12" fmla="+- 0 2619 2609"/>
                <a:gd name="T13" fmla="*/ T12 w 257"/>
                <a:gd name="T14" fmla="+- 0 1121 1110"/>
                <a:gd name="T15" fmla="*/ 1121 h 40"/>
                <a:gd name="T16" fmla="+- 0 2609 2609"/>
                <a:gd name="T17" fmla="*/ T16 w 257"/>
                <a:gd name="T18" fmla="+- 0 1129 1110"/>
                <a:gd name="T19" fmla="*/ 1129 h 40"/>
                <a:gd name="T20" fmla="+- 0 2619 2609"/>
                <a:gd name="T21" fmla="*/ T20 w 257"/>
                <a:gd name="T22" fmla="+- 0 1137 1110"/>
                <a:gd name="T23" fmla="*/ 1137 h 40"/>
                <a:gd name="T24" fmla="+- 0 2646 2609"/>
                <a:gd name="T25" fmla="*/ T24 w 257"/>
                <a:gd name="T26" fmla="+- 0 1143 1110"/>
                <a:gd name="T27" fmla="*/ 1143 h 40"/>
                <a:gd name="T28" fmla="+- 0 2687 2609"/>
                <a:gd name="T29" fmla="*/ T28 w 257"/>
                <a:gd name="T30" fmla="+- 0 1148 1110"/>
                <a:gd name="T31" fmla="*/ 1148 h 40"/>
                <a:gd name="T32" fmla="+- 0 2737 2609"/>
                <a:gd name="T33" fmla="*/ T32 w 257"/>
                <a:gd name="T34" fmla="+- 0 1149 1110"/>
                <a:gd name="T35" fmla="*/ 1149 h 40"/>
                <a:gd name="T36" fmla="+- 0 2787 2609"/>
                <a:gd name="T37" fmla="*/ T36 w 257"/>
                <a:gd name="T38" fmla="+- 0 1148 1110"/>
                <a:gd name="T39" fmla="*/ 1148 h 40"/>
                <a:gd name="T40" fmla="+- 0 2828 2609"/>
                <a:gd name="T41" fmla="*/ T40 w 257"/>
                <a:gd name="T42" fmla="+- 0 1143 1110"/>
                <a:gd name="T43" fmla="*/ 1143 h 40"/>
                <a:gd name="T44" fmla="+- 0 2855 2609"/>
                <a:gd name="T45" fmla="*/ T44 w 257"/>
                <a:gd name="T46" fmla="+- 0 1137 1110"/>
                <a:gd name="T47" fmla="*/ 1137 h 40"/>
                <a:gd name="T48" fmla="+- 0 2866 2609"/>
                <a:gd name="T49" fmla="*/ T48 w 257"/>
                <a:gd name="T50" fmla="+- 0 1129 1110"/>
                <a:gd name="T51" fmla="*/ 1129 h 40"/>
                <a:gd name="T52" fmla="+- 0 2855 2609"/>
                <a:gd name="T53" fmla="*/ T52 w 257"/>
                <a:gd name="T54" fmla="+- 0 1121 1110"/>
                <a:gd name="T55" fmla="*/ 1121 h 40"/>
                <a:gd name="T56" fmla="+- 0 2828 2609"/>
                <a:gd name="T57" fmla="*/ T56 w 257"/>
                <a:gd name="T58" fmla="+- 0 1115 1110"/>
                <a:gd name="T59" fmla="*/ 1115 h 40"/>
                <a:gd name="T60" fmla="+- 0 2787 2609"/>
                <a:gd name="T61" fmla="*/ T60 w 257"/>
                <a:gd name="T62" fmla="+- 0 1111 1110"/>
                <a:gd name="T63" fmla="*/ 1111 h 40"/>
                <a:gd name="T64" fmla="+- 0 2737 2609"/>
                <a:gd name="T65" fmla="*/ T64 w 257"/>
                <a:gd name="T66" fmla="+- 0 1110 1110"/>
                <a:gd name="T67" fmla="*/ 1110 h 4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257" h="40">
                  <a:moveTo>
                    <a:pt x="128" y="0"/>
                  </a:moveTo>
                  <a:lnTo>
                    <a:pt x="78" y="1"/>
                  </a:lnTo>
                  <a:lnTo>
                    <a:pt x="37" y="5"/>
                  </a:lnTo>
                  <a:lnTo>
                    <a:pt x="10" y="11"/>
                  </a:lnTo>
                  <a:lnTo>
                    <a:pt x="0" y="19"/>
                  </a:lnTo>
                  <a:lnTo>
                    <a:pt x="10" y="27"/>
                  </a:lnTo>
                  <a:lnTo>
                    <a:pt x="37" y="33"/>
                  </a:lnTo>
                  <a:lnTo>
                    <a:pt x="78" y="38"/>
                  </a:lnTo>
                  <a:lnTo>
                    <a:pt x="128" y="39"/>
                  </a:lnTo>
                  <a:lnTo>
                    <a:pt x="178" y="38"/>
                  </a:lnTo>
                  <a:lnTo>
                    <a:pt x="219" y="33"/>
                  </a:lnTo>
                  <a:lnTo>
                    <a:pt x="246" y="27"/>
                  </a:lnTo>
                  <a:lnTo>
                    <a:pt x="257" y="19"/>
                  </a:lnTo>
                  <a:lnTo>
                    <a:pt x="246" y="11"/>
                  </a:lnTo>
                  <a:lnTo>
                    <a:pt x="219" y="5"/>
                  </a:lnTo>
                  <a:lnTo>
                    <a:pt x="178" y="1"/>
                  </a:lnTo>
                  <a:lnTo>
                    <a:pt x="128" y="0"/>
                  </a:lnTo>
                  <a:close/>
                </a:path>
              </a:pathLst>
            </a:custGeom>
            <a:noFill/>
            <a:ln w="614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34" name="docshape147">
              <a:extLst>
                <a:ext uri="{FF2B5EF4-FFF2-40B4-BE49-F238E27FC236}">
                  <a16:creationId xmlns:a16="http://schemas.microsoft.com/office/drawing/2014/main" id="{3C93BB47-E9AF-F7B6-7E42-EF37D0138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" y="1114"/>
              <a:ext cx="257" cy="40"/>
            </a:xfrm>
            <a:custGeom>
              <a:avLst/>
              <a:gdLst>
                <a:gd name="T0" fmla="+- 0 3222 3094"/>
                <a:gd name="T1" fmla="*/ T0 w 257"/>
                <a:gd name="T2" fmla="+- 0 1114 1114"/>
                <a:gd name="T3" fmla="*/ 1114 h 40"/>
                <a:gd name="T4" fmla="+- 0 3172 3094"/>
                <a:gd name="T5" fmla="*/ T4 w 257"/>
                <a:gd name="T6" fmla="+- 0 1116 1114"/>
                <a:gd name="T7" fmla="*/ 1116 h 40"/>
                <a:gd name="T8" fmla="+- 0 3131 3094"/>
                <a:gd name="T9" fmla="*/ T8 w 257"/>
                <a:gd name="T10" fmla="+- 0 1120 1114"/>
                <a:gd name="T11" fmla="*/ 1120 h 40"/>
                <a:gd name="T12" fmla="+- 0 3104 3094"/>
                <a:gd name="T13" fmla="*/ T12 w 257"/>
                <a:gd name="T14" fmla="+- 0 1127 1114"/>
                <a:gd name="T15" fmla="*/ 1127 h 40"/>
                <a:gd name="T16" fmla="+- 0 3094 3094"/>
                <a:gd name="T17" fmla="*/ T16 w 257"/>
                <a:gd name="T18" fmla="+- 0 1134 1114"/>
                <a:gd name="T19" fmla="*/ 1134 h 40"/>
                <a:gd name="T20" fmla="+- 0 3104 3094"/>
                <a:gd name="T21" fmla="*/ T20 w 257"/>
                <a:gd name="T22" fmla="+- 0 1141 1114"/>
                <a:gd name="T23" fmla="*/ 1141 h 40"/>
                <a:gd name="T24" fmla="+- 0 3131 3094"/>
                <a:gd name="T25" fmla="*/ T24 w 257"/>
                <a:gd name="T26" fmla="+- 0 1148 1114"/>
                <a:gd name="T27" fmla="*/ 1148 h 40"/>
                <a:gd name="T28" fmla="+- 0 3172 3094"/>
                <a:gd name="T29" fmla="*/ T28 w 257"/>
                <a:gd name="T30" fmla="+- 0 1152 1114"/>
                <a:gd name="T31" fmla="*/ 1152 h 40"/>
                <a:gd name="T32" fmla="+- 0 3222 3094"/>
                <a:gd name="T33" fmla="*/ T32 w 257"/>
                <a:gd name="T34" fmla="+- 0 1154 1114"/>
                <a:gd name="T35" fmla="*/ 1154 h 40"/>
                <a:gd name="T36" fmla="+- 0 3272 3094"/>
                <a:gd name="T37" fmla="*/ T36 w 257"/>
                <a:gd name="T38" fmla="+- 0 1152 1114"/>
                <a:gd name="T39" fmla="*/ 1152 h 40"/>
                <a:gd name="T40" fmla="+- 0 3313 3094"/>
                <a:gd name="T41" fmla="*/ T40 w 257"/>
                <a:gd name="T42" fmla="+- 0 1148 1114"/>
                <a:gd name="T43" fmla="*/ 1148 h 40"/>
                <a:gd name="T44" fmla="+- 0 3340 3094"/>
                <a:gd name="T45" fmla="*/ T44 w 257"/>
                <a:gd name="T46" fmla="+- 0 1141 1114"/>
                <a:gd name="T47" fmla="*/ 1141 h 40"/>
                <a:gd name="T48" fmla="+- 0 3350 3094"/>
                <a:gd name="T49" fmla="*/ T48 w 257"/>
                <a:gd name="T50" fmla="+- 0 1134 1114"/>
                <a:gd name="T51" fmla="*/ 1134 h 40"/>
                <a:gd name="T52" fmla="+- 0 3340 3094"/>
                <a:gd name="T53" fmla="*/ T52 w 257"/>
                <a:gd name="T54" fmla="+- 0 1127 1114"/>
                <a:gd name="T55" fmla="*/ 1127 h 40"/>
                <a:gd name="T56" fmla="+- 0 3313 3094"/>
                <a:gd name="T57" fmla="*/ T56 w 257"/>
                <a:gd name="T58" fmla="+- 0 1120 1114"/>
                <a:gd name="T59" fmla="*/ 1120 h 40"/>
                <a:gd name="T60" fmla="+- 0 3272 3094"/>
                <a:gd name="T61" fmla="*/ T60 w 257"/>
                <a:gd name="T62" fmla="+- 0 1116 1114"/>
                <a:gd name="T63" fmla="*/ 1116 h 40"/>
                <a:gd name="T64" fmla="+- 0 3222 3094"/>
                <a:gd name="T65" fmla="*/ T64 w 257"/>
                <a:gd name="T66" fmla="+- 0 1114 1114"/>
                <a:gd name="T67" fmla="*/ 1114 h 4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257" h="40">
                  <a:moveTo>
                    <a:pt x="128" y="0"/>
                  </a:moveTo>
                  <a:lnTo>
                    <a:pt x="78" y="2"/>
                  </a:lnTo>
                  <a:lnTo>
                    <a:pt x="37" y="6"/>
                  </a:lnTo>
                  <a:lnTo>
                    <a:pt x="10" y="13"/>
                  </a:lnTo>
                  <a:lnTo>
                    <a:pt x="0" y="20"/>
                  </a:lnTo>
                  <a:lnTo>
                    <a:pt x="10" y="27"/>
                  </a:lnTo>
                  <a:lnTo>
                    <a:pt x="37" y="34"/>
                  </a:lnTo>
                  <a:lnTo>
                    <a:pt x="78" y="38"/>
                  </a:lnTo>
                  <a:lnTo>
                    <a:pt x="128" y="40"/>
                  </a:lnTo>
                  <a:lnTo>
                    <a:pt x="178" y="38"/>
                  </a:lnTo>
                  <a:lnTo>
                    <a:pt x="219" y="34"/>
                  </a:lnTo>
                  <a:lnTo>
                    <a:pt x="246" y="27"/>
                  </a:lnTo>
                  <a:lnTo>
                    <a:pt x="256" y="20"/>
                  </a:lnTo>
                  <a:lnTo>
                    <a:pt x="246" y="13"/>
                  </a:lnTo>
                  <a:lnTo>
                    <a:pt x="219" y="6"/>
                  </a:lnTo>
                  <a:lnTo>
                    <a:pt x="178" y="2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35" name="docshape148">
              <a:extLst>
                <a:ext uri="{FF2B5EF4-FFF2-40B4-BE49-F238E27FC236}">
                  <a16:creationId xmlns:a16="http://schemas.microsoft.com/office/drawing/2014/main" id="{C7E11F6E-827D-1977-5A76-4B593F241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" y="1109"/>
              <a:ext cx="774" cy="45"/>
            </a:xfrm>
            <a:custGeom>
              <a:avLst/>
              <a:gdLst>
                <a:gd name="T0" fmla="+- 0 3222 3094"/>
                <a:gd name="T1" fmla="*/ T0 w 774"/>
                <a:gd name="T2" fmla="+- 0 1114 1110"/>
                <a:gd name="T3" fmla="*/ 1114 h 45"/>
                <a:gd name="T4" fmla="+- 0 3172 3094"/>
                <a:gd name="T5" fmla="*/ T4 w 774"/>
                <a:gd name="T6" fmla="+- 0 1116 1110"/>
                <a:gd name="T7" fmla="*/ 1116 h 45"/>
                <a:gd name="T8" fmla="+- 0 3131 3094"/>
                <a:gd name="T9" fmla="*/ T8 w 774"/>
                <a:gd name="T10" fmla="+- 0 1120 1110"/>
                <a:gd name="T11" fmla="*/ 1120 h 45"/>
                <a:gd name="T12" fmla="+- 0 3104 3094"/>
                <a:gd name="T13" fmla="*/ T12 w 774"/>
                <a:gd name="T14" fmla="+- 0 1127 1110"/>
                <a:gd name="T15" fmla="*/ 1127 h 45"/>
                <a:gd name="T16" fmla="+- 0 3094 3094"/>
                <a:gd name="T17" fmla="*/ T16 w 774"/>
                <a:gd name="T18" fmla="+- 0 1134 1110"/>
                <a:gd name="T19" fmla="*/ 1134 h 45"/>
                <a:gd name="T20" fmla="+- 0 3104 3094"/>
                <a:gd name="T21" fmla="*/ T20 w 774"/>
                <a:gd name="T22" fmla="+- 0 1141 1110"/>
                <a:gd name="T23" fmla="*/ 1141 h 45"/>
                <a:gd name="T24" fmla="+- 0 3131 3094"/>
                <a:gd name="T25" fmla="*/ T24 w 774"/>
                <a:gd name="T26" fmla="+- 0 1148 1110"/>
                <a:gd name="T27" fmla="*/ 1148 h 45"/>
                <a:gd name="T28" fmla="+- 0 3172 3094"/>
                <a:gd name="T29" fmla="*/ T28 w 774"/>
                <a:gd name="T30" fmla="+- 0 1152 1110"/>
                <a:gd name="T31" fmla="*/ 1152 h 45"/>
                <a:gd name="T32" fmla="+- 0 3222 3094"/>
                <a:gd name="T33" fmla="*/ T32 w 774"/>
                <a:gd name="T34" fmla="+- 0 1154 1110"/>
                <a:gd name="T35" fmla="*/ 1154 h 45"/>
                <a:gd name="T36" fmla="+- 0 3272 3094"/>
                <a:gd name="T37" fmla="*/ T36 w 774"/>
                <a:gd name="T38" fmla="+- 0 1152 1110"/>
                <a:gd name="T39" fmla="*/ 1152 h 45"/>
                <a:gd name="T40" fmla="+- 0 3313 3094"/>
                <a:gd name="T41" fmla="*/ T40 w 774"/>
                <a:gd name="T42" fmla="+- 0 1148 1110"/>
                <a:gd name="T43" fmla="*/ 1148 h 45"/>
                <a:gd name="T44" fmla="+- 0 3340 3094"/>
                <a:gd name="T45" fmla="*/ T44 w 774"/>
                <a:gd name="T46" fmla="+- 0 1141 1110"/>
                <a:gd name="T47" fmla="*/ 1141 h 45"/>
                <a:gd name="T48" fmla="+- 0 3350 3094"/>
                <a:gd name="T49" fmla="*/ T48 w 774"/>
                <a:gd name="T50" fmla="+- 0 1134 1110"/>
                <a:gd name="T51" fmla="*/ 1134 h 45"/>
                <a:gd name="T52" fmla="+- 0 3340 3094"/>
                <a:gd name="T53" fmla="*/ T52 w 774"/>
                <a:gd name="T54" fmla="+- 0 1127 1110"/>
                <a:gd name="T55" fmla="*/ 1127 h 45"/>
                <a:gd name="T56" fmla="+- 0 3313 3094"/>
                <a:gd name="T57" fmla="*/ T56 w 774"/>
                <a:gd name="T58" fmla="+- 0 1120 1110"/>
                <a:gd name="T59" fmla="*/ 1120 h 45"/>
                <a:gd name="T60" fmla="+- 0 3272 3094"/>
                <a:gd name="T61" fmla="*/ T60 w 774"/>
                <a:gd name="T62" fmla="+- 0 1116 1110"/>
                <a:gd name="T63" fmla="*/ 1116 h 45"/>
                <a:gd name="T64" fmla="+- 0 3222 3094"/>
                <a:gd name="T65" fmla="*/ T64 w 774"/>
                <a:gd name="T66" fmla="+- 0 1114 1110"/>
                <a:gd name="T67" fmla="*/ 1114 h 45"/>
                <a:gd name="T68" fmla="+- 0 3740 3094"/>
                <a:gd name="T69" fmla="*/ T68 w 774"/>
                <a:gd name="T70" fmla="+- 0 1110 1110"/>
                <a:gd name="T71" fmla="*/ 1110 h 45"/>
                <a:gd name="T72" fmla="+- 0 3690 3094"/>
                <a:gd name="T73" fmla="*/ T72 w 774"/>
                <a:gd name="T74" fmla="+- 0 1111 1110"/>
                <a:gd name="T75" fmla="*/ 1111 h 45"/>
                <a:gd name="T76" fmla="+- 0 3649 3094"/>
                <a:gd name="T77" fmla="*/ T76 w 774"/>
                <a:gd name="T78" fmla="+- 0 1115 1110"/>
                <a:gd name="T79" fmla="*/ 1115 h 45"/>
                <a:gd name="T80" fmla="+- 0 3622 3094"/>
                <a:gd name="T81" fmla="*/ T80 w 774"/>
                <a:gd name="T82" fmla="+- 0 1121 1110"/>
                <a:gd name="T83" fmla="*/ 1121 h 45"/>
                <a:gd name="T84" fmla="+- 0 3612 3094"/>
                <a:gd name="T85" fmla="*/ T84 w 774"/>
                <a:gd name="T86" fmla="+- 0 1129 1110"/>
                <a:gd name="T87" fmla="*/ 1129 h 45"/>
                <a:gd name="T88" fmla="+- 0 3622 3094"/>
                <a:gd name="T89" fmla="*/ T88 w 774"/>
                <a:gd name="T90" fmla="+- 0 1137 1110"/>
                <a:gd name="T91" fmla="*/ 1137 h 45"/>
                <a:gd name="T92" fmla="+- 0 3649 3094"/>
                <a:gd name="T93" fmla="*/ T92 w 774"/>
                <a:gd name="T94" fmla="+- 0 1143 1110"/>
                <a:gd name="T95" fmla="*/ 1143 h 45"/>
                <a:gd name="T96" fmla="+- 0 3690 3094"/>
                <a:gd name="T97" fmla="*/ T96 w 774"/>
                <a:gd name="T98" fmla="+- 0 1148 1110"/>
                <a:gd name="T99" fmla="*/ 1148 h 45"/>
                <a:gd name="T100" fmla="+- 0 3740 3094"/>
                <a:gd name="T101" fmla="*/ T100 w 774"/>
                <a:gd name="T102" fmla="+- 0 1149 1110"/>
                <a:gd name="T103" fmla="*/ 1149 h 45"/>
                <a:gd name="T104" fmla="+- 0 3790 3094"/>
                <a:gd name="T105" fmla="*/ T104 w 774"/>
                <a:gd name="T106" fmla="+- 0 1148 1110"/>
                <a:gd name="T107" fmla="*/ 1148 h 45"/>
                <a:gd name="T108" fmla="+- 0 3831 3094"/>
                <a:gd name="T109" fmla="*/ T108 w 774"/>
                <a:gd name="T110" fmla="+- 0 1143 1110"/>
                <a:gd name="T111" fmla="*/ 1143 h 45"/>
                <a:gd name="T112" fmla="+- 0 3858 3094"/>
                <a:gd name="T113" fmla="*/ T112 w 774"/>
                <a:gd name="T114" fmla="+- 0 1137 1110"/>
                <a:gd name="T115" fmla="*/ 1137 h 45"/>
                <a:gd name="T116" fmla="+- 0 3868 3094"/>
                <a:gd name="T117" fmla="*/ T116 w 774"/>
                <a:gd name="T118" fmla="+- 0 1129 1110"/>
                <a:gd name="T119" fmla="*/ 1129 h 45"/>
                <a:gd name="T120" fmla="+- 0 3858 3094"/>
                <a:gd name="T121" fmla="*/ T120 w 774"/>
                <a:gd name="T122" fmla="+- 0 1121 1110"/>
                <a:gd name="T123" fmla="*/ 1121 h 45"/>
                <a:gd name="T124" fmla="+- 0 3831 3094"/>
                <a:gd name="T125" fmla="*/ T124 w 774"/>
                <a:gd name="T126" fmla="+- 0 1115 1110"/>
                <a:gd name="T127" fmla="*/ 1115 h 45"/>
                <a:gd name="T128" fmla="+- 0 3790 3094"/>
                <a:gd name="T129" fmla="*/ T128 w 774"/>
                <a:gd name="T130" fmla="+- 0 1111 1110"/>
                <a:gd name="T131" fmla="*/ 1111 h 45"/>
                <a:gd name="T132" fmla="+- 0 3740 3094"/>
                <a:gd name="T133" fmla="*/ T132 w 774"/>
                <a:gd name="T134" fmla="+- 0 1110 1110"/>
                <a:gd name="T135" fmla="*/ 1110 h 4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</a:cxnLst>
              <a:rect l="0" t="0" r="r" b="b"/>
              <a:pathLst>
                <a:path w="774" h="45">
                  <a:moveTo>
                    <a:pt x="128" y="4"/>
                  </a:moveTo>
                  <a:lnTo>
                    <a:pt x="78" y="6"/>
                  </a:lnTo>
                  <a:lnTo>
                    <a:pt x="37" y="10"/>
                  </a:lnTo>
                  <a:lnTo>
                    <a:pt x="10" y="17"/>
                  </a:lnTo>
                  <a:lnTo>
                    <a:pt x="0" y="24"/>
                  </a:lnTo>
                  <a:lnTo>
                    <a:pt x="10" y="31"/>
                  </a:lnTo>
                  <a:lnTo>
                    <a:pt x="37" y="38"/>
                  </a:lnTo>
                  <a:lnTo>
                    <a:pt x="78" y="42"/>
                  </a:lnTo>
                  <a:lnTo>
                    <a:pt x="128" y="44"/>
                  </a:lnTo>
                  <a:lnTo>
                    <a:pt x="178" y="42"/>
                  </a:lnTo>
                  <a:lnTo>
                    <a:pt x="219" y="38"/>
                  </a:lnTo>
                  <a:lnTo>
                    <a:pt x="246" y="31"/>
                  </a:lnTo>
                  <a:lnTo>
                    <a:pt x="256" y="24"/>
                  </a:lnTo>
                  <a:lnTo>
                    <a:pt x="246" y="17"/>
                  </a:lnTo>
                  <a:lnTo>
                    <a:pt x="219" y="10"/>
                  </a:lnTo>
                  <a:lnTo>
                    <a:pt x="178" y="6"/>
                  </a:lnTo>
                  <a:lnTo>
                    <a:pt x="128" y="4"/>
                  </a:lnTo>
                  <a:close/>
                  <a:moveTo>
                    <a:pt x="646" y="0"/>
                  </a:moveTo>
                  <a:lnTo>
                    <a:pt x="596" y="1"/>
                  </a:lnTo>
                  <a:lnTo>
                    <a:pt x="555" y="5"/>
                  </a:lnTo>
                  <a:lnTo>
                    <a:pt x="528" y="11"/>
                  </a:lnTo>
                  <a:lnTo>
                    <a:pt x="518" y="19"/>
                  </a:lnTo>
                  <a:lnTo>
                    <a:pt x="528" y="27"/>
                  </a:lnTo>
                  <a:lnTo>
                    <a:pt x="555" y="33"/>
                  </a:lnTo>
                  <a:lnTo>
                    <a:pt x="596" y="38"/>
                  </a:lnTo>
                  <a:lnTo>
                    <a:pt x="646" y="39"/>
                  </a:lnTo>
                  <a:lnTo>
                    <a:pt x="696" y="38"/>
                  </a:lnTo>
                  <a:lnTo>
                    <a:pt x="737" y="33"/>
                  </a:lnTo>
                  <a:lnTo>
                    <a:pt x="764" y="27"/>
                  </a:lnTo>
                  <a:lnTo>
                    <a:pt x="774" y="19"/>
                  </a:lnTo>
                  <a:lnTo>
                    <a:pt x="764" y="11"/>
                  </a:lnTo>
                  <a:lnTo>
                    <a:pt x="737" y="5"/>
                  </a:lnTo>
                  <a:lnTo>
                    <a:pt x="696" y="1"/>
                  </a:lnTo>
                  <a:lnTo>
                    <a:pt x="646" y="0"/>
                  </a:lnTo>
                  <a:close/>
                </a:path>
              </a:pathLst>
            </a:custGeom>
            <a:noFill/>
            <a:ln w="614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36" name="docshape149">
              <a:extLst>
                <a:ext uri="{FF2B5EF4-FFF2-40B4-BE49-F238E27FC236}">
                  <a16:creationId xmlns:a16="http://schemas.microsoft.com/office/drawing/2014/main" id="{61ABB416-331B-9434-795A-A5B9C6B43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0" y="766"/>
              <a:ext cx="603" cy="214"/>
            </a:xfrm>
            <a:custGeom>
              <a:avLst/>
              <a:gdLst>
                <a:gd name="T0" fmla="+- 0 2595 2030"/>
                <a:gd name="T1" fmla="*/ T0 w 603"/>
                <a:gd name="T2" fmla="+- 0 966 766"/>
                <a:gd name="T3" fmla="*/ 966 h 214"/>
                <a:gd name="T4" fmla="+- 0 2591 2030"/>
                <a:gd name="T5" fmla="*/ T4 w 603"/>
                <a:gd name="T6" fmla="+- 0 980 766"/>
                <a:gd name="T7" fmla="*/ 980 h 214"/>
                <a:gd name="T8" fmla="+- 0 2633 2030"/>
                <a:gd name="T9" fmla="*/ T8 w 603"/>
                <a:gd name="T10" fmla="+- 0 974 766"/>
                <a:gd name="T11" fmla="*/ 974 h 214"/>
                <a:gd name="T12" fmla="+- 0 2627 2030"/>
                <a:gd name="T13" fmla="*/ T12 w 603"/>
                <a:gd name="T14" fmla="+- 0 968 766"/>
                <a:gd name="T15" fmla="*/ 968 h 214"/>
                <a:gd name="T16" fmla="+- 0 2600 2030"/>
                <a:gd name="T17" fmla="*/ T16 w 603"/>
                <a:gd name="T18" fmla="+- 0 968 766"/>
                <a:gd name="T19" fmla="*/ 968 h 214"/>
                <a:gd name="T20" fmla="+- 0 2595 2030"/>
                <a:gd name="T21" fmla="*/ T20 w 603"/>
                <a:gd name="T22" fmla="+- 0 966 766"/>
                <a:gd name="T23" fmla="*/ 966 h 214"/>
                <a:gd name="T24" fmla="+- 0 2598 2030"/>
                <a:gd name="T25" fmla="*/ T24 w 603"/>
                <a:gd name="T26" fmla="+- 0 958 766"/>
                <a:gd name="T27" fmla="*/ 958 h 214"/>
                <a:gd name="T28" fmla="+- 0 2595 2030"/>
                <a:gd name="T29" fmla="*/ T28 w 603"/>
                <a:gd name="T30" fmla="+- 0 966 766"/>
                <a:gd name="T31" fmla="*/ 966 h 214"/>
                <a:gd name="T32" fmla="+- 0 2600 2030"/>
                <a:gd name="T33" fmla="*/ T32 w 603"/>
                <a:gd name="T34" fmla="+- 0 968 766"/>
                <a:gd name="T35" fmla="*/ 968 h 214"/>
                <a:gd name="T36" fmla="+- 0 2604 2030"/>
                <a:gd name="T37" fmla="*/ T36 w 603"/>
                <a:gd name="T38" fmla="+- 0 960 766"/>
                <a:gd name="T39" fmla="*/ 960 h 214"/>
                <a:gd name="T40" fmla="+- 0 2598 2030"/>
                <a:gd name="T41" fmla="*/ T40 w 603"/>
                <a:gd name="T42" fmla="+- 0 958 766"/>
                <a:gd name="T43" fmla="*/ 958 h 214"/>
                <a:gd name="T44" fmla="+- 0 2603 2030"/>
                <a:gd name="T45" fmla="*/ T44 w 603"/>
                <a:gd name="T46" fmla="+- 0 944 766"/>
                <a:gd name="T47" fmla="*/ 944 h 214"/>
                <a:gd name="T48" fmla="+- 0 2598 2030"/>
                <a:gd name="T49" fmla="*/ T48 w 603"/>
                <a:gd name="T50" fmla="+- 0 958 766"/>
                <a:gd name="T51" fmla="*/ 958 h 214"/>
                <a:gd name="T52" fmla="+- 0 2604 2030"/>
                <a:gd name="T53" fmla="*/ T52 w 603"/>
                <a:gd name="T54" fmla="+- 0 960 766"/>
                <a:gd name="T55" fmla="*/ 960 h 214"/>
                <a:gd name="T56" fmla="+- 0 2600 2030"/>
                <a:gd name="T57" fmla="*/ T56 w 603"/>
                <a:gd name="T58" fmla="+- 0 968 766"/>
                <a:gd name="T59" fmla="*/ 968 h 214"/>
                <a:gd name="T60" fmla="+- 0 2627 2030"/>
                <a:gd name="T61" fmla="*/ T60 w 603"/>
                <a:gd name="T62" fmla="+- 0 968 766"/>
                <a:gd name="T63" fmla="*/ 968 h 214"/>
                <a:gd name="T64" fmla="+- 0 2603 2030"/>
                <a:gd name="T65" fmla="*/ T64 w 603"/>
                <a:gd name="T66" fmla="+- 0 944 766"/>
                <a:gd name="T67" fmla="*/ 944 h 214"/>
                <a:gd name="T68" fmla="+- 0 2034 2030"/>
                <a:gd name="T69" fmla="*/ T68 w 603"/>
                <a:gd name="T70" fmla="+- 0 766 766"/>
                <a:gd name="T71" fmla="*/ 766 h 214"/>
                <a:gd name="T72" fmla="+- 0 2030 2030"/>
                <a:gd name="T73" fmla="*/ T72 w 603"/>
                <a:gd name="T74" fmla="+- 0 776 766"/>
                <a:gd name="T75" fmla="*/ 776 h 214"/>
                <a:gd name="T76" fmla="+- 0 2595 2030"/>
                <a:gd name="T77" fmla="*/ T76 w 603"/>
                <a:gd name="T78" fmla="+- 0 966 766"/>
                <a:gd name="T79" fmla="*/ 966 h 214"/>
                <a:gd name="T80" fmla="+- 0 2598 2030"/>
                <a:gd name="T81" fmla="*/ T80 w 603"/>
                <a:gd name="T82" fmla="+- 0 958 766"/>
                <a:gd name="T83" fmla="*/ 958 h 214"/>
                <a:gd name="T84" fmla="+- 0 2034 2030"/>
                <a:gd name="T85" fmla="*/ T84 w 603"/>
                <a:gd name="T86" fmla="+- 0 766 766"/>
                <a:gd name="T87" fmla="*/ 766 h 21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603" h="214">
                  <a:moveTo>
                    <a:pt x="565" y="200"/>
                  </a:moveTo>
                  <a:lnTo>
                    <a:pt x="561" y="214"/>
                  </a:lnTo>
                  <a:lnTo>
                    <a:pt x="603" y="208"/>
                  </a:lnTo>
                  <a:lnTo>
                    <a:pt x="597" y="202"/>
                  </a:lnTo>
                  <a:lnTo>
                    <a:pt x="570" y="202"/>
                  </a:lnTo>
                  <a:lnTo>
                    <a:pt x="565" y="200"/>
                  </a:lnTo>
                  <a:close/>
                  <a:moveTo>
                    <a:pt x="568" y="192"/>
                  </a:moveTo>
                  <a:lnTo>
                    <a:pt x="565" y="200"/>
                  </a:lnTo>
                  <a:lnTo>
                    <a:pt x="570" y="202"/>
                  </a:lnTo>
                  <a:lnTo>
                    <a:pt x="574" y="194"/>
                  </a:lnTo>
                  <a:lnTo>
                    <a:pt x="568" y="192"/>
                  </a:lnTo>
                  <a:close/>
                  <a:moveTo>
                    <a:pt x="573" y="178"/>
                  </a:moveTo>
                  <a:lnTo>
                    <a:pt x="568" y="192"/>
                  </a:lnTo>
                  <a:lnTo>
                    <a:pt x="574" y="194"/>
                  </a:lnTo>
                  <a:lnTo>
                    <a:pt x="570" y="202"/>
                  </a:lnTo>
                  <a:lnTo>
                    <a:pt x="597" y="202"/>
                  </a:lnTo>
                  <a:lnTo>
                    <a:pt x="573" y="178"/>
                  </a:lnTo>
                  <a:close/>
                  <a:moveTo>
                    <a:pt x="4" y="0"/>
                  </a:moveTo>
                  <a:lnTo>
                    <a:pt x="0" y="10"/>
                  </a:lnTo>
                  <a:lnTo>
                    <a:pt x="565" y="200"/>
                  </a:lnTo>
                  <a:lnTo>
                    <a:pt x="568" y="19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1061" name="docshape150">
              <a:extLst>
                <a:ext uri="{FF2B5EF4-FFF2-40B4-BE49-F238E27FC236}">
                  <a16:creationId xmlns:a16="http://schemas.microsoft.com/office/drawing/2014/main" id="{FF7AA685-E5AC-EE6E-E823-FB1DEF74D4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3" y="772"/>
              <a:ext cx="279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2" name="docshape151">
              <a:extLst>
                <a:ext uri="{FF2B5EF4-FFF2-40B4-BE49-F238E27FC236}">
                  <a16:creationId xmlns:a16="http://schemas.microsoft.com/office/drawing/2014/main" id="{37710712-EC9A-F5C8-78F6-17CBC2DA24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" y="14"/>
              <a:ext cx="900" cy="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3" name="docshape152">
              <a:extLst>
                <a:ext uri="{FF2B5EF4-FFF2-40B4-BE49-F238E27FC236}">
                  <a16:creationId xmlns:a16="http://schemas.microsoft.com/office/drawing/2014/main" id="{90DC936B-6BC1-8DF8-2F01-928604A48E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5" y="833"/>
              <a:ext cx="44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4" name="docshape153">
              <a:extLst>
                <a:ext uri="{FF2B5EF4-FFF2-40B4-BE49-F238E27FC236}">
                  <a16:creationId xmlns:a16="http://schemas.microsoft.com/office/drawing/2014/main" id="{CFDFAF57-D223-577F-F455-144EFE07A9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" y="790"/>
              <a:ext cx="4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5" name="docshape154">
              <a:extLst>
                <a:ext uri="{FF2B5EF4-FFF2-40B4-BE49-F238E27FC236}">
                  <a16:creationId xmlns:a16="http://schemas.microsoft.com/office/drawing/2014/main" id="{3A96FE0E-6E5F-D7CA-6F53-E8C3BADFB2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" y="788"/>
              <a:ext cx="49" cy="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docshape155">
              <a:extLst>
                <a:ext uri="{FF2B5EF4-FFF2-40B4-BE49-F238E27FC236}">
                  <a16:creationId xmlns:a16="http://schemas.microsoft.com/office/drawing/2014/main" id="{860FCFB8-0DCC-02AE-A619-6C556226A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5" y="848"/>
              <a:ext cx="39" cy="16"/>
            </a:xfrm>
            <a:custGeom>
              <a:avLst/>
              <a:gdLst>
                <a:gd name="T0" fmla="+- 0 2735 2716"/>
                <a:gd name="T1" fmla="*/ T0 w 39"/>
                <a:gd name="T2" fmla="+- 0 848 848"/>
                <a:gd name="T3" fmla="*/ 848 h 16"/>
                <a:gd name="T4" fmla="+- 0 2724 2716"/>
                <a:gd name="T5" fmla="*/ T4 w 39"/>
                <a:gd name="T6" fmla="+- 0 848 848"/>
                <a:gd name="T7" fmla="*/ 848 h 16"/>
                <a:gd name="T8" fmla="+- 0 2716 2716"/>
                <a:gd name="T9" fmla="*/ T8 w 39"/>
                <a:gd name="T10" fmla="+- 0 852 848"/>
                <a:gd name="T11" fmla="*/ 852 h 16"/>
                <a:gd name="T12" fmla="+- 0 2716 2716"/>
                <a:gd name="T13" fmla="*/ T12 w 39"/>
                <a:gd name="T14" fmla="+- 0 855 848"/>
                <a:gd name="T15" fmla="*/ 855 h 16"/>
                <a:gd name="T16" fmla="+- 0 2716 2716"/>
                <a:gd name="T17" fmla="*/ T16 w 39"/>
                <a:gd name="T18" fmla="+- 0 860 848"/>
                <a:gd name="T19" fmla="*/ 860 h 16"/>
                <a:gd name="T20" fmla="+- 0 2724 2716"/>
                <a:gd name="T21" fmla="*/ T20 w 39"/>
                <a:gd name="T22" fmla="+- 0 864 848"/>
                <a:gd name="T23" fmla="*/ 864 h 16"/>
                <a:gd name="T24" fmla="+- 0 2735 2716"/>
                <a:gd name="T25" fmla="*/ T24 w 39"/>
                <a:gd name="T26" fmla="+- 0 864 848"/>
                <a:gd name="T27" fmla="*/ 864 h 16"/>
                <a:gd name="T28" fmla="+- 0 2746 2716"/>
                <a:gd name="T29" fmla="*/ T28 w 39"/>
                <a:gd name="T30" fmla="+- 0 864 848"/>
                <a:gd name="T31" fmla="*/ 864 h 16"/>
                <a:gd name="T32" fmla="+- 0 2754 2716"/>
                <a:gd name="T33" fmla="*/ T32 w 39"/>
                <a:gd name="T34" fmla="+- 0 860 848"/>
                <a:gd name="T35" fmla="*/ 860 h 16"/>
                <a:gd name="T36" fmla="+- 0 2754 2716"/>
                <a:gd name="T37" fmla="*/ T36 w 39"/>
                <a:gd name="T38" fmla="+- 0 855 848"/>
                <a:gd name="T39" fmla="*/ 855 h 16"/>
                <a:gd name="T40" fmla="+- 0 2754 2716"/>
                <a:gd name="T41" fmla="*/ T40 w 39"/>
                <a:gd name="T42" fmla="+- 0 852 848"/>
                <a:gd name="T43" fmla="*/ 852 h 16"/>
                <a:gd name="T44" fmla="+- 0 2746 2716"/>
                <a:gd name="T45" fmla="*/ T44 w 39"/>
                <a:gd name="T46" fmla="+- 0 848 848"/>
                <a:gd name="T47" fmla="*/ 848 h 16"/>
                <a:gd name="T48" fmla="+- 0 2735 2716"/>
                <a:gd name="T49" fmla="*/ T48 w 39"/>
                <a:gd name="T50" fmla="+- 0 848 848"/>
                <a:gd name="T51" fmla="*/ 848 h 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39" h="16">
                  <a:moveTo>
                    <a:pt x="19" y="0"/>
                  </a:moveTo>
                  <a:lnTo>
                    <a:pt x="8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2"/>
                  </a:lnTo>
                  <a:lnTo>
                    <a:pt x="8" y="16"/>
                  </a:lnTo>
                  <a:lnTo>
                    <a:pt x="19" y="16"/>
                  </a:lnTo>
                  <a:lnTo>
                    <a:pt x="30" y="16"/>
                  </a:lnTo>
                  <a:lnTo>
                    <a:pt x="38" y="12"/>
                  </a:lnTo>
                  <a:lnTo>
                    <a:pt x="38" y="7"/>
                  </a:lnTo>
                  <a:lnTo>
                    <a:pt x="38" y="4"/>
                  </a:lnTo>
                  <a:lnTo>
                    <a:pt x="30" y="0"/>
                  </a:lnTo>
                  <a:lnTo>
                    <a:pt x="19" y="0"/>
                  </a:lnTo>
                  <a:close/>
                </a:path>
              </a:pathLst>
            </a:custGeom>
            <a:noFill/>
            <a:ln w="3073">
              <a:solidFill>
                <a:srgbClr val="E4E1D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1067" name="docshape156">
              <a:extLst>
                <a:ext uri="{FF2B5EF4-FFF2-40B4-BE49-F238E27FC236}">
                  <a16:creationId xmlns:a16="http://schemas.microsoft.com/office/drawing/2014/main" id="{A2C9D10C-73B4-1AC5-55F2-3B4D0E28C3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8" y="562"/>
              <a:ext cx="4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8" name="docshape157">
              <a:extLst>
                <a:ext uri="{FF2B5EF4-FFF2-40B4-BE49-F238E27FC236}">
                  <a16:creationId xmlns:a16="http://schemas.microsoft.com/office/drawing/2014/main" id="{BA7B5323-0685-07DC-6EE1-5BCEF1D40E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8" y="560"/>
              <a:ext cx="49" cy="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docshape158">
              <a:extLst>
                <a:ext uri="{FF2B5EF4-FFF2-40B4-BE49-F238E27FC236}">
                  <a16:creationId xmlns:a16="http://schemas.microsoft.com/office/drawing/2014/main" id="{A295602E-6CB4-5AF5-310F-CA1C0C6A1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621"/>
              <a:ext cx="39" cy="15"/>
            </a:xfrm>
            <a:custGeom>
              <a:avLst/>
              <a:gdLst>
                <a:gd name="T0" fmla="+- 0 2730 2711"/>
                <a:gd name="T1" fmla="*/ T0 w 39"/>
                <a:gd name="T2" fmla="+- 0 621 621"/>
                <a:gd name="T3" fmla="*/ 621 h 15"/>
                <a:gd name="T4" fmla="+- 0 2719 2711"/>
                <a:gd name="T5" fmla="*/ T4 w 39"/>
                <a:gd name="T6" fmla="+- 0 621 621"/>
                <a:gd name="T7" fmla="*/ 621 h 15"/>
                <a:gd name="T8" fmla="+- 0 2711 2711"/>
                <a:gd name="T9" fmla="*/ T8 w 39"/>
                <a:gd name="T10" fmla="+- 0 625 621"/>
                <a:gd name="T11" fmla="*/ 625 h 15"/>
                <a:gd name="T12" fmla="+- 0 2711 2711"/>
                <a:gd name="T13" fmla="*/ T12 w 39"/>
                <a:gd name="T14" fmla="+- 0 628 621"/>
                <a:gd name="T15" fmla="*/ 628 h 15"/>
                <a:gd name="T16" fmla="+- 0 2711 2711"/>
                <a:gd name="T17" fmla="*/ T16 w 39"/>
                <a:gd name="T18" fmla="+- 0 632 621"/>
                <a:gd name="T19" fmla="*/ 632 h 15"/>
                <a:gd name="T20" fmla="+- 0 2719 2711"/>
                <a:gd name="T21" fmla="*/ T20 w 39"/>
                <a:gd name="T22" fmla="+- 0 636 621"/>
                <a:gd name="T23" fmla="*/ 636 h 15"/>
                <a:gd name="T24" fmla="+- 0 2730 2711"/>
                <a:gd name="T25" fmla="*/ T24 w 39"/>
                <a:gd name="T26" fmla="+- 0 636 621"/>
                <a:gd name="T27" fmla="*/ 636 h 15"/>
                <a:gd name="T28" fmla="+- 0 2741 2711"/>
                <a:gd name="T29" fmla="*/ T28 w 39"/>
                <a:gd name="T30" fmla="+- 0 636 621"/>
                <a:gd name="T31" fmla="*/ 636 h 15"/>
                <a:gd name="T32" fmla="+- 0 2749 2711"/>
                <a:gd name="T33" fmla="*/ T32 w 39"/>
                <a:gd name="T34" fmla="+- 0 632 621"/>
                <a:gd name="T35" fmla="*/ 632 h 15"/>
                <a:gd name="T36" fmla="+- 0 2749 2711"/>
                <a:gd name="T37" fmla="*/ T36 w 39"/>
                <a:gd name="T38" fmla="+- 0 628 621"/>
                <a:gd name="T39" fmla="*/ 628 h 15"/>
                <a:gd name="T40" fmla="+- 0 2749 2711"/>
                <a:gd name="T41" fmla="*/ T40 w 39"/>
                <a:gd name="T42" fmla="+- 0 625 621"/>
                <a:gd name="T43" fmla="*/ 625 h 15"/>
                <a:gd name="T44" fmla="+- 0 2741 2711"/>
                <a:gd name="T45" fmla="*/ T44 w 39"/>
                <a:gd name="T46" fmla="+- 0 621 621"/>
                <a:gd name="T47" fmla="*/ 621 h 15"/>
                <a:gd name="T48" fmla="+- 0 2730 2711"/>
                <a:gd name="T49" fmla="*/ T48 w 39"/>
                <a:gd name="T50" fmla="+- 0 621 621"/>
                <a:gd name="T51" fmla="*/ 621 h 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39" h="15">
                  <a:moveTo>
                    <a:pt x="19" y="0"/>
                  </a:moveTo>
                  <a:lnTo>
                    <a:pt x="8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8" y="15"/>
                  </a:lnTo>
                  <a:lnTo>
                    <a:pt x="19" y="15"/>
                  </a:lnTo>
                  <a:lnTo>
                    <a:pt x="30" y="15"/>
                  </a:lnTo>
                  <a:lnTo>
                    <a:pt x="38" y="11"/>
                  </a:lnTo>
                  <a:lnTo>
                    <a:pt x="38" y="7"/>
                  </a:lnTo>
                  <a:lnTo>
                    <a:pt x="38" y="4"/>
                  </a:lnTo>
                  <a:lnTo>
                    <a:pt x="30" y="0"/>
                  </a:lnTo>
                  <a:lnTo>
                    <a:pt x="19" y="0"/>
                  </a:lnTo>
                  <a:close/>
                </a:path>
              </a:pathLst>
            </a:custGeom>
            <a:noFill/>
            <a:ln w="3073">
              <a:solidFill>
                <a:srgbClr val="E4E1D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1070" name="docshape159">
              <a:extLst>
                <a:ext uri="{FF2B5EF4-FFF2-40B4-BE49-F238E27FC236}">
                  <a16:creationId xmlns:a16="http://schemas.microsoft.com/office/drawing/2014/main" id="{374FBF3F-1124-7E54-A2F2-EC81C0A23A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" y="728"/>
              <a:ext cx="44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1" name="docshape160">
              <a:extLst>
                <a:ext uri="{FF2B5EF4-FFF2-40B4-BE49-F238E27FC236}">
                  <a16:creationId xmlns:a16="http://schemas.microsoft.com/office/drawing/2014/main" id="{E9042D57-62A5-5D9E-1200-F47DFAA001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8" y="683"/>
              <a:ext cx="4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2" name="docshape161">
              <a:extLst>
                <a:ext uri="{FF2B5EF4-FFF2-40B4-BE49-F238E27FC236}">
                  <a16:creationId xmlns:a16="http://schemas.microsoft.com/office/drawing/2014/main" id="{B96ABB52-A3BC-5B83-5A6B-77B9AD83D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8" y="681"/>
              <a:ext cx="49" cy="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docshape162">
              <a:extLst>
                <a:ext uri="{FF2B5EF4-FFF2-40B4-BE49-F238E27FC236}">
                  <a16:creationId xmlns:a16="http://schemas.microsoft.com/office/drawing/2014/main" id="{C0788A94-FFE6-C7C8-B0CB-823E2A988F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742"/>
              <a:ext cx="39" cy="15"/>
            </a:xfrm>
            <a:custGeom>
              <a:avLst/>
              <a:gdLst>
                <a:gd name="T0" fmla="+- 0 2730 2711"/>
                <a:gd name="T1" fmla="*/ T0 w 39"/>
                <a:gd name="T2" fmla="+- 0 742 742"/>
                <a:gd name="T3" fmla="*/ 742 h 15"/>
                <a:gd name="T4" fmla="+- 0 2719 2711"/>
                <a:gd name="T5" fmla="*/ T4 w 39"/>
                <a:gd name="T6" fmla="+- 0 742 742"/>
                <a:gd name="T7" fmla="*/ 742 h 15"/>
                <a:gd name="T8" fmla="+- 0 2711 2711"/>
                <a:gd name="T9" fmla="*/ T8 w 39"/>
                <a:gd name="T10" fmla="+- 0 745 742"/>
                <a:gd name="T11" fmla="*/ 745 h 15"/>
                <a:gd name="T12" fmla="+- 0 2711 2711"/>
                <a:gd name="T13" fmla="*/ T12 w 39"/>
                <a:gd name="T14" fmla="+- 0 750 742"/>
                <a:gd name="T15" fmla="*/ 750 h 15"/>
                <a:gd name="T16" fmla="+- 0 2711 2711"/>
                <a:gd name="T17" fmla="*/ T16 w 39"/>
                <a:gd name="T18" fmla="+- 0 753 742"/>
                <a:gd name="T19" fmla="*/ 753 h 15"/>
                <a:gd name="T20" fmla="+- 0 2719 2711"/>
                <a:gd name="T21" fmla="*/ T20 w 39"/>
                <a:gd name="T22" fmla="+- 0 757 742"/>
                <a:gd name="T23" fmla="*/ 757 h 15"/>
                <a:gd name="T24" fmla="+- 0 2730 2711"/>
                <a:gd name="T25" fmla="*/ T24 w 39"/>
                <a:gd name="T26" fmla="+- 0 757 742"/>
                <a:gd name="T27" fmla="*/ 757 h 15"/>
                <a:gd name="T28" fmla="+- 0 2741 2711"/>
                <a:gd name="T29" fmla="*/ T28 w 39"/>
                <a:gd name="T30" fmla="+- 0 757 742"/>
                <a:gd name="T31" fmla="*/ 757 h 15"/>
                <a:gd name="T32" fmla="+- 0 2749 2711"/>
                <a:gd name="T33" fmla="*/ T32 w 39"/>
                <a:gd name="T34" fmla="+- 0 753 742"/>
                <a:gd name="T35" fmla="*/ 753 h 15"/>
                <a:gd name="T36" fmla="+- 0 2749 2711"/>
                <a:gd name="T37" fmla="*/ T36 w 39"/>
                <a:gd name="T38" fmla="+- 0 750 742"/>
                <a:gd name="T39" fmla="*/ 750 h 15"/>
                <a:gd name="T40" fmla="+- 0 2749 2711"/>
                <a:gd name="T41" fmla="*/ T40 w 39"/>
                <a:gd name="T42" fmla="+- 0 745 742"/>
                <a:gd name="T43" fmla="*/ 745 h 15"/>
                <a:gd name="T44" fmla="+- 0 2741 2711"/>
                <a:gd name="T45" fmla="*/ T44 w 39"/>
                <a:gd name="T46" fmla="+- 0 742 742"/>
                <a:gd name="T47" fmla="*/ 742 h 15"/>
                <a:gd name="T48" fmla="+- 0 2730 2711"/>
                <a:gd name="T49" fmla="*/ T48 w 39"/>
                <a:gd name="T50" fmla="+- 0 742 742"/>
                <a:gd name="T51" fmla="*/ 742 h 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39" h="15">
                  <a:moveTo>
                    <a:pt x="19" y="0"/>
                  </a:moveTo>
                  <a:lnTo>
                    <a:pt x="8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0" y="11"/>
                  </a:lnTo>
                  <a:lnTo>
                    <a:pt x="8" y="15"/>
                  </a:lnTo>
                  <a:lnTo>
                    <a:pt x="19" y="15"/>
                  </a:lnTo>
                  <a:lnTo>
                    <a:pt x="30" y="15"/>
                  </a:lnTo>
                  <a:lnTo>
                    <a:pt x="38" y="11"/>
                  </a:lnTo>
                  <a:lnTo>
                    <a:pt x="38" y="8"/>
                  </a:lnTo>
                  <a:lnTo>
                    <a:pt x="38" y="3"/>
                  </a:lnTo>
                  <a:lnTo>
                    <a:pt x="30" y="0"/>
                  </a:lnTo>
                  <a:lnTo>
                    <a:pt x="19" y="0"/>
                  </a:lnTo>
                  <a:close/>
                </a:path>
              </a:pathLst>
            </a:custGeom>
            <a:noFill/>
            <a:ln w="3073">
              <a:solidFill>
                <a:srgbClr val="E4E1D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1074" name="docshape163">
              <a:extLst>
                <a:ext uri="{FF2B5EF4-FFF2-40B4-BE49-F238E27FC236}">
                  <a16:creationId xmlns:a16="http://schemas.microsoft.com/office/drawing/2014/main" id="{A3FA86CB-1F58-277E-80E5-41F14C8BA6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" y="964"/>
              <a:ext cx="44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" name="docshape164">
              <a:extLst>
                <a:ext uri="{FF2B5EF4-FFF2-40B4-BE49-F238E27FC236}">
                  <a16:creationId xmlns:a16="http://schemas.microsoft.com/office/drawing/2014/main" id="{3E1A4AD1-9164-3633-B112-865383DCD5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" y="921"/>
              <a:ext cx="4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6" name="docshape165">
              <a:extLst>
                <a:ext uri="{FF2B5EF4-FFF2-40B4-BE49-F238E27FC236}">
                  <a16:creationId xmlns:a16="http://schemas.microsoft.com/office/drawing/2014/main" id="{18BA130B-180A-1E36-A21B-1A98C6EB36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" y="918"/>
              <a:ext cx="49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docshape166">
              <a:extLst>
                <a:ext uri="{FF2B5EF4-FFF2-40B4-BE49-F238E27FC236}">
                  <a16:creationId xmlns:a16="http://schemas.microsoft.com/office/drawing/2014/main" id="{78AB609D-6B86-59B7-0207-66DF1A505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0" y="978"/>
              <a:ext cx="39" cy="15"/>
            </a:xfrm>
            <a:custGeom>
              <a:avLst/>
              <a:gdLst>
                <a:gd name="T0" fmla="+- 0 2740 2720"/>
                <a:gd name="T1" fmla="*/ T0 w 39"/>
                <a:gd name="T2" fmla="+- 0 979 979"/>
                <a:gd name="T3" fmla="*/ 979 h 15"/>
                <a:gd name="T4" fmla="+- 0 2729 2720"/>
                <a:gd name="T5" fmla="*/ T4 w 39"/>
                <a:gd name="T6" fmla="+- 0 979 979"/>
                <a:gd name="T7" fmla="*/ 979 h 15"/>
                <a:gd name="T8" fmla="+- 0 2720 2720"/>
                <a:gd name="T9" fmla="*/ T8 w 39"/>
                <a:gd name="T10" fmla="+- 0 982 979"/>
                <a:gd name="T11" fmla="*/ 982 h 15"/>
                <a:gd name="T12" fmla="+- 0 2720 2720"/>
                <a:gd name="T13" fmla="*/ T12 w 39"/>
                <a:gd name="T14" fmla="+- 0 986 979"/>
                <a:gd name="T15" fmla="*/ 986 h 15"/>
                <a:gd name="T16" fmla="+- 0 2720 2720"/>
                <a:gd name="T17" fmla="*/ T16 w 39"/>
                <a:gd name="T18" fmla="+- 0 991 979"/>
                <a:gd name="T19" fmla="*/ 991 h 15"/>
                <a:gd name="T20" fmla="+- 0 2729 2720"/>
                <a:gd name="T21" fmla="*/ T20 w 39"/>
                <a:gd name="T22" fmla="+- 0 993 979"/>
                <a:gd name="T23" fmla="*/ 993 h 15"/>
                <a:gd name="T24" fmla="+- 0 2740 2720"/>
                <a:gd name="T25" fmla="*/ T24 w 39"/>
                <a:gd name="T26" fmla="+- 0 993 979"/>
                <a:gd name="T27" fmla="*/ 993 h 15"/>
                <a:gd name="T28" fmla="+- 0 2750 2720"/>
                <a:gd name="T29" fmla="*/ T28 w 39"/>
                <a:gd name="T30" fmla="+- 0 993 979"/>
                <a:gd name="T31" fmla="*/ 993 h 15"/>
                <a:gd name="T32" fmla="+- 0 2759 2720"/>
                <a:gd name="T33" fmla="*/ T32 w 39"/>
                <a:gd name="T34" fmla="+- 0 991 979"/>
                <a:gd name="T35" fmla="*/ 991 h 15"/>
                <a:gd name="T36" fmla="+- 0 2759 2720"/>
                <a:gd name="T37" fmla="*/ T36 w 39"/>
                <a:gd name="T38" fmla="+- 0 986 979"/>
                <a:gd name="T39" fmla="*/ 986 h 15"/>
                <a:gd name="T40" fmla="+- 0 2759 2720"/>
                <a:gd name="T41" fmla="*/ T40 w 39"/>
                <a:gd name="T42" fmla="+- 0 982 979"/>
                <a:gd name="T43" fmla="*/ 982 h 15"/>
                <a:gd name="T44" fmla="+- 0 2750 2720"/>
                <a:gd name="T45" fmla="*/ T44 w 39"/>
                <a:gd name="T46" fmla="+- 0 979 979"/>
                <a:gd name="T47" fmla="*/ 979 h 15"/>
                <a:gd name="T48" fmla="+- 0 2740 2720"/>
                <a:gd name="T49" fmla="*/ T48 w 39"/>
                <a:gd name="T50" fmla="+- 0 979 979"/>
                <a:gd name="T51" fmla="*/ 979 h 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39" h="15">
                  <a:moveTo>
                    <a:pt x="20" y="0"/>
                  </a:moveTo>
                  <a:lnTo>
                    <a:pt x="9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2"/>
                  </a:lnTo>
                  <a:lnTo>
                    <a:pt x="9" y="14"/>
                  </a:lnTo>
                  <a:lnTo>
                    <a:pt x="20" y="14"/>
                  </a:lnTo>
                  <a:lnTo>
                    <a:pt x="30" y="14"/>
                  </a:lnTo>
                  <a:lnTo>
                    <a:pt x="39" y="12"/>
                  </a:lnTo>
                  <a:lnTo>
                    <a:pt x="39" y="7"/>
                  </a:lnTo>
                  <a:lnTo>
                    <a:pt x="39" y="3"/>
                  </a:lnTo>
                  <a:lnTo>
                    <a:pt x="30" y="0"/>
                  </a:lnTo>
                  <a:lnTo>
                    <a:pt x="20" y="0"/>
                  </a:lnTo>
                  <a:close/>
                </a:path>
              </a:pathLst>
            </a:custGeom>
            <a:noFill/>
            <a:ln w="3073">
              <a:solidFill>
                <a:srgbClr val="E4E1D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</p:grpSp>
      <p:grpSp>
        <p:nvGrpSpPr>
          <p:cNvPr id="41" name="docshapegroup167">
            <a:extLst>
              <a:ext uri="{FF2B5EF4-FFF2-40B4-BE49-F238E27FC236}">
                <a16:creationId xmlns:a16="http://schemas.microsoft.com/office/drawing/2014/main" id="{5939DECE-C0BE-BDB4-6FEC-D47E137161E6}"/>
              </a:ext>
            </a:extLst>
          </p:cNvPr>
          <p:cNvGrpSpPr>
            <a:grpSpLocks/>
          </p:cNvGrpSpPr>
          <p:nvPr/>
        </p:nvGrpSpPr>
        <p:grpSpPr bwMode="auto">
          <a:xfrm>
            <a:off x="7127193" y="1127550"/>
            <a:ext cx="3283399" cy="2219051"/>
            <a:chOff x="1869" y="105"/>
            <a:chExt cx="3035" cy="2060"/>
          </a:xfrm>
        </p:grpSpPr>
        <p:pic>
          <p:nvPicPr>
            <p:cNvPr id="2051" name="docshape168">
              <a:extLst>
                <a:ext uri="{FF2B5EF4-FFF2-40B4-BE49-F238E27FC236}">
                  <a16:creationId xmlns:a16="http://schemas.microsoft.com/office/drawing/2014/main" id="{DBFB9921-2BE8-5CF4-D0A3-A578FEFFC5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1" y="1919"/>
              <a:ext cx="3021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docshape169">
              <a:extLst>
                <a:ext uri="{FF2B5EF4-FFF2-40B4-BE49-F238E27FC236}">
                  <a16:creationId xmlns:a16="http://schemas.microsoft.com/office/drawing/2014/main" id="{265DCCCF-1030-7698-3C91-4C26AEDEA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1" y="1919"/>
              <a:ext cx="3021" cy="243"/>
            </a:xfrm>
            <a:custGeom>
              <a:avLst/>
              <a:gdLst>
                <a:gd name="T0" fmla="+- 0 2636 1882"/>
                <a:gd name="T1" fmla="*/ T0 w 3021"/>
                <a:gd name="T2" fmla="+- 0 1920 1920"/>
                <a:gd name="T3" fmla="*/ 1920 h 243"/>
                <a:gd name="T4" fmla="+- 0 1882 1882"/>
                <a:gd name="T5" fmla="*/ T4 w 3021"/>
                <a:gd name="T6" fmla="+- 0 2162 1920"/>
                <a:gd name="T7" fmla="*/ 2162 h 243"/>
                <a:gd name="T8" fmla="+- 0 4147 1882"/>
                <a:gd name="T9" fmla="*/ T8 w 3021"/>
                <a:gd name="T10" fmla="+- 0 2162 1920"/>
                <a:gd name="T11" fmla="*/ 2162 h 243"/>
                <a:gd name="T12" fmla="+- 0 4902 1882"/>
                <a:gd name="T13" fmla="*/ T12 w 3021"/>
                <a:gd name="T14" fmla="+- 0 1920 1920"/>
                <a:gd name="T15" fmla="*/ 1920 h 243"/>
                <a:gd name="T16" fmla="+- 0 2636 1882"/>
                <a:gd name="T17" fmla="*/ T16 w 3021"/>
                <a:gd name="T18" fmla="+- 0 1920 1920"/>
                <a:gd name="T19" fmla="*/ 1920 h 2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021" h="243">
                  <a:moveTo>
                    <a:pt x="754" y="0"/>
                  </a:moveTo>
                  <a:lnTo>
                    <a:pt x="0" y="242"/>
                  </a:lnTo>
                  <a:lnTo>
                    <a:pt x="2265" y="242"/>
                  </a:lnTo>
                  <a:lnTo>
                    <a:pt x="3020" y="0"/>
                  </a:lnTo>
                  <a:lnTo>
                    <a:pt x="754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2053" name="docshape170">
              <a:extLst>
                <a:ext uri="{FF2B5EF4-FFF2-40B4-BE49-F238E27FC236}">
                  <a16:creationId xmlns:a16="http://schemas.microsoft.com/office/drawing/2014/main" id="{4A32AB44-67D0-E43B-A2A2-E679B96FD2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0" y="1360"/>
              <a:ext cx="70" cy="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docshape171">
              <a:extLst>
                <a:ext uri="{FF2B5EF4-FFF2-40B4-BE49-F238E27FC236}">
                  <a16:creationId xmlns:a16="http://schemas.microsoft.com/office/drawing/2014/main" id="{A1C6B40A-6ED2-D02C-B908-6CF823E90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" y="1359"/>
              <a:ext cx="70" cy="46"/>
            </a:xfrm>
            <a:custGeom>
              <a:avLst/>
              <a:gdLst>
                <a:gd name="T0" fmla="+- 0 4045 4010"/>
                <a:gd name="T1" fmla="*/ T0 w 70"/>
                <a:gd name="T2" fmla="+- 0 1359 1359"/>
                <a:gd name="T3" fmla="*/ 1359 h 46"/>
                <a:gd name="T4" fmla="+- 0 4032 4010"/>
                <a:gd name="T5" fmla="*/ T4 w 70"/>
                <a:gd name="T6" fmla="+- 0 1361 1359"/>
                <a:gd name="T7" fmla="*/ 1361 h 46"/>
                <a:gd name="T8" fmla="+- 0 4021 4010"/>
                <a:gd name="T9" fmla="*/ T8 w 70"/>
                <a:gd name="T10" fmla="+- 0 1366 1359"/>
                <a:gd name="T11" fmla="*/ 1366 h 46"/>
                <a:gd name="T12" fmla="+- 0 4013 4010"/>
                <a:gd name="T13" fmla="*/ T12 w 70"/>
                <a:gd name="T14" fmla="+- 0 1373 1359"/>
                <a:gd name="T15" fmla="*/ 1373 h 46"/>
                <a:gd name="T16" fmla="+- 0 4010 4010"/>
                <a:gd name="T17" fmla="*/ T16 w 70"/>
                <a:gd name="T18" fmla="+- 0 1382 1359"/>
                <a:gd name="T19" fmla="*/ 1382 h 46"/>
                <a:gd name="T20" fmla="+- 0 4013 4010"/>
                <a:gd name="T21" fmla="*/ T20 w 70"/>
                <a:gd name="T22" fmla="+- 0 1391 1359"/>
                <a:gd name="T23" fmla="*/ 1391 h 46"/>
                <a:gd name="T24" fmla="+- 0 4021 4010"/>
                <a:gd name="T25" fmla="*/ T24 w 70"/>
                <a:gd name="T26" fmla="+- 0 1398 1359"/>
                <a:gd name="T27" fmla="*/ 1398 h 46"/>
                <a:gd name="T28" fmla="+- 0 4032 4010"/>
                <a:gd name="T29" fmla="*/ T28 w 70"/>
                <a:gd name="T30" fmla="+- 0 1403 1359"/>
                <a:gd name="T31" fmla="*/ 1403 h 46"/>
                <a:gd name="T32" fmla="+- 0 4045 4010"/>
                <a:gd name="T33" fmla="*/ T32 w 70"/>
                <a:gd name="T34" fmla="+- 0 1405 1359"/>
                <a:gd name="T35" fmla="*/ 1405 h 46"/>
                <a:gd name="T36" fmla="+- 0 4059 4010"/>
                <a:gd name="T37" fmla="*/ T36 w 70"/>
                <a:gd name="T38" fmla="+- 0 1403 1359"/>
                <a:gd name="T39" fmla="*/ 1403 h 46"/>
                <a:gd name="T40" fmla="+- 0 4070 4010"/>
                <a:gd name="T41" fmla="*/ T40 w 70"/>
                <a:gd name="T42" fmla="+- 0 1398 1359"/>
                <a:gd name="T43" fmla="*/ 1398 h 46"/>
                <a:gd name="T44" fmla="+- 0 4077 4010"/>
                <a:gd name="T45" fmla="*/ T44 w 70"/>
                <a:gd name="T46" fmla="+- 0 1391 1359"/>
                <a:gd name="T47" fmla="*/ 1391 h 46"/>
                <a:gd name="T48" fmla="+- 0 4080 4010"/>
                <a:gd name="T49" fmla="*/ T48 w 70"/>
                <a:gd name="T50" fmla="+- 0 1382 1359"/>
                <a:gd name="T51" fmla="*/ 1382 h 46"/>
                <a:gd name="T52" fmla="+- 0 4077 4010"/>
                <a:gd name="T53" fmla="*/ T52 w 70"/>
                <a:gd name="T54" fmla="+- 0 1373 1359"/>
                <a:gd name="T55" fmla="*/ 1373 h 46"/>
                <a:gd name="T56" fmla="+- 0 4070 4010"/>
                <a:gd name="T57" fmla="*/ T56 w 70"/>
                <a:gd name="T58" fmla="+- 0 1366 1359"/>
                <a:gd name="T59" fmla="*/ 1366 h 46"/>
                <a:gd name="T60" fmla="+- 0 4059 4010"/>
                <a:gd name="T61" fmla="*/ T60 w 70"/>
                <a:gd name="T62" fmla="+- 0 1361 1359"/>
                <a:gd name="T63" fmla="*/ 1361 h 46"/>
                <a:gd name="T64" fmla="+- 0 4045 4010"/>
                <a:gd name="T65" fmla="*/ T64 w 70"/>
                <a:gd name="T66" fmla="+- 0 1359 1359"/>
                <a:gd name="T67" fmla="*/ 1359 h 4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70" h="46">
                  <a:moveTo>
                    <a:pt x="35" y="0"/>
                  </a:moveTo>
                  <a:lnTo>
                    <a:pt x="22" y="2"/>
                  </a:lnTo>
                  <a:lnTo>
                    <a:pt x="11" y="7"/>
                  </a:lnTo>
                  <a:lnTo>
                    <a:pt x="3" y="14"/>
                  </a:lnTo>
                  <a:lnTo>
                    <a:pt x="0" y="23"/>
                  </a:lnTo>
                  <a:lnTo>
                    <a:pt x="3" y="32"/>
                  </a:lnTo>
                  <a:lnTo>
                    <a:pt x="11" y="39"/>
                  </a:lnTo>
                  <a:lnTo>
                    <a:pt x="22" y="44"/>
                  </a:lnTo>
                  <a:lnTo>
                    <a:pt x="35" y="46"/>
                  </a:lnTo>
                  <a:lnTo>
                    <a:pt x="49" y="44"/>
                  </a:lnTo>
                  <a:lnTo>
                    <a:pt x="60" y="39"/>
                  </a:lnTo>
                  <a:lnTo>
                    <a:pt x="67" y="32"/>
                  </a:lnTo>
                  <a:lnTo>
                    <a:pt x="70" y="23"/>
                  </a:lnTo>
                  <a:lnTo>
                    <a:pt x="67" y="14"/>
                  </a:lnTo>
                  <a:lnTo>
                    <a:pt x="60" y="7"/>
                  </a:lnTo>
                  <a:lnTo>
                    <a:pt x="49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44" name="docshape172">
              <a:extLst>
                <a:ext uri="{FF2B5EF4-FFF2-40B4-BE49-F238E27FC236}">
                  <a16:creationId xmlns:a16="http://schemas.microsoft.com/office/drawing/2014/main" id="{A8B4101E-A2F9-F7CF-4806-2DBB23E64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" y="1359"/>
              <a:ext cx="70" cy="762"/>
            </a:xfrm>
            <a:custGeom>
              <a:avLst/>
              <a:gdLst>
                <a:gd name="T0" fmla="+- 0 4045 4010"/>
                <a:gd name="T1" fmla="*/ T0 w 70"/>
                <a:gd name="T2" fmla="+- 0 1359 1359"/>
                <a:gd name="T3" fmla="*/ 1359 h 762"/>
                <a:gd name="T4" fmla="+- 0 4032 4010"/>
                <a:gd name="T5" fmla="*/ T4 w 70"/>
                <a:gd name="T6" fmla="+- 0 1361 1359"/>
                <a:gd name="T7" fmla="*/ 1361 h 762"/>
                <a:gd name="T8" fmla="+- 0 4021 4010"/>
                <a:gd name="T9" fmla="*/ T8 w 70"/>
                <a:gd name="T10" fmla="+- 0 1366 1359"/>
                <a:gd name="T11" fmla="*/ 1366 h 762"/>
                <a:gd name="T12" fmla="+- 0 4013 4010"/>
                <a:gd name="T13" fmla="*/ T12 w 70"/>
                <a:gd name="T14" fmla="+- 0 1373 1359"/>
                <a:gd name="T15" fmla="*/ 1373 h 762"/>
                <a:gd name="T16" fmla="+- 0 4010 4010"/>
                <a:gd name="T17" fmla="*/ T16 w 70"/>
                <a:gd name="T18" fmla="+- 0 1382 1359"/>
                <a:gd name="T19" fmla="*/ 1382 h 762"/>
                <a:gd name="T20" fmla="+- 0 4010 4010"/>
                <a:gd name="T21" fmla="*/ T20 w 70"/>
                <a:gd name="T22" fmla="+- 0 2100 1359"/>
                <a:gd name="T23" fmla="*/ 2100 h 762"/>
                <a:gd name="T24" fmla="+- 0 4013 4010"/>
                <a:gd name="T25" fmla="*/ T24 w 70"/>
                <a:gd name="T26" fmla="+- 0 2108 1359"/>
                <a:gd name="T27" fmla="*/ 2108 h 762"/>
                <a:gd name="T28" fmla="+- 0 4021 4010"/>
                <a:gd name="T29" fmla="*/ T28 w 70"/>
                <a:gd name="T30" fmla="+- 0 2115 1359"/>
                <a:gd name="T31" fmla="*/ 2115 h 762"/>
                <a:gd name="T32" fmla="+- 0 4032 4010"/>
                <a:gd name="T33" fmla="*/ T32 w 70"/>
                <a:gd name="T34" fmla="+- 0 2120 1359"/>
                <a:gd name="T35" fmla="*/ 2120 h 762"/>
                <a:gd name="T36" fmla="+- 0 4045 4010"/>
                <a:gd name="T37" fmla="*/ T36 w 70"/>
                <a:gd name="T38" fmla="+- 0 2121 1359"/>
                <a:gd name="T39" fmla="*/ 2121 h 762"/>
                <a:gd name="T40" fmla="+- 0 4059 4010"/>
                <a:gd name="T41" fmla="*/ T40 w 70"/>
                <a:gd name="T42" fmla="+- 0 2120 1359"/>
                <a:gd name="T43" fmla="*/ 2120 h 762"/>
                <a:gd name="T44" fmla="+- 0 4070 4010"/>
                <a:gd name="T45" fmla="*/ T44 w 70"/>
                <a:gd name="T46" fmla="+- 0 2115 1359"/>
                <a:gd name="T47" fmla="*/ 2115 h 762"/>
                <a:gd name="T48" fmla="+- 0 4077 4010"/>
                <a:gd name="T49" fmla="*/ T48 w 70"/>
                <a:gd name="T50" fmla="+- 0 2108 1359"/>
                <a:gd name="T51" fmla="*/ 2108 h 762"/>
                <a:gd name="T52" fmla="+- 0 4080 4010"/>
                <a:gd name="T53" fmla="*/ T52 w 70"/>
                <a:gd name="T54" fmla="+- 0 2100 1359"/>
                <a:gd name="T55" fmla="*/ 2100 h 762"/>
                <a:gd name="T56" fmla="+- 0 4080 4010"/>
                <a:gd name="T57" fmla="*/ T56 w 70"/>
                <a:gd name="T58" fmla="+- 0 1382 1359"/>
                <a:gd name="T59" fmla="*/ 1382 h 762"/>
                <a:gd name="T60" fmla="+- 0 4077 4010"/>
                <a:gd name="T61" fmla="*/ T60 w 70"/>
                <a:gd name="T62" fmla="+- 0 1373 1359"/>
                <a:gd name="T63" fmla="*/ 1373 h 762"/>
                <a:gd name="T64" fmla="+- 0 4070 4010"/>
                <a:gd name="T65" fmla="*/ T64 w 70"/>
                <a:gd name="T66" fmla="+- 0 1366 1359"/>
                <a:gd name="T67" fmla="*/ 1366 h 762"/>
                <a:gd name="T68" fmla="+- 0 4059 4010"/>
                <a:gd name="T69" fmla="*/ T68 w 70"/>
                <a:gd name="T70" fmla="+- 0 1361 1359"/>
                <a:gd name="T71" fmla="*/ 1361 h 762"/>
                <a:gd name="T72" fmla="+- 0 4045 4010"/>
                <a:gd name="T73" fmla="*/ T72 w 70"/>
                <a:gd name="T74" fmla="+- 0 1359 1359"/>
                <a:gd name="T75" fmla="*/ 1359 h 762"/>
                <a:gd name="T76" fmla="+- 0 4010 4010"/>
                <a:gd name="T77" fmla="*/ T76 w 70"/>
                <a:gd name="T78" fmla="+- 0 1382 1359"/>
                <a:gd name="T79" fmla="*/ 1382 h 762"/>
                <a:gd name="T80" fmla="+- 0 4013 4010"/>
                <a:gd name="T81" fmla="*/ T80 w 70"/>
                <a:gd name="T82" fmla="+- 0 1391 1359"/>
                <a:gd name="T83" fmla="*/ 1391 h 762"/>
                <a:gd name="T84" fmla="+- 0 4021 4010"/>
                <a:gd name="T85" fmla="*/ T84 w 70"/>
                <a:gd name="T86" fmla="+- 0 1398 1359"/>
                <a:gd name="T87" fmla="*/ 1398 h 762"/>
                <a:gd name="T88" fmla="+- 0 4032 4010"/>
                <a:gd name="T89" fmla="*/ T88 w 70"/>
                <a:gd name="T90" fmla="+- 0 1403 1359"/>
                <a:gd name="T91" fmla="*/ 1403 h 762"/>
                <a:gd name="T92" fmla="+- 0 4045 4010"/>
                <a:gd name="T93" fmla="*/ T92 w 70"/>
                <a:gd name="T94" fmla="+- 0 1405 1359"/>
                <a:gd name="T95" fmla="*/ 1405 h 762"/>
                <a:gd name="T96" fmla="+- 0 4059 4010"/>
                <a:gd name="T97" fmla="*/ T96 w 70"/>
                <a:gd name="T98" fmla="+- 0 1403 1359"/>
                <a:gd name="T99" fmla="*/ 1403 h 762"/>
                <a:gd name="T100" fmla="+- 0 4070 4010"/>
                <a:gd name="T101" fmla="*/ T100 w 70"/>
                <a:gd name="T102" fmla="+- 0 1398 1359"/>
                <a:gd name="T103" fmla="*/ 1398 h 762"/>
                <a:gd name="T104" fmla="+- 0 4077 4010"/>
                <a:gd name="T105" fmla="*/ T104 w 70"/>
                <a:gd name="T106" fmla="+- 0 1391 1359"/>
                <a:gd name="T107" fmla="*/ 1391 h 762"/>
                <a:gd name="T108" fmla="+- 0 4080 4010"/>
                <a:gd name="T109" fmla="*/ T108 w 70"/>
                <a:gd name="T110" fmla="+- 0 1382 1359"/>
                <a:gd name="T111" fmla="*/ 1382 h 76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</a:cxnLst>
              <a:rect l="0" t="0" r="r" b="b"/>
              <a:pathLst>
                <a:path w="70" h="762">
                  <a:moveTo>
                    <a:pt x="35" y="0"/>
                  </a:moveTo>
                  <a:lnTo>
                    <a:pt x="22" y="2"/>
                  </a:lnTo>
                  <a:lnTo>
                    <a:pt x="11" y="7"/>
                  </a:lnTo>
                  <a:lnTo>
                    <a:pt x="3" y="14"/>
                  </a:lnTo>
                  <a:lnTo>
                    <a:pt x="0" y="23"/>
                  </a:lnTo>
                  <a:lnTo>
                    <a:pt x="0" y="741"/>
                  </a:lnTo>
                  <a:lnTo>
                    <a:pt x="3" y="749"/>
                  </a:lnTo>
                  <a:lnTo>
                    <a:pt x="11" y="756"/>
                  </a:lnTo>
                  <a:lnTo>
                    <a:pt x="22" y="761"/>
                  </a:lnTo>
                  <a:lnTo>
                    <a:pt x="35" y="762"/>
                  </a:lnTo>
                  <a:lnTo>
                    <a:pt x="49" y="761"/>
                  </a:lnTo>
                  <a:lnTo>
                    <a:pt x="60" y="756"/>
                  </a:lnTo>
                  <a:lnTo>
                    <a:pt x="67" y="749"/>
                  </a:lnTo>
                  <a:lnTo>
                    <a:pt x="70" y="741"/>
                  </a:lnTo>
                  <a:lnTo>
                    <a:pt x="70" y="23"/>
                  </a:lnTo>
                  <a:lnTo>
                    <a:pt x="67" y="14"/>
                  </a:lnTo>
                  <a:lnTo>
                    <a:pt x="60" y="7"/>
                  </a:lnTo>
                  <a:lnTo>
                    <a:pt x="49" y="2"/>
                  </a:lnTo>
                  <a:lnTo>
                    <a:pt x="35" y="0"/>
                  </a:lnTo>
                  <a:close/>
                  <a:moveTo>
                    <a:pt x="0" y="23"/>
                  </a:moveTo>
                  <a:lnTo>
                    <a:pt x="3" y="32"/>
                  </a:lnTo>
                  <a:lnTo>
                    <a:pt x="11" y="39"/>
                  </a:lnTo>
                  <a:lnTo>
                    <a:pt x="22" y="44"/>
                  </a:lnTo>
                  <a:lnTo>
                    <a:pt x="35" y="46"/>
                  </a:lnTo>
                  <a:lnTo>
                    <a:pt x="49" y="44"/>
                  </a:lnTo>
                  <a:lnTo>
                    <a:pt x="60" y="39"/>
                  </a:lnTo>
                  <a:lnTo>
                    <a:pt x="67" y="32"/>
                  </a:lnTo>
                  <a:lnTo>
                    <a:pt x="70" y="2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2056" name="docshape173">
              <a:extLst>
                <a:ext uri="{FF2B5EF4-FFF2-40B4-BE49-F238E27FC236}">
                  <a16:creationId xmlns:a16="http://schemas.microsoft.com/office/drawing/2014/main" id="{4CC4AECE-0153-B9DE-9EAE-3B6DCC40DF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6" y="1234"/>
              <a:ext cx="70" cy="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docshape174">
              <a:extLst>
                <a:ext uri="{FF2B5EF4-FFF2-40B4-BE49-F238E27FC236}">
                  <a16:creationId xmlns:a16="http://schemas.microsoft.com/office/drawing/2014/main" id="{0DE43B0F-E7CF-624E-D0FD-BC6BB48D78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6" y="1233"/>
              <a:ext cx="70" cy="46"/>
            </a:xfrm>
            <a:custGeom>
              <a:avLst/>
              <a:gdLst>
                <a:gd name="T0" fmla="+- 0 4511 4476"/>
                <a:gd name="T1" fmla="*/ T0 w 70"/>
                <a:gd name="T2" fmla="+- 0 1233 1233"/>
                <a:gd name="T3" fmla="*/ 1233 h 46"/>
                <a:gd name="T4" fmla="+- 0 4497 4476"/>
                <a:gd name="T5" fmla="*/ T4 w 70"/>
                <a:gd name="T6" fmla="+- 0 1235 1233"/>
                <a:gd name="T7" fmla="*/ 1235 h 46"/>
                <a:gd name="T8" fmla="+- 0 4486 4476"/>
                <a:gd name="T9" fmla="*/ T8 w 70"/>
                <a:gd name="T10" fmla="+- 0 1240 1233"/>
                <a:gd name="T11" fmla="*/ 1240 h 46"/>
                <a:gd name="T12" fmla="+- 0 4479 4476"/>
                <a:gd name="T13" fmla="*/ T12 w 70"/>
                <a:gd name="T14" fmla="+- 0 1247 1233"/>
                <a:gd name="T15" fmla="*/ 1247 h 46"/>
                <a:gd name="T16" fmla="+- 0 4476 4476"/>
                <a:gd name="T17" fmla="*/ T16 w 70"/>
                <a:gd name="T18" fmla="+- 0 1256 1233"/>
                <a:gd name="T19" fmla="*/ 1256 h 46"/>
                <a:gd name="T20" fmla="+- 0 4479 4476"/>
                <a:gd name="T21" fmla="*/ T20 w 70"/>
                <a:gd name="T22" fmla="+- 0 1265 1233"/>
                <a:gd name="T23" fmla="*/ 1265 h 46"/>
                <a:gd name="T24" fmla="+- 0 4486 4476"/>
                <a:gd name="T25" fmla="*/ T24 w 70"/>
                <a:gd name="T26" fmla="+- 0 1272 1233"/>
                <a:gd name="T27" fmla="*/ 1272 h 46"/>
                <a:gd name="T28" fmla="+- 0 4497 4476"/>
                <a:gd name="T29" fmla="*/ T28 w 70"/>
                <a:gd name="T30" fmla="+- 0 1277 1233"/>
                <a:gd name="T31" fmla="*/ 1277 h 46"/>
                <a:gd name="T32" fmla="+- 0 4511 4476"/>
                <a:gd name="T33" fmla="*/ T32 w 70"/>
                <a:gd name="T34" fmla="+- 0 1279 1233"/>
                <a:gd name="T35" fmla="*/ 1279 h 46"/>
                <a:gd name="T36" fmla="+- 0 4524 4476"/>
                <a:gd name="T37" fmla="*/ T36 w 70"/>
                <a:gd name="T38" fmla="+- 0 1277 1233"/>
                <a:gd name="T39" fmla="*/ 1277 h 46"/>
                <a:gd name="T40" fmla="+- 0 4535 4476"/>
                <a:gd name="T41" fmla="*/ T40 w 70"/>
                <a:gd name="T42" fmla="+- 0 1272 1233"/>
                <a:gd name="T43" fmla="*/ 1272 h 46"/>
                <a:gd name="T44" fmla="+- 0 4543 4476"/>
                <a:gd name="T45" fmla="*/ T44 w 70"/>
                <a:gd name="T46" fmla="+- 0 1265 1233"/>
                <a:gd name="T47" fmla="*/ 1265 h 46"/>
                <a:gd name="T48" fmla="+- 0 4546 4476"/>
                <a:gd name="T49" fmla="*/ T48 w 70"/>
                <a:gd name="T50" fmla="+- 0 1256 1233"/>
                <a:gd name="T51" fmla="*/ 1256 h 46"/>
                <a:gd name="T52" fmla="+- 0 4543 4476"/>
                <a:gd name="T53" fmla="*/ T52 w 70"/>
                <a:gd name="T54" fmla="+- 0 1247 1233"/>
                <a:gd name="T55" fmla="*/ 1247 h 46"/>
                <a:gd name="T56" fmla="+- 0 4535 4476"/>
                <a:gd name="T57" fmla="*/ T56 w 70"/>
                <a:gd name="T58" fmla="+- 0 1240 1233"/>
                <a:gd name="T59" fmla="*/ 1240 h 46"/>
                <a:gd name="T60" fmla="+- 0 4524 4476"/>
                <a:gd name="T61" fmla="*/ T60 w 70"/>
                <a:gd name="T62" fmla="+- 0 1235 1233"/>
                <a:gd name="T63" fmla="*/ 1235 h 46"/>
                <a:gd name="T64" fmla="+- 0 4511 4476"/>
                <a:gd name="T65" fmla="*/ T64 w 70"/>
                <a:gd name="T66" fmla="+- 0 1233 1233"/>
                <a:gd name="T67" fmla="*/ 1233 h 4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70" h="46">
                  <a:moveTo>
                    <a:pt x="35" y="0"/>
                  </a:moveTo>
                  <a:lnTo>
                    <a:pt x="21" y="2"/>
                  </a:lnTo>
                  <a:lnTo>
                    <a:pt x="10" y="7"/>
                  </a:lnTo>
                  <a:lnTo>
                    <a:pt x="3" y="14"/>
                  </a:lnTo>
                  <a:lnTo>
                    <a:pt x="0" y="23"/>
                  </a:lnTo>
                  <a:lnTo>
                    <a:pt x="3" y="32"/>
                  </a:lnTo>
                  <a:lnTo>
                    <a:pt x="10" y="39"/>
                  </a:lnTo>
                  <a:lnTo>
                    <a:pt x="21" y="44"/>
                  </a:lnTo>
                  <a:lnTo>
                    <a:pt x="35" y="46"/>
                  </a:lnTo>
                  <a:lnTo>
                    <a:pt x="48" y="44"/>
                  </a:lnTo>
                  <a:lnTo>
                    <a:pt x="59" y="39"/>
                  </a:lnTo>
                  <a:lnTo>
                    <a:pt x="67" y="32"/>
                  </a:lnTo>
                  <a:lnTo>
                    <a:pt x="70" y="23"/>
                  </a:lnTo>
                  <a:lnTo>
                    <a:pt x="67" y="14"/>
                  </a:lnTo>
                  <a:lnTo>
                    <a:pt x="59" y="7"/>
                  </a:lnTo>
                  <a:lnTo>
                    <a:pt x="48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46" name="docshape175">
              <a:extLst>
                <a:ext uri="{FF2B5EF4-FFF2-40B4-BE49-F238E27FC236}">
                  <a16:creationId xmlns:a16="http://schemas.microsoft.com/office/drawing/2014/main" id="{029794F2-32AB-B8D7-47DA-551CB0D3F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6" y="1233"/>
              <a:ext cx="70" cy="762"/>
            </a:xfrm>
            <a:custGeom>
              <a:avLst/>
              <a:gdLst>
                <a:gd name="T0" fmla="+- 0 4511 4476"/>
                <a:gd name="T1" fmla="*/ T0 w 70"/>
                <a:gd name="T2" fmla="+- 0 1233 1233"/>
                <a:gd name="T3" fmla="*/ 1233 h 762"/>
                <a:gd name="T4" fmla="+- 0 4497 4476"/>
                <a:gd name="T5" fmla="*/ T4 w 70"/>
                <a:gd name="T6" fmla="+- 0 1235 1233"/>
                <a:gd name="T7" fmla="*/ 1235 h 762"/>
                <a:gd name="T8" fmla="+- 0 4486 4476"/>
                <a:gd name="T9" fmla="*/ T8 w 70"/>
                <a:gd name="T10" fmla="+- 0 1240 1233"/>
                <a:gd name="T11" fmla="*/ 1240 h 762"/>
                <a:gd name="T12" fmla="+- 0 4479 4476"/>
                <a:gd name="T13" fmla="*/ T12 w 70"/>
                <a:gd name="T14" fmla="+- 0 1247 1233"/>
                <a:gd name="T15" fmla="*/ 1247 h 762"/>
                <a:gd name="T16" fmla="+- 0 4476 4476"/>
                <a:gd name="T17" fmla="*/ T16 w 70"/>
                <a:gd name="T18" fmla="+- 0 1256 1233"/>
                <a:gd name="T19" fmla="*/ 1256 h 762"/>
                <a:gd name="T20" fmla="+- 0 4476 4476"/>
                <a:gd name="T21" fmla="*/ T20 w 70"/>
                <a:gd name="T22" fmla="+- 0 1972 1233"/>
                <a:gd name="T23" fmla="*/ 1972 h 762"/>
                <a:gd name="T24" fmla="+- 0 4479 4476"/>
                <a:gd name="T25" fmla="*/ T24 w 70"/>
                <a:gd name="T26" fmla="+- 0 1982 1233"/>
                <a:gd name="T27" fmla="*/ 1982 h 762"/>
                <a:gd name="T28" fmla="+- 0 4486 4476"/>
                <a:gd name="T29" fmla="*/ T28 w 70"/>
                <a:gd name="T30" fmla="+- 0 1989 1233"/>
                <a:gd name="T31" fmla="*/ 1989 h 762"/>
                <a:gd name="T32" fmla="+- 0 4497 4476"/>
                <a:gd name="T33" fmla="*/ T32 w 70"/>
                <a:gd name="T34" fmla="+- 0 1994 1233"/>
                <a:gd name="T35" fmla="*/ 1994 h 762"/>
                <a:gd name="T36" fmla="+- 0 4511 4476"/>
                <a:gd name="T37" fmla="*/ T36 w 70"/>
                <a:gd name="T38" fmla="+- 0 1995 1233"/>
                <a:gd name="T39" fmla="*/ 1995 h 762"/>
                <a:gd name="T40" fmla="+- 0 4524 4476"/>
                <a:gd name="T41" fmla="*/ T40 w 70"/>
                <a:gd name="T42" fmla="+- 0 1994 1233"/>
                <a:gd name="T43" fmla="*/ 1994 h 762"/>
                <a:gd name="T44" fmla="+- 0 4535 4476"/>
                <a:gd name="T45" fmla="*/ T44 w 70"/>
                <a:gd name="T46" fmla="+- 0 1989 1233"/>
                <a:gd name="T47" fmla="*/ 1989 h 762"/>
                <a:gd name="T48" fmla="+- 0 4543 4476"/>
                <a:gd name="T49" fmla="*/ T48 w 70"/>
                <a:gd name="T50" fmla="+- 0 1982 1233"/>
                <a:gd name="T51" fmla="*/ 1982 h 762"/>
                <a:gd name="T52" fmla="+- 0 4546 4476"/>
                <a:gd name="T53" fmla="*/ T52 w 70"/>
                <a:gd name="T54" fmla="+- 0 1972 1233"/>
                <a:gd name="T55" fmla="*/ 1972 h 762"/>
                <a:gd name="T56" fmla="+- 0 4546 4476"/>
                <a:gd name="T57" fmla="*/ T56 w 70"/>
                <a:gd name="T58" fmla="+- 0 1256 1233"/>
                <a:gd name="T59" fmla="*/ 1256 h 762"/>
                <a:gd name="T60" fmla="+- 0 4543 4476"/>
                <a:gd name="T61" fmla="*/ T60 w 70"/>
                <a:gd name="T62" fmla="+- 0 1247 1233"/>
                <a:gd name="T63" fmla="*/ 1247 h 762"/>
                <a:gd name="T64" fmla="+- 0 4535 4476"/>
                <a:gd name="T65" fmla="*/ T64 w 70"/>
                <a:gd name="T66" fmla="+- 0 1240 1233"/>
                <a:gd name="T67" fmla="*/ 1240 h 762"/>
                <a:gd name="T68" fmla="+- 0 4524 4476"/>
                <a:gd name="T69" fmla="*/ T68 w 70"/>
                <a:gd name="T70" fmla="+- 0 1235 1233"/>
                <a:gd name="T71" fmla="*/ 1235 h 762"/>
                <a:gd name="T72" fmla="+- 0 4511 4476"/>
                <a:gd name="T73" fmla="*/ T72 w 70"/>
                <a:gd name="T74" fmla="+- 0 1233 1233"/>
                <a:gd name="T75" fmla="*/ 1233 h 762"/>
                <a:gd name="T76" fmla="+- 0 4476 4476"/>
                <a:gd name="T77" fmla="*/ T76 w 70"/>
                <a:gd name="T78" fmla="+- 0 1256 1233"/>
                <a:gd name="T79" fmla="*/ 1256 h 762"/>
                <a:gd name="T80" fmla="+- 0 4479 4476"/>
                <a:gd name="T81" fmla="*/ T80 w 70"/>
                <a:gd name="T82" fmla="+- 0 1265 1233"/>
                <a:gd name="T83" fmla="*/ 1265 h 762"/>
                <a:gd name="T84" fmla="+- 0 4486 4476"/>
                <a:gd name="T85" fmla="*/ T84 w 70"/>
                <a:gd name="T86" fmla="+- 0 1272 1233"/>
                <a:gd name="T87" fmla="*/ 1272 h 762"/>
                <a:gd name="T88" fmla="+- 0 4497 4476"/>
                <a:gd name="T89" fmla="*/ T88 w 70"/>
                <a:gd name="T90" fmla="+- 0 1277 1233"/>
                <a:gd name="T91" fmla="*/ 1277 h 762"/>
                <a:gd name="T92" fmla="+- 0 4511 4476"/>
                <a:gd name="T93" fmla="*/ T92 w 70"/>
                <a:gd name="T94" fmla="+- 0 1279 1233"/>
                <a:gd name="T95" fmla="*/ 1279 h 762"/>
                <a:gd name="T96" fmla="+- 0 4524 4476"/>
                <a:gd name="T97" fmla="*/ T96 w 70"/>
                <a:gd name="T98" fmla="+- 0 1277 1233"/>
                <a:gd name="T99" fmla="*/ 1277 h 762"/>
                <a:gd name="T100" fmla="+- 0 4535 4476"/>
                <a:gd name="T101" fmla="*/ T100 w 70"/>
                <a:gd name="T102" fmla="+- 0 1272 1233"/>
                <a:gd name="T103" fmla="*/ 1272 h 762"/>
                <a:gd name="T104" fmla="+- 0 4543 4476"/>
                <a:gd name="T105" fmla="*/ T104 w 70"/>
                <a:gd name="T106" fmla="+- 0 1265 1233"/>
                <a:gd name="T107" fmla="*/ 1265 h 762"/>
                <a:gd name="T108" fmla="+- 0 4546 4476"/>
                <a:gd name="T109" fmla="*/ T108 w 70"/>
                <a:gd name="T110" fmla="+- 0 1256 1233"/>
                <a:gd name="T111" fmla="*/ 1256 h 76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</a:cxnLst>
              <a:rect l="0" t="0" r="r" b="b"/>
              <a:pathLst>
                <a:path w="70" h="762">
                  <a:moveTo>
                    <a:pt x="35" y="0"/>
                  </a:moveTo>
                  <a:lnTo>
                    <a:pt x="21" y="2"/>
                  </a:lnTo>
                  <a:lnTo>
                    <a:pt x="10" y="7"/>
                  </a:lnTo>
                  <a:lnTo>
                    <a:pt x="3" y="14"/>
                  </a:lnTo>
                  <a:lnTo>
                    <a:pt x="0" y="23"/>
                  </a:lnTo>
                  <a:lnTo>
                    <a:pt x="0" y="739"/>
                  </a:lnTo>
                  <a:lnTo>
                    <a:pt x="3" y="749"/>
                  </a:lnTo>
                  <a:lnTo>
                    <a:pt x="10" y="756"/>
                  </a:lnTo>
                  <a:lnTo>
                    <a:pt x="21" y="761"/>
                  </a:lnTo>
                  <a:lnTo>
                    <a:pt x="35" y="762"/>
                  </a:lnTo>
                  <a:lnTo>
                    <a:pt x="48" y="761"/>
                  </a:lnTo>
                  <a:lnTo>
                    <a:pt x="59" y="756"/>
                  </a:lnTo>
                  <a:lnTo>
                    <a:pt x="67" y="749"/>
                  </a:lnTo>
                  <a:lnTo>
                    <a:pt x="70" y="739"/>
                  </a:lnTo>
                  <a:lnTo>
                    <a:pt x="70" y="23"/>
                  </a:lnTo>
                  <a:lnTo>
                    <a:pt x="67" y="14"/>
                  </a:lnTo>
                  <a:lnTo>
                    <a:pt x="59" y="7"/>
                  </a:lnTo>
                  <a:lnTo>
                    <a:pt x="48" y="2"/>
                  </a:lnTo>
                  <a:lnTo>
                    <a:pt x="35" y="0"/>
                  </a:lnTo>
                  <a:close/>
                  <a:moveTo>
                    <a:pt x="0" y="23"/>
                  </a:moveTo>
                  <a:lnTo>
                    <a:pt x="3" y="32"/>
                  </a:lnTo>
                  <a:lnTo>
                    <a:pt x="10" y="39"/>
                  </a:lnTo>
                  <a:lnTo>
                    <a:pt x="21" y="44"/>
                  </a:lnTo>
                  <a:lnTo>
                    <a:pt x="35" y="46"/>
                  </a:lnTo>
                  <a:lnTo>
                    <a:pt x="48" y="44"/>
                  </a:lnTo>
                  <a:lnTo>
                    <a:pt x="59" y="39"/>
                  </a:lnTo>
                  <a:lnTo>
                    <a:pt x="67" y="32"/>
                  </a:lnTo>
                  <a:lnTo>
                    <a:pt x="70" y="2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2059" name="docshape176">
              <a:extLst>
                <a:ext uri="{FF2B5EF4-FFF2-40B4-BE49-F238E27FC236}">
                  <a16:creationId xmlns:a16="http://schemas.microsoft.com/office/drawing/2014/main" id="{472FD75A-C59D-96DE-D628-8362635A3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2" y="1209"/>
              <a:ext cx="71" cy="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docshape177">
              <a:extLst>
                <a:ext uri="{FF2B5EF4-FFF2-40B4-BE49-F238E27FC236}">
                  <a16:creationId xmlns:a16="http://schemas.microsoft.com/office/drawing/2014/main" id="{C1E91B5B-8EEE-C21C-6A6C-9C148482E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2" y="1208"/>
              <a:ext cx="71" cy="45"/>
            </a:xfrm>
            <a:custGeom>
              <a:avLst/>
              <a:gdLst>
                <a:gd name="T0" fmla="+- 0 2618 2582"/>
                <a:gd name="T1" fmla="*/ T0 w 71"/>
                <a:gd name="T2" fmla="+- 0 1208 1208"/>
                <a:gd name="T3" fmla="*/ 1208 h 45"/>
                <a:gd name="T4" fmla="+- 0 2604 2582"/>
                <a:gd name="T5" fmla="*/ T4 w 71"/>
                <a:gd name="T6" fmla="+- 0 1210 1208"/>
                <a:gd name="T7" fmla="*/ 1210 h 45"/>
                <a:gd name="T8" fmla="+- 0 2593 2582"/>
                <a:gd name="T9" fmla="*/ T8 w 71"/>
                <a:gd name="T10" fmla="+- 0 1215 1208"/>
                <a:gd name="T11" fmla="*/ 1215 h 45"/>
                <a:gd name="T12" fmla="+- 0 2585 2582"/>
                <a:gd name="T13" fmla="*/ T12 w 71"/>
                <a:gd name="T14" fmla="+- 0 1222 1208"/>
                <a:gd name="T15" fmla="*/ 1222 h 45"/>
                <a:gd name="T16" fmla="+- 0 2582 2582"/>
                <a:gd name="T17" fmla="*/ T16 w 71"/>
                <a:gd name="T18" fmla="+- 0 1231 1208"/>
                <a:gd name="T19" fmla="*/ 1231 h 45"/>
                <a:gd name="T20" fmla="+- 0 2585 2582"/>
                <a:gd name="T21" fmla="*/ T20 w 71"/>
                <a:gd name="T22" fmla="+- 0 1239 1208"/>
                <a:gd name="T23" fmla="*/ 1239 h 45"/>
                <a:gd name="T24" fmla="+- 0 2593 2582"/>
                <a:gd name="T25" fmla="*/ T24 w 71"/>
                <a:gd name="T26" fmla="+- 0 1246 1208"/>
                <a:gd name="T27" fmla="*/ 1246 h 45"/>
                <a:gd name="T28" fmla="+- 0 2604 2582"/>
                <a:gd name="T29" fmla="*/ T28 w 71"/>
                <a:gd name="T30" fmla="+- 0 1251 1208"/>
                <a:gd name="T31" fmla="*/ 1251 h 45"/>
                <a:gd name="T32" fmla="+- 0 2618 2582"/>
                <a:gd name="T33" fmla="*/ T32 w 71"/>
                <a:gd name="T34" fmla="+- 0 1252 1208"/>
                <a:gd name="T35" fmla="*/ 1252 h 45"/>
                <a:gd name="T36" fmla="+- 0 2632 2582"/>
                <a:gd name="T37" fmla="*/ T36 w 71"/>
                <a:gd name="T38" fmla="+- 0 1251 1208"/>
                <a:gd name="T39" fmla="*/ 1251 h 45"/>
                <a:gd name="T40" fmla="+- 0 2643 2582"/>
                <a:gd name="T41" fmla="*/ T40 w 71"/>
                <a:gd name="T42" fmla="+- 0 1246 1208"/>
                <a:gd name="T43" fmla="*/ 1246 h 45"/>
                <a:gd name="T44" fmla="+- 0 2650 2582"/>
                <a:gd name="T45" fmla="*/ T44 w 71"/>
                <a:gd name="T46" fmla="+- 0 1239 1208"/>
                <a:gd name="T47" fmla="*/ 1239 h 45"/>
                <a:gd name="T48" fmla="+- 0 2653 2582"/>
                <a:gd name="T49" fmla="*/ T48 w 71"/>
                <a:gd name="T50" fmla="+- 0 1231 1208"/>
                <a:gd name="T51" fmla="*/ 1231 h 45"/>
                <a:gd name="T52" fmla="+- 0 2650 2582"/>
                <a:gd name="T53" fmla="*/ T52 w 71"/>
                <a:gd name="T54" fmla="+- 0 1222 1208"/>
                <a:gd name="T55" fmla="*/ 1222 h 45"/>
                <a:gd name="T56" fmla="+- 0 2643 2582"/>
                <a:gd name="T57" fmla="*/ T56 w 71"/>
                <a:gd name="T58" fmla="+- 0 1215 1208"/>
                <a:gd name="T59" fmla="*/ 1215 h 45"/>
                <a:gd name="T60" fmla="+- 0 2632 2582"/>
                <a:gd name="T61" fmla="*/ T60 w 71"/>
                <a:gd name="T62" fmla="+- 0 1210 1208"/>
                <a:gd name="T63" fmla="*/ 1210 h 45"/>
                <a:gd name="T64" fmla="+- 0 2618 2582"/>
                <a:gd name="T65" fmla="*/ T64 w 71"/>
                <a:gd name="T66" fmla="+- 0 1208 1208"/>
                <a:gd name="T67" fmla="*/ 1208 h 4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71" h="45">
                  <a:moveTo>
                    <a:pt x="36" y="0"/>
                  </a:moveTo>
                  <a:lnTo>
                    <a:pt x="22" y="2"/>
                  </a:lnTo>
                  <a:lnTo>
                    <a:pt x="11" y="7"/>
                  </a:lnTo>
                  <a:lnTo>
                    <a:pt x="3" y="14"/>
                  </a:lnTo>
                  <a:lnTo>
                    <a:pt x="0" y="23"/>
                  </a:lnTo>
                  <a:lnTo>
                    <a:pt x="3" y="31"/>
                  </a:lnTo>
                  <a:lnTo>
                    <a:pt x="11" y="38"/>
                  </a:lnTo>
                  <a:lnTo>
                    <a:pt x="22" y="43"/>
                  </a:lnTo>
                  <a:lnTo>
                    <a:pt x="36" y="44"/>
                  </a:lnTo>
                  <a:lnTo>
                    <a:pt x="50" y="43"/>
                  </a:lnTo>
                  <a:lnTo>
                    <a:pt x="61" y="38"/>
                  </a:lnTo>
                  <a:lnTo>
                    <a:pt x="68" y="31"/>
                  </a:lnTo>
                  <a:lnTo>
                    <a:pt x="71" y="23"/>
                  </a:lnTo>
                  <a:lnTo>
                    <a:pt x="68" y="14"/>
                  </a:lnTo>
                  <a:lnTo>
                    <a:pt x="61" y="7"/>
                  </a:lnTo>
                  <a:lnTo>
                    <a:pt x="50" y="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48" name="docshape178">
              <a:extLst>
                <a:ext uri="{FF2B5EF4-FFF2-40B4-BE49-F238E27FC236}">
                  <a16:creationId xmlns:a16="http://schemas.microsoft.com/office/drawing/2014/main" id="{51F7D9D1-6C19-9378-7353-C5BB5DCFA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2" y="1208"/>
              <a:ext cx="71" cy="762"/>
            </a:xfrm>
            <a:custGeom>
              <a:avLst/>
              <a:gdLst>
                <a:gd name="T0" fmla="+- 0 2618 2582"/>
                <a:gd name="T1" fmla="*/ T0 w 71"/>
                <a:gd name="T2" fmla="+- 0 1208 1208"/>
                <a:gd name="T3" fmla="*/ 1208 h 762"/>
                <a:gd name="T4" fmla="+- 0 2604 2582"/>
                <a:gd name="T5" fmla="*/ T4 w 71"/>
                <a:gd name="T6" fmla="+- 0 1210 1208"/>
                <a:gd name="T7" fmla="*/ 1210 h 762"/>
                <a:gd name="T8" fmla="+- 0 2593 2582"/>
                <a:gd name="T9" fmla="*/ T8 w 71"/>
                <a:gd name="T10" fmla="+- 0 1215 1208"/>
                <a:gd name="T11" fmla="*/ 1215 h 762"/>
                <a:gd name="T12" fmla="+- 0 2585 2582"/>
                <a:gd name="T13" fmla="*/ T12 w 71"/>
                <a:gd name="T14" fmla="+- 0 1222 1208"/>
                <a:gd name="T15" fmla="*/ 1222 h 762"/>
                <a:gd name="T16" fmla="+- 0 2582 2582"/>
                <a:gd name="T17" fmla="*/ T16 w 71"/>
                <a:gd name="T18" fmla="+- 0 1231 1208"/>
                <a:gd name="T19" fmla="*/ 1231 h 762"/>
                <a:gd name="T20" fmla="+- 0 2582 2582"/>
                <a:gd name="T21" fmla="*/ T20 w 71"/>
                <a:gd name="T22" fmla="+- 0 1947 1208"/>
                <a:gd name="T23" fmla="*/ 1947 h 762"/>
                <a:gd name="T24" fmla="+- 0 2585 2582"/>
                <a:gd name="T25" fmla="*/ T24 w 71"/>
                <a:gd name="T26" fmla="+- 0 1956 1208"/>
                <a:gd name="T27" fmla="*/ 1956 h 762"/>
                <a:gd name="T28" fmla="+- 0 2593 2582"/>
                <a:gd name="T29" fmla="*/ T28 w 71"/>
                <a:gd name="T30" fmla="+- 0 1964 1208"/>
                <a:gd name="T31" fmla="*/ 1964 h 762"/>
                <a:gd name="T32" fmla="+- 0 2604 2582"/>
                <a:gd name="T33" fmla="*/ T32 w 71"/>
                <a:gd name="T34" fmla="+- 0 1968 1208"/>
                <a:gd name="T35" fmla="*/ 1968 h 762"/>
                <a:gd name="T36" fmla="+- 0 2618 2582"/>
                <a:gd name="T37" fmla="*/ T36 w 71"/>
                <a:gd name="T38" fmla="+- 0 1970 1208"/>
                <a:gd name="T39" fmla="*/ 1970 h 762"/>
                <a:gd name="T40" fmla="+- 0 2632 2582"/>
                <a:gd name="T41" fmla="*/ T40 w 71"/>
                <a:gd name="T42" fmla="+- 0 1968 1208"/>
                <a:gd name="T43" fmla="*/ 1968 h 762"/>
                <a:gd name="T44" fmla="+- 0 2643 2582"/>
                <a:gd name="T45" fmla="*/ T44 w 71"/>
                <a:gd name="T46" fmla="+- 0 1964 1208"/>
                <a:gd name="T47" fmla="*/ 1964 h 762"/>
                <a:gd name="T48" fmla="+- 0 2650 2582"/>
                <a:gd name="T49" fmla="*/ T48 w 71"/>
                <a:gd name="T50" fmla="+- 0 1956 1208"/>
                <a:gd name="T51" fmla="*/ 1956 h 762"/>
                <a:gd name="T52" fmla="+- 0 2653 2582"/>
                <a:gd name="T53" fmla="*/ T52 w 71"/>
                <a:gd name="T54" fmla="+- 0 1947 1208"/>
                <a:gd name="T55" fmla="*/ 1947 h 762"/>
                <a:gd name="T56" fmla="+- 0 2653 2582"/>
                <a:gd name="T57" fmla="*/ T56 w 71"/>
                <a:gd name="T58" fmla="+- 0 1231 1208"/>
                <a:gd name="T59" fmla="*/ 1231 h 762"/>
                <a:gd name="T60" fmla="+- 0 2650 2582"/>
                <a:gd name="T61" fmla="*/ T60 w 71"/>
                <a:gd name="T62" fmla="+- 0 1222 1208"/>
                <a:gd name="T63" fmla="*/ 1222 h 762"/>
                <a:gd name="T64" fmla="+- 0 2643 2582"/>
                <a:gd name="T65" fmla="*/ T64 w 71"/>
                <a:gd name="T66" fmla="+- 0 1215 1208"/>
                <a:gd name="T67" fmla="*/ 1215 h 762"/>
                <a:gd name="T68" fmla="+- 0 2632 2582"/>
                <a:gd name="T69" fmla="*/ T68 w 71"/>
                <a:gd name="T70" fmla="+- 0 1210 1208"/>
                <a:gd name="T71" fmla="*/ 1210 h 762"/>
                <a:gd name="T72" fmla="+- 0 2618 2582"/>
                <a:gd name="T73" fmla="*/ T72 w 71"/>
                <a:gd name="T74" fmla="+- 0 1208 1208"/>
                <a:gd name="T75" fmla="*/ 1208 h 762"/>
                <a:gd name="T76" fmla="+- 0 2582 2582"/>
                <a:gd name="T77" fmla="*/ T76 w 71"/>
                <a:gd name="T78" fmla="+- 0 1231 1208"/>
                <a:gd name="T79" fmla="*/ 1231 h 762"/>
                <a:gd name="T80" fmla="+- 0 2585 2582"/>
                <a:gd name="T81" fmla="*/ T80 w 71"/>
                <a:gd name="T82" fmla="+- 0 1239 1208"/>
                <a:gd name="T83" fmla="*/ 1239 h 762"/>
                <a:gd name="T84" fmla="+- 0 2593 2582"/>
                <a:gd name="T85" fmla="*/ T84 w 71"/>
                <a:gd name="T86" fmla="+- 0 1246 1208"/>
                <a:gd name="T87" fmla="*/ 1246 h 762"/>
                <a:gd name="T88" fmla="+- 0 2604 2582"/>
                <a:gd name="T89" fmla="*/ T88 w 71"/>
                <a:gd name="T90" fmla="+- 0 1251 1208"/>
                <a:gd name="T91" fmla="*/ 1251 h 762"/>
                <a:gd name="T92" fmla="+- 0 2618 2582"/>
                <a:gd name="T93" fmla="*/ T92 w 71"/>
                <a:gd name="T94" fmla="+- 0 1252 1208"/>
                <a:gd name="T95" fmla="*/ 1252 h 762"/>
                <a:gd name="T96" fmla="+- 0 2632 2582"/>
                <a:gd name="T97" fmla="*/ T96 w 71"/>
                <a:gd name="T98" fmla="+- 0 1251 1208"/>
                <a:gd name="T99" fmla="*/ 1251 h 762"/>
                <a:gd name="T100" fmla="+- 0 2643 2582"/>
                <a:gd name="T101" fmla="*/ T100 w 71"/>
                <a:gd name="T102" fmla="+- 0 1246 1208"/>
                <a:gd name="T103" fmla="*/ 1246 h 762"/>
                <a:gd name="T104" fmla="+- 0 2650 2582"/>
                <a:gd name="T105" fmla="*/ T104 w 71"/>
                <a:gd name="T106" fmla="+- 0 1239 1208"/>
                <a:gd name="T107" fmla="*/ 1239 h 762"/>
                <a:gd name="T108" fmla="+- 0 2653 2582"/>
                <a:gd name="T109" fmla="*/ T108 w 71"/>
                <a:gd name="T110" fmla="+- 0 1231 1208"/>
                <a:gd name="T111" fmla="*/ 1231 h 76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</a:cxnLst>
              <a:rect l="0" t="0" r="r" b="b"/>
              <a:pathLst>
                <a:path w="71" h="762">
                  <a:moveTo>
                    <a:pt x="36" y="0"/>
                  </a:moveTo>
                  <a:lnTo>
                    <a:pt x="22" y="2"/>
                  </a:lnTo>
                  <a:lnTo>
                    <a:pt x="11" y="7"/>
                  </a:lnTo>
                  <a:lnTo>
                    <a:pt x="3" y="14"/>
                  </a:lnTo>
                  <a:lnTo>
                    <a:pt x="0" y="23"/>
                  </a:lnTo>
                  <a:lnTo>
                    <a:pt x="0" y="739"/>
                  </a:lnTo>
                  <a:lnTo>
                    <a:pt x="3" y="748"/>
                  </a:lnTo>
                  <a:lnTo>
                    <a:pt x="11" y="756"/>
                  </a:lnTo>
                  <a:lnTo>
                    <a:pt x="22" y="760"/>
                  </a:lnTo>
                  <a:lnTo>
                    <a:pt x="36" y="762"/>
                  </a:lnTo>
                  <a:lnTo>
                    <a:pt x="50" y="760"/>
                  </a:lnTo>
                  <a:lnTo>
                    <a:pt x="61" y="756"/>
                  </a:lnTo>
                  <a:lnTo>
                    <a:pt x="68" y="748"/>
                  </a:lnTo>
                  <a:lnTo>
                    <a:pt x="71" y="739"/>
                  </a:lnTo>
                  <a:lnTo>
                    <a:pt x="71" y="23"/>
                  </a:lnTo>
                  <a:lnTo>
                    <a:pt x="68" y="14"/>
                  </a:lnTo>
                  <a:lnTo>
                    <a:pt x="61" y="7"/>
                  </a:lnTo>
                  <a:lnTo>
                    <a:pt x="50" y="2"/>
                  </a:lnTo>
                  <a:lnTo>
                    <a:pt x="36" y="0"/>
                  </a:lnTo>
                  <a:close/>
                  <a:moveTo>
                    <a:pt x="0" y="23"/>
                  </a:moveTo>
                  <a:lnTo>
                    <a:pt x="3" y="31"/>
                  </a:lnTo>
                  <a:lnTo>
                    <a:pt x="11" y="38"/>
                  </a:lnTo>
                  <a:lnTo>
                    <a:pt x="22" y="43"/>
                  </a:lnTo>
                  <a:lnTo>
                    <a:pt x="36" y="44"/>
                  </a:lnTo>
                  <a:lnTo>
                    <a:pt x="50" y="43"/>
                  </a:lnTo>
                  <a:lnTo>
                    <a:pt x="61" y="38"/>
                  </a:lnTo>
                  <a:lnTo>
                    <a:pt x="68" y="31"/>
                  </a:lnTo>
                  <a:lnTo>
                    <a:pt x="71" y="2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2062" name="docshape179">
              <a:extLst>
                <a:ext uri="{FF2B5EF4-FFF2-40B4-BE49-F238E27FC236}">
                  <a16:creationId xmlns:a16="http://schemas.microsoft.com/office/drawing/2014/main" id="{D3681DFF-A346-DDC1-75CB-E060430F01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2" y="1355"/>
              <a:ext cx="70" cy="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docshape180">
              <a:extLst>
                <a:ext uri="{FF2B5EF4-FFF2-40B4-BE49-F238E27FC236}">
                  <a16:creationId xmlns:a16="http://schemas.microsoft.com/office/drawing/2014/main" id="{C971C8DF-5829-36C9-BD43-AB669F4DF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" y="1354"/>
              <a:ext cx="70" cy="46"/>
            </a:xfrm>
            <a:custGeom>
              <a:avLst/>
              <a:gdLst>
                <a:gd name="T0" fmla="+- 0 2177 2142"/>
                <a:gd name="T1" fmla="*/ T0 w 70"/>
                <a:gd name="T2" fmla="+- 0 1354 1354"/>
                <a:gd name="T3" fmla="*/ 1354 h 46"/>
                <a:gd name="T4" fmla="+- 0 2163 2142"/>
                <a:gd name="T5" fmla="*/ T4 w 70"/>
                <a:gd name="T6" fmla="+- 0 1356 1354"/>
                <a:gd name="T7" fmla="*/ 1356 h 46"/>
                <a:gd name="T8" fmla="+- 0 2152 2142"/>
                <a:gd name="T9" fmla="*/ T8 w 70"/>
                <a:gd name="T10" fmla="+- 0 1361 1354"/>
                <a:gd name="T11" fmla="*/ 1361 h 46"/>
                <a:gd name="T12" fmla="+- 0 2145 2142"/>
                <a:gd name="T13" fmla="*/ T12 w 70"/>
                <a:gd name="T14" fmla="+- 0 1368 1354"/>
                <a:gd name="T15" fmla="*/ 1368 h 46"/>
                <a:gd name="T16" fmla="+- 0 2142 2142"/>
                <a:gd name="T17" fmla="*/ T16 w 70"/>
                <a:gd name="T18" fmla="+- 0 1377 1354"/>
                <a:gd name="T19" fmla="*/ 1377 h 46"/>
                <a:gd name="T20" fmla="+- 0 2145 2142"/>
                <a:gd name="T21" fmla="*/ T20 w 70"/>
                <a:gd name="T22" fmla="+- 0 1386 1354"/>
                <a:gd name="T23" fmla="*/ 1386 h 46"/>
                <a:gd name="T24" fmla="+- 0 2152 2142"/>
                <a:gd name="T25" fmla="*/ T24 w 70"/>
                <a:gd name="T26" fmla="+- 0 1393 1354"/>
                <a:gd name="T27" fmla="*/ 1393 h 46"/>
                <a:gd name="T28" fmla="+- 0 2163 2142"/>
                <a:gd name="T29" fmla="*/ T28 w 70"/>
                <a:gd name="T30" fmla="+- 0 1398 1354"/>
                <a:gd name="T31" fmla="*/ 1398 h 46"/>
                <a:gd name="T32" fmla="+- 0 2177 2142"/>
                <a:gd name="T33" fmla="*/ T32 w 70"/>
                <a:gd name="T34" fmla="+- 0 1400 1354"/>
                <a:gd name="T35" fmla="*/ 1400 h 46"/>
                <a:gd name="T36" fmla="+- 0 2190 2142"/>
                <a:gd name="T37" fmla="*/ T36 w 70"/>
                <a:gd name="T38" fmla="+- 0 1398 1354"/>
                <a:gd name="T39" fmla="*/ 1398 h 46"/>
                <a:gd name="T40" fmla="+- 0 2201 2142"/>
                <a:gd name="T41" fmla="*/ T40 w 70"/>
                <a:gd name="T42" fmla="+- 0 1393 1354"/>
                <a:gd name="T43" fmla="*/ 1393 h 46"/>
                <a:gd name="T44" fmla="+- 0 2209 2142"/>
                <a:gd name="T45" fmla="*/ T44 w 70"/>
                <a:gd name="T46" fmla="+- 0 1386 1354"/>
                <a:gd name="T47" fmla="*/ 1386 h 46"/>
                <a:gd name="T48" fmla="+- 0 2212 2142"/>
                <a:gd name="T49" fmla="*/ T48 w 70"/>
                <a:gd name="T50" fmla="+- 0 1377 1354"/>
                <a:gd name="T51" fmla="*/ 1377 h 46"/>
                <a:gd name="T52" fmla="+- 0 2209 2142"/>
                <a:gd name="T53" fmla="*/ T52 w 70"/>
                <a:gd name="T54" fmla="+- 0 1368 1354"/>
                <a:gd name="T55" fmla="*/ 1368 h 46"/>
                <a:gd name="T56" fmla="+- 0 2201 2142"/>
                <a:gd name="T57" fmla="*/ T56 w 70"/>
                <a:gd name="T58" fmla="+- 0 1361 1354"/>
                <a:gd name="T59" fmla="*/ 1361 h 46"/>
                <a:gd name="T60" fmla="+- 0 2190 2142"/>
                <a:gd name="T61" fmla="*/ T60 w 70"/>
                <a:gd name="T62" fmla="+- 0 1356 1354"/>
                <a:gd name="T63" fmla="*/ 1356 h 46"/>
                <a:gd name="T64" fmla="+- 0 2177 2142"/>
                <a:gd name="T65" fmla="*/ T64 w 70"/>
                <a:gd name="T66" fmla="+- 0 1354 1354"/>
                <a:gd name="T67" fmla="*/ 1354 h 4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70" h="46">
                  <a:moveTo>
                    <a:pt x="35" y="0"/>
                  </a:moveTo>
                  <a:lnTo>
                    <a:pt x="21" y="2"/>
                  </a:lnTo>
                  <a:lnTo>
                    <a:pt x="10" y="7"/>
                  </a:lnTo>
                  <a:lnTo>
                    <a:pt x="3" y="14"/>
                  </a:lnTo>
                  <a:lnTo>
                    <a:pt x="0" y="23"/>
                  </a:lnTo>
                  <a:lnTo>
                    <a:pt x="3" y="32"/>
                  </a:lnTo>
                  <a:lnTo>
                    <a:pt x="10" y="39"/>
                  </a:lnTo>
                  <a:lnTo>
                    <a:pt x="21" y="44"/>
                  </a:lnTo>
                  <a:lnTo>
                    <a:pt x="35" y="46"/>
                  </a:lnTo>
                  <a:lnTo>
                    <a:pt x="48" y="44"/>
                  </a:lnTo>
                  <a:lnTo>
                    <a:pt x="59" y="39"/>
                  </a:lnTo>
                  <a:lnTo>
                    <a:pt x="67" y="32"/>
                  </a:lnTo>
                  <a:lnTo>
                    <a:pt x="70" y="23"/>
                  </a:lnTo>
                  <a:lnTo>
                    <a:pt x="67" y="14"/>
                  </a:lnTo>
                  <a:lnTo>
                    <a:pt x="59" y="7"/>
                  </a:lnTo>
                  <a:lnTo>
                    <a:pt x="48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50" name="docshape181">
              <a:extLst>
                <a:ext uri="{FF2B5EF4-FFF2-40B4-BE49-F238E27FC236}">
                  <a16:creationId xmlns:a16="http://schemas.microsoft.com/office/drawing/2014/main" id="{8305E4F8-89DB-8DDB-9196-970D885FB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" y="1354"/>
              <a:ext cx="70" cy="762"/>
            </a:xfrm>
            <a:custGeom>
              <a:avLst/>
              <a:gdLst>
                <a:gd name="T0" fmla="+- 0 2177 2142"/>
                <a:gd name="T1" fmla="*/ T0 w 70"/>
                <a:gd name="T2" fmla="+- 0 1354 1354"/>
                <a:gd name="T3" fmla="*/ 1354 h 762"/>
                <a:gd name="T4" fmla="+- 0 2163 2142"/>
                <a:gd name="T5" fmla="*/ T4 w 70"/>
                <a:gd name="T6" fmla="+- 0 1356 1354"/>
                <a:gd name="T7" fmla="*/ 1356 h 762"/>
                <a:gd name="T8" fmla="+- 0 2152 2142"/>
                <a:gd name="T9" fmla="*/ T8 w 70"/>
                <a:gd name="T10" fmla="+- 0 1361 1354"/>
                <a:gd name="T11" fmla="*/ 1361 h 762"/>
                <a:gd name="T12" fmla="+- 0 2145 2142"/>
                <a:gd name="T13" fmla="*/ T12 w 70"/>
                <a:gd name="T14" fmla="+- 0 1368 1354"/>
                <a:gd name="T15" fmla="*/ 1368 h 762"/>
                <a:gd name="T16" fmla="+- 0 2142 2142"/>
                <a:gd name="T17" fmla="*/ T16 w 70"/>
                <a:gd name="T18" fmla="+- 0 1377 1354"/>
                <a:gd name="T19" fmla="*/ 1377 h 762"/>
                <a:gd name="T20" fmla="+- 0 2142 2142"/>
                <a:gd name="T21" fmla="*/ T20 w 70"/>
                <a:gd name="T22" fmla="+- 0 2094 1354"/>
                <a:gd name="T23" fmla="*/ 2094 h 762"/>
                <a:gd name="T24" fmla="+- 0 2145 2142"/>
                <a:gd name="T25" fmla="*/ T24 w 70"/>
                <a:gd name="T26" fmla="+- 0 2103 1354"/>
                <a:gd name="T27" fmla="*/ 2103 h 762"/>
                <a:gd name="T28" fmla="+- 0 2152 2142"/>
                <a:gd name="T29" fmla="*/ T28 w 70"/>
                <a:gd name="T30" fmla="+- 0 2110 1354"/>
                <a:gd name="T31" fmla="*/ 2110 h 762"/>
                <a:gd name="T32" fmla="+- 0 2163 2142"/>
                <a:gd name="T33" fmla="*/ T32 w 70"/>
                <a:gd name="T34" fmla="+- 0 2115 1354"/>
                <a:gd name="T35" fmla="*/ 2115 h 762"/>
                <a:gd name="T36" fmla="+- 0 2177 2142"/>
                <a:gd name="T37" fmla="*/ T36 w 70"/>
                <a:gd name="T38" fmla="+- 0 2116 1354"/>
                <a:gd name="T39" fmla="*/ 2116 h 762"/>
                <a:gd name="T40" fmla="+- 0 2190 2142"/>
                <a:gd name="T41" fmla="*/ T40 w 70"/>
                <a:gd name="T42" fmla="+- 0 2115 1354"/>
                <a:gd name="T43" fmla="*/ 2115 h 762"/>
                <a:gd name="T44" fmla="+- 0 2201 2142"/>
                <a:gd name="T45" fmla="*/ T44 w 70"/>
                <a:gd name="T46" fmla="+- 0 2110 1354"/>
                <a:gd name="T47" fmla="*/ 2110 h 762"/>
                <a:gd name="T48" fmla="+- 0 2209 2142"/>
                <a:gd name="T49" fmla="*/ T48 w 70"/>
                <a:gd name="T50" fmla="+- 0 2103 1354"/>
                <a:gd name="T51" fmla="*/ 2103 h 762"/>
                <a:gd name="T52" fmla="+- 0 2212 2142"/>
                <a:gd name="T53" fmla="*/ T52 w 70"/>
                <a:gd name="T54" fmla="+- 0 2094 1354"/>
                <a:gd name="T55" fmla="*/ 2094 h 762"/>
                <a:gd name="T56" fmla="+- 0 2212 2142"/>
                <a:gd name="T57" fmla="*/ T56 w 70"/>
                <a:gd name="T58" fmla="+- 0 1377 1354"/>
                <a:gd name="T59" fmla="*/ 1377 h 762"/>
                <a:gd name="T60" fmla="+- 0 2209 2142"/>
                <a:gd name="T61" fmla="*/ T60 w 70"/>
                <a:gd name="T62" fmla="+- 0 1368 1354"/>
                <a:gd name="T63" fmla="*/ 1368 h 762"/>
                <a:gd name="T64" fmla="+- 0 2201 2142"/>
                <a:gd name="T65" fmla="*/ T64 w 70"/>
                <a:gd name="T66" fmla="+- 0 1361 1354"/>
                <a:gd name="T67" fmla="*/ 1361 h 762"/>
                <a:gd name="T68" fmla="+- 0 2190 2142"/>
                <a:gd name="T69" fmla="*/ T68 w 70"/>
                <a:gd name="T70" fmla="+- 0 1356 1354"/>
                <a:gd name="T71" fmla="*/ 1356 h 762"/>
                <a:gd name="T72" fmla="+- 0 2177 2142"/>
                <a:gd name="T73" fmla="*/ T72 w 70"/>
                <a:gd name="T74" fmla="+- 0 1354 1354"/>
                <a:gd name="T75" fmla="*/ 1354 h 762"/>
                <a:gd name="T76" fmla="+- 0 2142 2142"/>
                <a:gd name="T77" fmla="*/ T76 w 70"/>
                <a:gd name="T78" fmla="+- 0 1377 1354"/>
                <a:gd name="T79" fmla="*/ 1377 h 762"/>
                <a:gd name="T80" fmla="+- 0 2145 2142"/>
                <a:gd name="T81" fmla="*/ T80 w 70"/>
                <a:gd name="T82" fmla="+- 0 1386 1354"/>
                <a:gd name="T83" fmla="*/ 1386 h 762"/>
                <a:gd name="T84" fmla="+- 0 2152 2142"/>
                <a:gd name="T85" fmla="*/ T84 w 70"/>
                <a:gd name="T86" fmla="+- 0 1393 1354"/>
                <a:gd name="T87" fmla="*/ 1393 h 762"/>
                <a:gd name="T88" fmla="+- 0 2163 2142"/>
                <a:gd name="T89" fmla="*/ T88 w 70"/>
                <a:gd name="T90" fmla="+- 0 1398 1354"/>
                <a:gd name="T91" fmla="*/ 1398 h 762"/>
                <a:gd name="T92" fmla="+- 0 2177 2142"/>
                <a:gd name="T93" fmla="*/ T92 w 70"/>
                <a:gd name="T94" fmla="+- 0 1400 1354"/>
                <a:gd name="T95" fmla="*/ 1400 h 762"/>
                <a:gd name="T96" fmla="+- 0 2190 2142"/>
                <a:gd name="T97" fmla="*/ T96 w 70"/>
                <a:gd name="T98" fmla="+- 0 1398 1354"/>
                <a:gd name="T99" fmla="*/ 1398 h 762"/>
                <a:gd name="T100" fmla="+- 0 2201 2142"/>
                <a:gd name="T101" fmla="*/ T100 w 70"/>
                <a:gd name="T102" fmla="+- 0 1393 1354"/>
                <a:gd name="T103" fmla="*/ 1393 h 762"/>
                <a:gd name="T104" fmla="+- 0 2209 2142"/>
                <a:gd name="T105" fmla="*/ T104 w 70"/>
                <a:gd name="T106" fmla="+- 0 1386 1354"/>
                <a:gd name="T107" fmla="*/ 1386 h 762"/>
                <a:gd name="T108" fmla="+- 0 2212 2142"/>
                <a:gd name="T109" fmla="*/ T108 w 70"/>
                <a:gd name="T110" fmla="+- 0 1377 1354"/>
                <a:gd name="T111" fmla="*/ 1377 h 76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</a:cxnLst>
              <a:rect l="0" t="0" r="r" b="b"/>
              <a:pathLst>
                <a:path w="70" h="762">
                  <a:moveTo>
                    <a:pt x="35" y="0"/>
                  </a:moveTo>
                  <a:lnTo>
                    <a:pt x="21" y="2"/>
                  </a:lnTo>
                  <a:lnTo>
                    <a:pt x="10" y="7"/>
                  </a:lnTo>
                  <a:lnTo>
                    <a:pt x="3" y="14"/>
                  </a:lnTo>
                  <a:lnTo>
                    <a:pt x="0" y="23"/>
                  </a:lnTo>
                  <a:lnTo>
                    <a:pt x="0" y="740"/>
                  </a:lnTo>
                  <a:lnTo>
                    <a:pt x="3" y="749"/>
                  </a:lnTo>
                  <a:lnTo>
                    <a:pt x="10" y="756"/>
                  </a:lnTo>
                  <a:lnTo>
                    <a:pt x="21" y="761"/>
                  </a:lnTo>
                  <a:lnTo>
                    <a:pt x="35" y="762"/>
                  </a:lnTo>
                  <a:lnTo>
                    <a:pt x="48" y="761"/>
                  </a:lnTo>
                  <a:lnTo>
                    <a:pt x="59" y="756"/>
                  </a:lnTo>
                  <a:lnTo>
                    <a:pt x="67" y="749"/>
                  </a:lnTo>
                  <a:lnTo>
                    <a:pt x="70" y="740"/>
                  </a:lnTo>
                  <a:lnTo>
                    <a:pt x="70" y="23"/>
                  </a:lnTo>
                  <a:lnTo>
                    <a:pt x="67" y="14"/>
                  </a:lnTo>
                  <a:lnTo>
                    <a:pt x="59" y="7"/>
                  </a:lnTo>
                  <a:lnTo>
                    <a:pt x="48" y="2"/>
                  </a:lnTo>
                  <a:lnTo>
                    <a:pt x="35" y="0"/>
                  </a:lnTo>
                  <a:close/>
                  <a:moveTo>
                    <a:pt x="0" y="23"/>
                  </a:moveTo>
                  <a:lnTo>
                    <a:pt x="3" y="32"/>
                  </a:lnTo>
                  <a:lnTo>
                    <a:pt x="10" y="39"/>
                  </a:lnTo>
                  <a:lnTo>
                    <a:pt x="21" y="44"/>
                  </a:lnTo>
                  <a:lnTo>
                    <a:pt x="35" y="46"/>
                  </a:lnTo>
                  <a:lnTo>
                    <a:pt x="48" y="44"/>
                  </a:lnTo>
                  <a:lnTo>
                    <a:pt x="59" y="39"/>
                  </a:lnTo>
                  <a:lnTo>
                    <a:pt x="67" y="32"/>
                  </a:lnTo>
                  <a:lnTo>
                    <a:pt x="70" y="2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2065" name="docshape182">
              <a:extLst>
                <a:ext uri="{FF2B5EF4-FFF2-40B4-BE49-F238E27FC236}">
                  <a16:creationId xmlns:a16="http://schemas.microsoft.com/office/drawing/2014/main" id="{760DDCB0-9A5F-153A-055E-FAB22C2685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1167"/>
              <a:ext cx="3020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docshape183">
              <a:extLst>
                <a:ext uri="{FF2B5EF4-FFF2-40B4-BE49-F238E27FC236}">
                  <a16:creationId xmlns:a16="http://schemas.microsoft.com/office/drawing/2014/main" id="{FDFDC72C-6AAF-0BF8-6501-699AFB3BC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2" y="1167"/>
              <a:ext cx="3020" cy="243"/>
            </a:xfrm>
            <a:custGeom>
              <a:avLst/>
              <a:gdLst>
                <a:gd name="T0" fmla="+- 0 2627 1872"/>
                <a:gd name="T1" fmla="*/ T0 w 3020"/>
                <a:gd name="T2" fmla="+- 0 1167 1167"/>
                <a:gd name="T3" fmla="*/ 1167 h 243"/>
                <a:gd name="T4" fmla="+- 0 1872 1872"/>
                <a:gd name="T5" fmla="*/ T4 w 3020"/>
                <a:gd name="T6" fmla="+- 0 1410 1167"/>
                <a:gd name="T7" fmla="*/ 1410 h 243"/>
                <a:gd name="T8" fmla="+- 0 4136 1872"/>
                <a:gd name="T9" fmla="*/ T8 w 3020"/>
                <a:gd name="T10" fmla="+- 0 1410 1167"/>
                <a:gd name="T11" fmla="*/ 1410 h 243"/>
                <a:gd name="T12" fmla="+- 0 4891 1872"/>
                <a:gd name="T13" fmla="*/ T12 w 3020"/>
                <a:gd name="T14" fmla="+- 0 1167 1167"/>
                <a:gd name="T15" fmla="*/ 1167 h 243"/>
                <a:gd name="T16" fmla="+- 0 2627 1872"/>
                <a:gd name="T17" fmla="*/ T16 w 3020"/>
                <a:gd name="T18" fmla="+- 0 1167 1167"/>
                <a:gd name="T19" fmla="*/ 1167 h 2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020" h="243">
                  <a:moveTo>
                    <a:pt x="755" y="0"/>
                  </a:moveTo>
                  <a:lnTo>
                    <a:pt x="0" y="243"/>
                  </a:lnTo>
                  <a:lnTo>
                    <a:pt x="2264" y="243"/>
                  </a:lnTo>
                  <a:lnTo>
                    <a:pt x="3019" y="0"/>
                  </a:lnTo>
                  <a:lnTo>
                    <a:pt x="755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2067" name="docshape184">
              <a:extLst>
                <a:ext uri="{FF2B5EF4-FFF2-40B4-BE49-F238E27FC236}">
                  <a16:creationId xmlns:a16="http://schemas.microsoft.com/office/drawing/2014/main" id="{466587D8-6624-6910-0302-B7ABDB7BD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0" y="1765"/>
              <a:ext cx="196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docshape185">
              <a:extLst>
                <a:ext uri="{FF2B5EF4-FFF2-40B4-BE49-F238E27FC236}">
                  <a16:creationId xmlns:a16="http://schemas.microsoft.com/office/drawing/2014/main" id="{0A3832B7-03B0-EA62-B4FF-4CA9CCB85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" y="844"/>
              <a:ext cx="191" cy="1066"/>
            </a:xfrm>
            <a:custGeom>
              <a:avLst/>
              <a:gdLst>
                <a:gd name="T0" fmla="+- 0 2788 2693"/>
                <a:gd name="T1" fmla="*/ T0 w 191"/>
                <a:gd name="T2" fmla="+- 0 844 844"/>
                <a:gd name="T3" fmla="*/ 844 h 1066"/>
                <a:gd name="T4" fmla="+- 0 2751 2693"/>
                <a:gd name="T5" fmla="*/ T4 w 191"/>
                <a:gd name="T6" fmla="+- 0 847 844"/>
                <a:gd name="T7" fmla="*/ 847 h 1066"/>
                <a:gd name="T8" fmla="+- 0 2721 2693"/>
                <a:gd name="T9" fmla="*/ T8 w 191"/>
                <a:gd name="T10" fmla="+- 0 855 844"/>
                <a:gd name="T11" fmla="*/ 855 h 1066"/>
                <a:gd name="T12" fmla="+- 0 2700 2693"/>
                <a:gd name="T13" fmla="*/ T12 w 191"/>
                <a:gd name="T14" fmla="+- 0 866 844"/>
                <a:gd name="T15" fmla="*/ 866 h 1066"/>
                <a:gd name="T16" fmla="+- 0 2693 2693"/>
                <a:gd name="T17" fmla="*/ T16 w 191"/>
                <a:gd name="T18" fmla="+- 0 880 844"/>
                <a:gd name="T19" fmla="*/ 880 h 1066"/>
                <a:gd name="T20" fmla="+- 0 2693 2693"/>
                <a:gd name="T21" fmla="*/ T20 w 191"/>
                <a:gd name="T22" fmla="+- 0 1873 844"/>
                <a:gd name="T23" fmla="*/ 1873 h 1066"/>
                <a:gd name="T24" fmla="+- 0 2700 2693"/>
                <a:gd name="T25" fmla="*/ T24 w 191"/>
                <a:gd name="T26" fmla="+- 0 1887 844"/>
                <a:gd name="T27" fmla="*/ 1887 h 1066"/>
                <a:gd name="T28" fmla="+- 0 2721 2693"/>
                <a:gd name="T29" fmla="*/ T28 w 191"/>
                <a:gd name="T30" fmla="+- 0 1899 844"/>
                <a:gd name="T31" fmla="*/ 1899 h 1066"/>
                <a:gd name="T32" fmla="+- 0 2751 2693"/>
                <a:gd name="T33" fmla="*/ T32 w 191"/>
                <a:gd name="T34" fmla="+- 0 1907 844"/>
                <a:gd name="T35" fmla="*/ 1907 h 1066"/>
                <a:gd name="T36" fmla="+- 0 2788 2693"/>
                <a:gd name="T37" fmla="*/ T36 w 191"/>
                <a:gd name="T38" fmla="+- 0 1910 844"/>
                <a:gd name="T39" fmla="*/ 1910 h 1066"/>
                <a:gd name="T40" fmla="+- 0 2825 2693"/>
                <a:gd name="T41" fmla="*/ T40 w 191"/>
                <a:gd name="T42" fmla="+- 0 1907 844"/>
                <a:gd name="T43" fmla="*/ 1907 h 1066"/>
                <a:gd name="T44" fmla="+- 0 2855 2693"/>
                <a:gd name="T45" fmla="*/ T44 w 191"/>
                <a:gd name="T46" fmla="+- 0 1899 844"/>
                <a:gd name="T47" fmla="*/ 1899 h 1066"/>
                <a:gd name="T48" fmla="+- 0 2876 2693"/>
                <a:gd name="T49" fmla="*/ T48 w 191"/>
                <a:gd name="T50" fmla="+- 0 1887 844"/>
                <a:gd name="T51" fmla="*/ 1887 h 1066"/>
                <a:gd name="T52" fmla="+- 0 2884 2693"/>
                <a:gd name="T53" fmla="*/ T52 w 191"/>
                <a:gd name="T54" fmla="+- 0 1873 844"/>
                <a:gd name="T55" fmla="*/ 1873 h 1066"/>
                <a:gd name="T56" fmla="+- 0 2884 2693"/>
                <a:gd name="T57" fmla="*/ T56 w 191"/>
                <a:gd name="T58" fmla="+- 0 880 844"/>
                <a:gd name="T59" fmla="*/ 880 h 1066"/>
                <a:gd name="T60" fmla="+- 0 2876 2693"/>
                <a:gd name="T61" fmla="*/ T60 w 191"/>
                <a:gd name="T62" fmla="+- 0 866 844"/>
                <a:gd name="T63" fmla="*/ 866 h 1066"/>
                <a:gd name="T64" fmla="+- 0 2855 2693"/>
                <a:gd name="T65" fmla="*/ T64 w 191"/>
                <a:gd name="T66" fmla="+- 0 855 844"/>
                <a:gd name="T67" fmla="*/ 855 h 1066"/>
                <a:gd name="T68" fmla="+- 0 2825 2693"/>
                <a:gd name="T69" fmla="*/ T68 w 191"/>
                <a:gd name="T70" fmla="+- 0 847 844"/>
                <a:gd name="T71" fmla="*/ 847 h 1066"/>
                <a:gd name="T72" fmla="+- 0 2788 2693"/>
                <a:gd name="T73" fmla="*/ T72 w 191"/>
                <a:gd name="T74" fmla="+- 0 844 844"/>
                <a:gd name="T75" fmla="*/ 844 h 1066"/>
                <a:gd name="T76" fmla="+- 0 2693 2693"/>
                <a:gd name="T77" fmla="*/ T76 w 191"/>
                <a:gd name="T78" fmla="+- 0 880 844"/>
                <a:gd name="T79" fmla="*/ 880 h 1066"/>
                <a:gd name="T80" fmla="+- 0 2700 2693"/>
                <a:gd name="T81" fmla="*/ T80 w 191"/>
                <a:gd name="T82" fmla="+- 0 895 844"/>
                <a:gd name="T83" fmla="*/ 895 h 1066"/>
                <a:gd name="T84" fmla="+- 0 2721 2693"/>
                <a:gd name="T85" fmla="*/ T84 w 191"/>
                <a:gd name="T86" fmla="+- 0 906 844"/>
                <a:gd name="T87" fmla="*/ 906 h 1066"/>
                <a:gd name="T88" fmla="+- 0 2751 2693"/>
                <a:gd name="T89" fmla="*/ T88 w 191"/>
                <a:gd name="T90" fmla="+- 0 914 844"/>
                <a:gd name="T91" fmla="*/ 914 h 1066"/>
                <a:gd name="T92" fmla="+- 0 2788 2693"/>
                <a:gd name="T93" fmla="*/ T92 w 191"/>
                <a:gd name="T94" fmla="+- 0 916 844"/>
                <a:gd name="T95" fmla="*/ 916 h 1066"/>
                <a:gd name="T96" fmla="+- 0 2825 2693"/>
                <a:gd name="T97" fmla="*/ T96 w 191"/>
                <a:gd name="T98" fmla="+- 0 914 844"/>
                <a:gd name="T99" fmla="*/ 914 h 1066"/>
                <a:gd name="T100" fmla="+- 0 2855 2693"/>
                <a:gd name="T101" fmla="*/ T100 w 191"/>
                <a:gd name="T102" fmla="+- 0 906 844"/>
                <a:gd name="T103" fmla="*/ 906 h 1066"/>
                <a:gd name="T104" fmla="+- 0 2876 2693"/>
                <a:gd name="T105" fmla="*/ T104 w 191"/>
                <a:gd name="T106" fmla="+- 0 895 844"/>
                <a:gd name="T107" fmla="*/ 895 h 1066"/>
                <a:gd name="T108" fmla="+- 0 2884 2693"/>
                <a:gd name="T109" fmla="*/ T108 w 191"/>
                <a:gd name="T110" fmla="+- 0 880 844"/>
                <a:gd name="T111" fmla="*/ 880 h 106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</a:cxnLst>
              <a:rect l="0" t="0" r="r" b="b"/>
              <a:pathLst>
                <a:path w="191" h="1066">
                  <a:moveTo>
                    <a:pt x="95" y="0"/>
                  </a:moveTo>
                  <a:lnTo>
                    <a:pt x="58" y="3"/>
                  </a:lnTo>
                  <a:lnTo>
                    <a:pt x="28" y="11"/>
                  </a:lnTo>
                  <a:lnTo>
                    <a:pt x="7" y="22"/>
                  </a:lnTo>
                  <a:lnTo>
                    <a:pt x="0" y="36"/>
                  </a:lnTo>
                  <a:lnTo>
                    <a:pt x="0" y="1029"/>
                  </a:lnTo>
                  <a:lnTo>
                    <a:pt x="7" y="1043"/>
                  </a:lnTo>
                  <a:lnTo>
                    <a:pt x="28" y="1055"/>
                  </a:lnTo>
                  <a:lnTo>
                    <a:pt x="58" y="1063"/>
                  </a:lnTo>
                  <a:lnTo>
                    <a:pt x="95" y="1066"/>
                  </a:lnTo>
                  <a:lnTo>
                    <a:pt x="132" y="1063"/>
                  </a:lnTo>
                  <a:lnTo>
                    <a:pt x="162" y="1055"/>
                  </a:lnTo>
                  <a:lnTo>
                    <a:pt x="183" y="1043"/>
                  </a:lnTo>
                  <a:lnTo>
                    <a:pt x="191" y="1029"/>
                  </a:lnTo>
                  <a:lnTo>
                    <a:pt x="191" y="36"/>
                  </a:lnTo>
                  <a:lnTo>
                    <a:pt x="183" y="22"/>
                  </a:lnTo>
                  <a:lnTo>
                    <a:pt x="162" y="11"/>
                  </a:lnTo>
                  <a:lnTo>
                    <a:pt x="132" y="3"/>
                  </a:lnTo>
                  <a:lnTo>
                    <a:pt x="95" y="0"/>
                  </a:lnTo>
                  <a:close/>
                  <a:moveTo>
                    <a:pt x="0" y="36"/>
                  </a:moveTo>
                  <a:lnTo>
                    <a:pt x="7" y="51"/>
                  </a:lnTo>
                  <a:lnTo>
                    <a:pt x="28" y="62"/>
                  </a:lnTo>
                  <a:lnTo>
                    <a:pt x="58" y="70"/>
                  </a:lnTo>
                  <a:lnTo>
                    <a:pt x="95" y="72"/>
                  </a:lnTo>
                  <a:lnTo>
                    <a:pt x="132" y="70"/>
                  </a:lnTo>
                  <a:lnTo>
                    <a:pt x="162" y="62"/>
                  </a:lnTo>
                  <a:lnTo>
                    <a:pt x="183" y="51"/>
                  </a:lnTo>
                  <a:lnTo>
                    <a:pt x="191" y="3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53" name="docshape186">
              <a:extLst>
                <a:ext uri="{FF2B5EF4-FFF2-40B4-BE49-F238E27FC236}">
                  <a16:creationId xmlns:a16="http://schemas.microsoft.com/office/drawing/2014/main" id="{120143F5-BA16-B770-EDB7-BC3EC4223A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7" y="1763"/>
              <a:ext cx="182" cy="1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54" name="docshape187">
              <a:extLst>
                <a:ext uri="{FF2B5EF4-FFF2-40B4-BE49-F238E27FC236}">
                  <a16:creationId xmlns:a16="http://schemas.microsoft.com/office/drawing/2014/main" id="{414C9443-51E2-AA25-3628-8DEB39246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" y="1500"/>
              <a:ext cx="191" cy="40"/>
            </a:xfrm>
            <a:custGeom>
              <a:avLst/>
              <a:gdLst>
                <a:gd name="T0" fmla="+- 0 2788 2693"/>
                <a:gd name="T1" fmla="*/ T0 w 191"/>
                <a:gd name="T2" fmla="+- 0 1501 1501"/>
                <a:gd name="T3" fmla="*/ 1501 h 40"/>
                <a:gd name="T4" fmla="+- 0 2751 2693"/>
                <a:gd name="T5" fmla="*/ T4 w 191"/>
                <a:gd name="T6" fmla="+- 0 1502 1501"/>
                <a:gd name="T7" fmla="*/ 1502 h 40"/>
                <a:gd name="T8" fmla="+- 0 2721 2693"/>
                <a:gd name="T9" fmla="*/ T8 w 191"/>
                <a:gd name="T10" fmla="+- 0 1507 1501"/>
                <a:gd name="T11" fmla="*/ 1507 h 40"/>
                <a:gd name="T12" fmla="+- 0 2700 2693"/>
                <a:gd name="T13" fmla="*/ T12 w 191"/>
                <a:gd name="T14" fmla="+- 0 1513 1501"/>
                <a:gd name="T15" fmla="*/ 1513 h 40"/>
                <a:gd name="T16" fmla="+- 0 2693 2693"/>
                <a:gd name="T17" fmla="*/ T16 w 191"/>
                <a:gd name="T18" fmla="+- 0 1521 1501"/>
                <a:gd name="T19" fmla="*/ 1521 h 40"/>
                <a:gd name="T20" fmla="+- 0 2700 2693"/>
                <a:gd name="T21" fmla="*/ T20 w 191"/>
                <a:gd name="T22" fmla="+- 0 1529 1501"/>
                <a:gd name="T23" fmla="*/ 1529 h 40"/>
                <a:gd name="T24" fmla="+- 0 2721 2693"/>
                <a:gd name="T25" fmla="*/ T24 w 191"/>
                <a:gd name="T26" fmla="+- 0 1535 1501"/>
                <a:gd name="T27" fmla="*/ 1535 h 40"/>
                <a:gd name="T28" fmla="+- 0 2751 2693"/>
                <a:gd name="T29" fmla="*/ T28 w 191"/>
                <a:gd name="T30" fmla="+- 0 1539 1501"/>
                <a:gd name="T31" fmla="*/ 1539 h 40"/>
                <a:gd name="T32" fmla="+- 0 2788 2693"/>
                <a:gd name="T33" fmla="*/ T32 w 191"/>
                <a:gd name="T34" fmla="+- 0 1540 1501"/>
                <a:gd name="T35" fmla="*/ 1540 h 40"/>
                <a:gd name="T36" fmla="+- 0 2825 2693"/>
                <a:gd name="T37" fmla="*/ T36 w 191"/>
                <a:gd name="T38" fmla="+- 0 1539 1501"/>
                <a:gd name="T39" fmla="*/ 1539 h 40"/>
                <a:gd name="T40" fmla="+- 0 2855 2693"/>
                <a:gd name="T41" fmla="*/ T40 w 191"/>
                <a:gd name="T42" fmla="+- 0 1535 1501"/>
                <a:gd name="T43" fmla="*/ 1535 h 40"/>
                <a:gd name="T44" fmla="+- 0 2876 2693"/>
                <a:gd name="T45" fmla="*/ T44 w 191"/>
                <a:gd name="T46" fmla="+- 0 1529 1501"/>
                <a:gd name="T47" fmla="*/ 1529 h 40"/>
                <a:gd name="T48" fmla="+- 0 2884 2693"/>
                <a:gd name="T49" fmla="*/ T48 w 191"/>
                <a:gd name="T50" fmla="+- 0 1521 1501"/>
                <a:gd name="T51" fmla="*/ 1521 h 40"/>
                <a:gd name="T52" fmla="+- 0 2876 2693"/>
                <a:gd name="T53" fmla="*/ T52 w 191"/>
                <a:gd name="T54" fmla="+- 0 1513 1501"/>
                <a:gd name="T55" fmla="*/ 1513 h 40"/>
                <a:gd name="T56" fmla="+- 0 2855 2693"/>
                <a:gd name="T57" fmla="*/ T56 w 191"/>
                <a:gd name="T58" fmla="+- 0 1507 1501"/>
                <a:gd name="T59" fmla="*/ 1507 h 40"/>
                <a:gd name="T60" fmla="+- 0 2825 2693"/>
                <a:gd name="T61" fmla="*/ T60 w 191"/>
                <a:gd name="T62" fmla="+- 0 1502 1501"/>
                <a:gd name="T63" fmla="*/ 1502 h 40"/>
                <a:gd name="T64" fmla="+- 0 2788 2693"/>
                <a:gd name="T65" fmla="*/ T64 w 191"/>
                <a:gd name="T66" fmla="+- 0 1501 1501"/>
                <a:gd name="T67" fmla="*/ 1501 h 4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191" h="40">
                  <a:moveTo>
                    <a:pt x="95" y="0"/>
                  </a:moveTo>
                  <a:lnTo>
                    <a:pt x="58" y="1"/>
                  </a:lnTo>
                  <a:lnTo>
                    <a:pt x="28" y="6"/>
                  </a:lnTo>
                  <a:lnTo>
                    <a:pt x="7" y="12"/>
                  </a:lnTo>
                  <a:lnTo>
                    <a:pt x="0" y="20"/>
                  </a:lnTo>
                  <a:lnTo>
                    <a:pt x="7" y="28"/>
                  </a:lnTo>
                  <a:lnTo>
                    <a:pt x="28" y="34"/>
                  </a:lnTo>
                  <a:lnTo>
                    <a:pt x="58" y="38"/>
                  </a:lnTo>
                  <a:lnTo>
                    <a:pt x="95" y="39"/>
                  </a:lnTo>
                  <a:lnTo>
                    <a:pt x="132" y="38"/>
                  </a:lnTo>
                  <a:lnTo>
                    <a:pt x="162" y="34"/>
                  </a:lnTo>
                  <a:lnTo>
                    <a:pt x="183" y="28"/>
                  </a:lnTo>
                  <a:lnTo>
                    <a:pt x="191" y="20"/>
                  </a:lnTo>
                  <a:lnTo>
                    <a:pt x="183" y="12"/>
                  </a:lnTo>
                  <a:lnTo>
                    <a:pt x="162" y="6"/>
                  </a:lnTo>
                  <a:lnTo>
                    <a:pt x="132" y="1"/>
                  </a:lnTo>
                  <a:lnTo>
                    <a:pt x="95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2071" name="docshape188">
              <a:extLst>
                <a:ext uri="{FF2B5EF4-FFF2-40B4-BE49-F238E27FC236}">
                  <a16:creationId xmlns:a16="http://schemas.microsoft.com/office/drawing/2014/main" id="{0F7CE339-75E5-C02A-8DA9-5A3AD5D67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" y="1648"/>
              <a:ext cx="100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2" name="docshape189">
              <a:extLst>
                <a:ext uri="{FF2B5EF4-FFF2-40B4-BE49-F238E27FC236}">
                  <a16:creationId xmlns:a16="http://schemas.microsoft.com/office/drawing/2014/main" id="{914DB58F-2DE3-6BFA-E661-41941892D4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7" y="1750"/>
              <a:ext cx="196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docshape190">
              <a:extLst>
                <a:ext uri="{FF2B5EF4-FFF2-40B4-BE49-F238E27FC236}">
                  <a16:creationId xmlns:a16="http://schemas.microsoft.com/office/drawing/2014/main" id="{81E53CE4-A99A-1419-70CE-4772C57924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" y="828"/>
              <a:ext cx="191" cy="1066"/>
            </a:xfrm>
            <a:custGeom>
              <a:avLst/>
              <a:gdLst>
                <a:gd name="T0" fmla="+- 0 3824 3730"/>
                <a:gd name="T1" fmla="*/ T0 w 191"/>
                <a:gd name="T2" fmla="+- 0 829 829"/>
                <a:gd name="T3" fmla="*/ 829 h 1066"/>
                <a:gd name="T4" fmla="+- 0 3788 3730"/>
                <a:gd name="T5" fmla="*/ T4 w 191"/>
                <a:gd name="T6" fmla="+- 0 832 829"/>
                <a:gd name="T7" fmla="*/ 832 h 1066"/>
                <a:gd name="T8" fmla="+- 0 3758 3730"/>
                <a:gd name="T9" fmla="*/ T8 w 191"/>
                <a:gd name="T10" fmla="+- 0 839 829"/>
                <a:gd name="T11" fmla="*/ 839 h 1066"/>
                <a:gd name="T12" fmla="+- 0 3737 3730"/>
                <a:gd name="T13" fmla="*/ T12 w 191"/>
                <a:gd name="T14" fmla="+- 0 851 829"/>
                <a:gd name="T15" fmla="*/ 851 h 1066"/>
                <a:gd name="T16" fmla="+- 0 3730 3730"/>
                <a:gd name="T17" fmla="*/ T16 w 191"/>
                <a:gd name="T18" fmla="+- 0 865 829"/>
                <a:gd name="T19" fmla="*/ 865 h 1066"/>
                <a:gd name="T20" fmla="+- 0 3730 3730"/>
                <a:gd name="T21" fmla="*/ T20 w 191"/>
                <a:gd name="T22" fmla="+- 0 1858 829"/>
                <a:gd name="T23" fmla="*/ 1858 h 1066"/>
                <a:gd name="T24" fmla="+- 0 3737 3730"/>
                <a:gd name="T25" fmla="*/ T24 w 191"/>
                <a:gd name="T26" fmla="+- 0 1872 829"/>
                <a:gd name="T27" fmla="*/ 1872 h 1066"/>
                <a:gd name="T28" fmla="+- 0 3758 3730"/>
                <a:gd name="T29" fmla="*/ T28 w 191"/>
                <a:gd name="T30" fmla="+- 0 1884 829"/>
                <a:gd name="T31" fmla="*/ 1884 h 1066"/>
                <a:gd name="T32" fmla="+- 0 3788 3730"/>
                <a:gd name="T33" fmla="*/ T32 w 191"/>
                <a:gd name="T34" fmla="+- 0 1892 829"/>
                <a:gd name="T35" fmla="*/ 1892 h 1066"/>
                <a:gd name="T36" fmla="+- 0 3824 3730"/>
                <a:gd name="T37" fmla="*/ T36 w 191"/>
                <a:gd name="T38" fmla="+- 0 1894 829"/>
                <a:gd name="T39" fmla="*/ 1894 h 1066"/>
                <a:gd name="T40" fmla="+- 0 3862 3730"/>
                <a:gd name="T41" fmla="*/ T40 w 191"/>
                <a:gd name="T42" fmla="+- 0 1892 829"/>
                <a:gd name="T43" fmla="*/ 1892 h 1066"/>
                <a:gd name="T44" fmla="+- 0 3892 3730"/>
                <a:gd name="T45" fmla="*/ T44 w 191"/>
                <a:gd name="T46" fmla="+- 0 1884 829"/>
                <a:gd name="T47" fmla="*/ 1884 h 1066"/>
                <a:gd name="T48" fmla="+- 0 3913 3730"/>
                <a:gd name="T49" fmla="*/ T48 w 191"/>
                <a:gd name="T50" fmla="+- 0 1872 829"/>
                <a:gd name="T51" fmla="*/ 1872 h 1066"/>
                <a:gd name="T52" fmla="+- 0 3920 3730"/>
                <a:gd name="T53" fmla="*/ T52 w 191"/>
                <a:gd name="T54" fmla="+- 0 1858 829"/>
                <a:gd name="T55" fmla="*/ 1858 h 1066"/>
                <a:gd name="T56" fmla="+- 0 3920 3730"/>
                <a:gd name="T57" fmla="*/ T56 w 191"/>
                <a:gd name="T58" fmla="+- 0 865 829"/>
                <a:gd name="T59" fmla="*/ 865 h 1066"/>
                <a:gd name="T60" fmla="+- 0 3913 3730"/>
                <a:gd name="T61" fmla="*/ T60 w 191"/>
                <a:gd name="T62" fmla="+- 0 851 829"/>
                <a:gd name="T63" fmla="*/ 851 h 1066"/>
                <a:gd name="T64" fmla="+- 0 3892 3730"/>
                <a:gd name="T65" fmla="*/ T64 w 191"/>
                <a:gd name="T66" fmla="+- 0 839 829"/>
                <a:gd name="T67" fmla="*/ 839 h 1066"/>
                <a:gd name="T68" fmla="+- 0 3862 3730"/>
                <a:gd name="T69" fmla="*/ T68 w 191"/>
                <a:gd name="T70" fmla="+- 0 832 829"/>
                <a:gd name="T71" fmla="*/ 832 h 1066"/>
                <a:gd name="T72" fmla="+- 0 3824 3730"/>
                <a:gd name="T73" fmla="*/ T72 w 191"/>
                <a:gd name="T74" fmla="+- 0 829 829"/>
                <a:gd name="T75" fmla="*/ 829 h 1066"/>
                <a:gd name="T76" fmla="+- 0 3730 3730"/>
                <a:gd name="T77" fmla="*/ T76 w 191"/>
                <a:gd name="T78" fmla="+- 0 865 829"/>
                <a:gd name="T79" fmla="*/ 865 h 1066"/>
                <a:gd name="T80" fmla="+- 0 3737 3730"/>
                <a:gd name="T81" fmla="*/ T80 w 191"/>
                <a:gd name="T82" fmla="+- 0 879 829"/>
                <a:gd name="T83" fmla="*/ 879 h 1066"/>
                <a:gd name="T84" fmla="+- 0 3758 3730"/>
                <a:gd name="T85" fmla="*/ T84 w 191"/>
                <a:gd name="T86" fmla="+- 0 891 829"/>
                <a:gd name="T87" fmla="*/ 891 h 1066"/>
                <a:gd name="T88" fmla="+- 0 3788 3730"/>
                <a:gd name="T89" fmla="*/ T88 w 191"/>
                <a:gd name="T90" fmla="+- 0 898 829"/>
                <a:gd name="T91" fmla="*/ 898 h 1066"/>
                <a:gd name="T92" fmla="+- 0 3824 3730"/>
                <a:gd name="T93" fmla="*/ T92 w 191"/>
                <a:gd name="T94" fmla="+- 0 901 829"/>
                <a:gd name="T95" fmla="*/ 901 h 1066"/>
                <a:gd name="T96" fmla="+- 0 3862 3730"/>
                <a:gd name="T97" fmla="*/ T96 w 191"/>
                <a:gd name="T98" fmla="+- 0 898 829"/>
                <a:gd name="T99" fmla="*/ 898 h 1066"/>
                <a:gd name="T100" fmla="+- 0 3892 3730"/>
                <a:gd name="T101" fmla="*/ T100 w 191"/>
                <a:gd name="T102" fmla="+- 0 891 829"/>
                <a:gd name="T103" fmla="*/ 891 h 1066"/>
                <a:gd name="T104" fmla="+- 0 3913 3730"/>
                <a:gd name="T105" fmla="*/ T104 w 191"/>
                <a:gd name="T106" fmla="+- 0 879 829"/>
                <a:gd name="T107" fmla="*/ 879 h 1066"/>
                <a:gd name="T108" fmla="+- 0 3920 3730"/>
                <a:gd name="T109" fmla="*/ T108 w 191"/>
                <a:gd name="T110" fmla="+- 0 865 829"/>
                <a:gd name="T111" fmla="*/ 865 h 106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</a:cxnLst>
              <a:rect l="0" t="0" r="r" b="b"/>
              <a:pathLst>
                <a:path w="191" h="1066">
                  <a:moveTo>
                    <a:pt x="94" y="0"/>
                  </a:moveTo>
                  <a:lnTo>
                    <a:pt x="58" y="3"/>
                  </a:lnTo>
                  <a:lnTo>
                    <a:pt x="28" y="10"/>
                  </a:lnTo>
                  <a:lnTo>
                    <a:pt x="7" y="22"/>
                  </a:lnTo>
                  <a:lnTo>
                    <a:pt x="0" y="36"/>
                  </a:lnTo>
                  <a:lnTo>
                    <a:pt x="0" y="1029"/>
                  </a:lnTo>
                  <a:lnTo>
                    <a:pt x="7" y="1043"/>
                  </a:lnTo>
                  <a:lnTo>
                    <a:pt x="28" y="1055"/>
                  </a:lnTo>
                  <a:lnTo>
                    <a:pt x="58" y="1063"/>
                  </a:lnTo>
                  <a:lnTo>
                    <a:pt x="94" y="1065"/>
                  </a:lnTo>
                  <a:lnTo>
                    <a:pt x="132" y="1063"/>
                  </a:lnTo>
                  <a:lnTo>
                    <a:pt x="162" y="1055"/>
                  </a:lnTo>
                  <a:lnTo>
                    <a:pt x="183" y="1043"/>
                  </a:lnTo>
                  <a:lnTo>
                    <a:pt x="190" y="1029"/>
                  </a:lnTo>
                  <a:lnTo>
                    <a:pt x="190" y="36"/>
                  </a:lnTo>
                  <a:lnTo>
                    <a:pt x="183" y="22"/>
                  </a:lnTo>
                  <a:lnTo>
                    <a:pt x="162" y="10"/>
                  </a:lnTo>
                  <a:lnTo>
                    <a:pt x="132" y="3"/>
                  </a:lnTo>
                  <a:lnTo>
                    <a:pt x="94" y="0"/>
                  </a:lnTo>
                  <a:close/>
                  <a:moveTo>
                    <a:pt x="0" y="36"/>
                  </a:moveTo>
                  <a:lnTo>
                    <a:pt x="7" y="50"/>
                  </a:lnTo>
                  <a:lnTo>
                    <a:pt x="28" y="62"/>
                  </a:lnTo>
                  <a:lnTo>
                    <a:pt x="58" y="69"/>
                  </a:lnTo>
                  <a:lnTo>
                    <a:pt x="94" y="72"/>
                  </a:lnTo>
                  <a:lnTo>
                    <a:pt x="132" y="69"/>
                  </a:lnTo>
                  <a:lnTo>
                    <a:pt x="162" y="62"/>
                  </a:lnTo>
                  <a:lnTo>
                    <a:pt x="183" y="50"/>
                  </a:lnTo>
                  <a:lnTo>
                    <a:pt x="190" y="3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56" name="docshape191">
              <a:extLst>
                <a:ext uri="{FF2B5EF4-FFF2-40B4-BE49-F238E27FC236}">
                  <a16:creationId xmlns:a16="http://schemas.microsoft.com/office/drawing/2014/main" id="{4689DFE8-9D76-4AAA-83D3-35E52D9B3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4" y="1748"/>
              <a:ext cx="180" cy="1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57" name="docshape192">
              <a:extLst>
                <a:ext uri="{FF2B5EF4-FFF2-40B4-BE49-F238E27FC236}">
                  <a16:creationId xmlns:a16="http://schemas.microsoft.com/office/drawing/2014/main" id="{D27FD14F-63C5-2A1B-5F14-7689D3A74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" y="1485"/>
              <a:ext cx="191" cy="41"/>
            </a:xfrm>
            <a:custGeom>
              <a:avLst/>
              <a:gdLst>
                <a:gd name="T0" fmla="+- 0 3824 3730"/>
                <a:gd name="T1" fmla="*/ T0 w 191"/>
                <a:gd name="T2" fmla="+- 0 1485 1485"/>
                <a:gd name="T3" fmla="*/ 1485 h 41"/>
                <a:gd name="T4" fmla="+- 0 3788 3730"/>
                <a:gd name="T5" fmla="*/ T4 w 191"/>
                <a:gd name="T6" fmla="+- 0 1487 1485"/>
                <a:gd name="T7" fmla="*/ 1487 h 41"/>
                <a:gd name="T8" fmla="+- 0 3758 3730"/>
                <a:gd name="T9" fmla="*/ T8 w 191"/>
                <a:gd name="T10" fmla="+- 0 1491 1485"/>
                <a:gd name="T11" fmla="*/ 1491 h 41"/>
                <a:gd name="T12" fmla="+- 0 3737 3730"/>
                <a:gd name="T13" fmla="*/ T12 w 191"/>
                <a:gd name="T14" fmla="+- 0 1498 1485"/>
                <a:gd name="T15" fmla="*/ 1498 h 41"/>
                <a:gd name="T16" fmla="+- 0 3730 3730"/>
                <a:gd name="T17" fmla="*/ T16 w 191"/>
                <a:gd name="T18" fmla="+- 0 1506 1485"/>
                <a:gd name="T19" fmla="*/ 1506 h 41"/>
                <a:gd name="T20" fmla="+- 0 3737 3730"/>
                <a:gd name="T21" fmla="*/ T20 w 191"/>
                <a:gd name="T22" fmla="+- 0 1513 1485"/>
                <a:gd name="T23" fmla="*/ 1513 h 41"/>
                <a:gd name="T24" fmla="+- 0 3758 3730"/>
                <a:gd name="T25" fmla="*/ T24 w 191"/>
                <a:gd name="T26" fmla="+- 0 1520 1485"/>
                <a:gd name="T27" fmla="*/ 1520 h 41"/>
                <a:gd name="T28" fmla="+- 0 3788 3730"/>
                <a:gd name="T29" fmla="*/ T28 w 191"/>
                <a:gd name="T30" fmla="+- 0 1524 1485"/>
                <a:gd name="T31" fmla="*/ 1524 h 41"/>
                <a:gd name="T32" fmla="+- 0 3824 3730"/>
                <a:gd name="T33" fmla="*/ T32 w 191"/>
                <a:gd name="T34" fmla="+- 0 1526 1485"/>
                <a:gd name="T35" fmla="*/ 1526 h 41"/>
                <a:gd name="T36" fmla="+- 0 3862 3730"/>
                <a:gd name="T37" fmla="*/ T36 w 191"/>
                <a:gd name="T38" fmla="+- 0 1524 1485"/>
                <a:gd name="T39" fmla="*/ 1524 h 41"/>
                <a:gd name="T40" fmla="+- 0 3892 3730"/>
                <a:gd name="T41" fmla="*/ T40 w 191"/>
                <a:gd name="T42" fmla="+- 0 1520 1485"/>
                <a:gd name="T43" fmla="*/ 1520 h 41"/>
                <a:gd name="T44" fmla="+- 0 3913 3730"/>
                <a:gd name="T45" fmla="*/ T44 w 191"/>
                <a:gd name="T46" fmla="+- 0 1513 1485"/>
                <a:gd name="T47" fmla="*/ 1513 h 41"/>
                <a:gd name="T48" fmla="+- 0 3920 3730"/>
                <a:gd name="T49" fmla="*/ T48 w 191"/>
                <a:gd name="T50" fmla="+- 0 1506 1485"/>
                <a:gd name="T51" fmla="*/ 1506 h 41"/>
                <a:gd name="T52" fmla="+- 0 3913 3730"/>
                <a:gd name="T53" fmla="*/ T52 w 191"/>
                <a:gd name="T54" fmla="+- 0 1498 1485"/>
                <a:gd name="T55" fmla="*/ 1498 h 41"/>
                <a:gd name="T56" fmla="+- 0 3892 3730"/>
                <a:gd name="T57" fmla="*/ T56 w 191"/>
                <a:gd name="T58" fmla="+- 0 1491 1485"/>
                <a:gd name="T59" fmla="*/ 1491 h 41"/>
                <a:gd name="T60" fmla="+- 0 3862 3730"/>
                <a:gd name="T61" fmla="*/ T60 w 191"/>
                <a:gd name="T62" fmla="+- 0 1487 1485"/>
                <a:gd name="T63" fmla="*/ 1487 h 41"/>
                <a:gd name="T64" fmla="+- 0 3824 3730"/>
                <a:gd name="T65" fmla="*/ T64 w 191"/>
                <a:gd name="T66" fmla="+- 0 1485 1485"/>
                <a:gd name="T67" fmla="*/ 1485 h 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191" h="41">
                  <a:moveTo>
                    <a:pt x="94" y="0"/>
                  </a:moveTo>
                  <a:lnTo>
                    <a:pt x="58" y="2"/>
                  </a:lnTo>
                  <a:lnTo>
                    <a:pt x="28" y="6"/>
                  </a:lnTo>
                  <a:lnTo>
                    <a:pt x="7" y="13"/>
                  </a:lnTo>
                  <a:lnTo>
                    <a:pt x="0" y="21"/>
                  </a:lnTo>
                  <a:lnTo>
                    <a:pt x="7" y="28"/>
                  </a:lnTo>
                  <a:lnTo>
                    <a:pt x="28" y="35"/>
                  </a:lnTo>
                  <a:lnTo>
                    <a:pt x="58" y="39"/>
                  </a:lnTo>
                  <a:lnTo>
                    <a:pt x="94" y="41"/>
                  </a:lnTo>
                  <a:lnTo>
                    <a:pt x="132" y="39"/>
                  </a:lnTo>
                  <a:lnTo>
                    <a:pt x="162" y="35"/>
                  </a:lnTo>
                  <a:lnTo>
                    <a:pt x="183" y="28"/>
                  </a:lnTo>
                  <a:lnTo>
                    <a:pt x="190" y="21"/>
                  </a:lnTo>
                  <a:lnTo>
                    <a:pt x="183" y="13"/>
                  </a:lnTo>
                  <a:lnTo>
                    <a:pt x="162" y="6"/>
                  </a:lnTo>
                  <a:lnTo>
                    <a:pt x="132" y="2"/>
                  </a:lnTo>
                  <a:lnTo>
                    <a:pt x="94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2076" name="docshape193">
              <a:extLst>
                <a:ext uri="{FF2B5EF4-FFF2-40B4-BE49-F238E27FC236}">
                  <a16:creationId xmlns:a16="http://schemas.microsoft.com/office/drawing/2014/main" id="{06D4A464-3B71-E926-0FA2-D024CD2898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0" y="1632"/>
              <a:ext cx="100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7" name="docshape194">
              <a:extLst>
                <a:ext uri="{FF2B5EF4-FFF2-40B4-BE49-F238E27FC236}">
                  <a16:creationId xmlns:a16="http://schemas.microsoft.com/office/drawing/2014/main" id="{C1ED268D-888A-CADF-6866-2AC4E1D4AD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4" y="1713"/>
              <a:ext cx="150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8" name="docshape195">
              <a:extLst>
                <a:ext uri="{FF2B5EF4-FFF2-40B4-BE49-F238E27FC236}">
                  <a16:creationId xmlns:a16="http://schemas.microsoft.com/office/drawing/2014/main" id="{A6A4EB38-CD4F-69A1-B384-035152D89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9" y="1283"/>
              <a:ext cx="286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9" name="docshape196">
              <a:extLst>
                <a:ext uri="{FF2B5EF4-FFF2-40B4-BE49-F238E27FC236}">
                  <a16:creationId xmlns:a16="http://schemas.microsoft.com/office/drawing/2014/main" id="{C7B7597A-B29F-C35A-173D-F7691E012B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2" y="1283"/>
              <a:ext cx="286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docshape197">
              <a:extLst>
                <a:ext uri="{FF2B5EF4-FFF2-40B4-BE49-F238E27FC236}">
                  <a16:creationId xmlns:a16="http://schemas.microsoft.com/office/drawing/2014/main" id="{684B5180-FEED-4089-6C59-1B1EDA069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3" y="1247"/>
              <a:ext cx="266" cy="41"/>
            </a:xfrm>
            <a:custGeom>
              <a:avLst/>
              <a:gdLst>
                <a:gd name="T0" fmla="+- 0 2785 2653"/>
                <a:gd name="T1" fmla="*/ T0 w 266"/>
                <a:gd name="T2" fmla="+- 0 1248 1248"/>
                <a:gd name="T3" fmla="*/ 1248 h 41"/>
                <a:gd name="T4" fmla="+- 0 2734 2653"/>
                <a:gd name="T5" fmla="*/ T4 w 266"/>
                <a:gd name="T6" fmla="+- 0 1249 1248"/>
                <a:gd name="T7" fmla="*/ 1249 h 41"/>
                <a:gd name="T8" fmla="+- 0 2692 2653"/>
                <a:gd name="T9" fmla="*/ T8 w 266"/>
                <a:gd name="T10" fmla="+- 0 1254 1248"/>
                <a:gd name="T11" fmla="*/ 1254 h 41"/>
                <a:gd name="T12" fmla="+- 0 2664 2653"/>
                <a:gd name="T13" fmla="*/ T12 w 266"/>
                <a:gd name="T14" fmla="+- 0 1260 1248"/>
                <a:gd name="T15" fmla="*/ 1260 h 41"/>
                <a:gd name="T16" fmla="+- 0 2653 2653"/>
                <a:gd name="T17" fmla="*/ T16 w 266"/>
                <a:gd name="T18" fmla="+- 0 1268 1248"/>
                <a:gd name="T19" fmla="*/ 1268 h 41"/>
                <a:gd name="T20" fmla="+- 0 2664 2653"/>
                <a:gd name="T21" fmla="*/ T20 w 266"/>
                <a:gd name="T22" fmla="+- 0 1276 1248"/>
                <a:gd name="T23" fmla="*/ 1276 h 41"/>
                <a:gd name="T24" fmla="+- 0 2692 2653"/>
                <a:gd name="T25" fmla="*/ T24 w 266"/>
                <a:gd name="T26" fmla="+- 0 1282 1248"/>
                <a:gd name="T27" fmla="*/ 1282 h 41"/>
                <a:gd name="T28" fmla="+- 0 2734 2653"/>
                <a:gd name="T29" fmla="*/ T28 w 266"/>
                <a:gd name="T30" fmla="+- 0 1287 1248"/>
                <a:gd name="T31" fmla="*/ 1287 h 41"/>
                <a:gd name="T32" fmla="+- 0 2785 2653"/>
                <a:gd name="T33" fmla="*/ T32 w 266"/>
                <a:gd name="T34" fmla="+- 0 1288 1248"/>
                <a:gd name="T35" fmla="*/ 1288 h 41"/>
                <a:gd name="T36" fmla="+- 0 2837 2653"/>
                <a:gd name="T37" fmla="*/ T36 w 266"/>
                <a:gd name="T38" fmla="+- 0 1287 1248"/>
                <a:gd name="T39" fmla="*/ 1287 h 41"/>
                <a:gd name="T40" fmla="+- 0 2879 2653"/>
                <a:gd name="T41" fmla="*/ T40 w 266"/>
                <a:gd name="T42" fmla="+- 0 1282 1248"/>
                <a:gd name="T43" fmla="*/ 1282 h 41"/>
                <a:gd name="T44" fmla="+- 0 2908 2653"/>
                <a:gd name="T45" fmla="*/ T44 w 266"/>
                <a:gd name="T46" fmla="+- 0 1276 1248"/>
                <a:gd name="T47" fmla="*/ 1276 h 41"/>
                <a:gd name="T48" fmla="+- 0 2918 2653"/>
                <a:gd name="T49" fmla="*/ T48 w 266"/>
                <a:gd name="T50" fmla="+- 0 1268 1248"/>
                <a:gd name="T51" fmla="*/ 1268 h 41"/>
                <a:gd name="T52" fmla="+- 0 2908 2653"/>
                <a:gd name="T53" fmla="*/ T52 w 266"/>
                <a:gd name="T54" fmla="+- 0 1260 1248"/>
                <a:gd name="T55" fmla="*/ 1260 h 41"/>
                <a:gd name="T56" fmla="+- 0 2879 2653"/>
                <a:gd name="T57" fmla="*/ T56 w 266"/>
                <a:gd name="T58" fmla="+- 0 1254 1248"/>
                <a:gd name="T59" fmla="*/ 1254 h 41"/>
                <a:gd name="T60" fmla="+- 0 2837 2653"/>
                <a:gd name="T61" fmla="*/ T60 w 266"/>
                <a:gd name="T62" fmla="+- 0 1249 1248"/>
                <a:gd name="T63" fmla="*/ 1249 h 41"/>
                <a:gd name="T64" fmla="+- 0 2785 2653"/>
                <a:gd name="T65" fmla="*/ T64 w 266"/>
                <a:gd name="T66" fmla="+- 0 1248 1248"/>
                <a:gd name="T67" fmla="*/ 1248 h 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266" h="41">
                  <a:moveTo>
                    <a:pt x="132" y="0"/>
                  </a:moveTo>
                  <a:lnTo>
                    <a:pt x="81" y="1"/>
                  </a:lnTo>
                  <a:lnTo>
                    <a:pt x="39" y="6"/>
                  </a:lnTo>
                  <a:lnTo>
                    <a:pt x="11" y="12"/>
                  </a:lnTo>
                  <a:lnTo>
                    <a:pt x="0" y="20"/>
                  </a:lnTo>
                  <a:lnTo>
                    <a:pt x="11" y="28"/>
                  </a:lnTo>
                  <a:lnTo>
                    <a:pt x="39" y="34"/>
                  </a:lnTo>
                  <a:lnTo>
                    <a:pt x="81" y="39"/>
                  </a:lnTo>
                  <a:lnTo>
                    <a:pt x="132" y="40"/>
                  </a:lnTo>
                  <a:lnTo>
                    <a:pt x="184" y="39"/>
                  </a:lnTo>
                  <a:lnTo>
                    <a:pt x="226" y="34"/>
                  </a:lnTo>
                  <a:lnTo>
                    <a:pt x="255" y="28"/>
                  </a:lnTo>
                  <a:lnTo>
                    <a:pt x="265" y="20"/>
                  </a:lnTo>
                  <a:lnTo>
                    <a:pt x="255" y="12"/>
                  </a:lnTo>
                  <a:lnTo>
                    <a:pt x="226" y="6"/>
                  </a:lnTo>
                  <a:lnTo>
                    <a:pt x="184" y="1"/>
                  </a:lnTo>
                  <a:lnTo>
                    <a:pt x="132" y="0"/>
                  </a:lnTo>
                  <a:close/>
                </a:path>
              </a:pathLst>
            </a:custGeom>
            <a:noFill/>
            <a:ln w="63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59" name="docshape198">
              <a:extLst>
                <a:ext uri="{FF2B5EF4-FFF2-40B4-BE49-F238E27FC236}">
                  <a16:creationId xmlns:a16="http://schemas.microsoft.com/office/drawing/2014/main" id="{0D960146-930A-C26B-C723-332893AC3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3" y="1252"/>
              <a:ext cx="266" cy="41"/>
            </a:xfrm>
            <a:custGeom>
              <a:avLst/>
              <a:gdLst>
                <a:gd name="T0" fmla="+- 0 3287 3154"/>
                <a:gd name="T1" fmla="*/ T0 w 266"/>
                <a:gd name="T2" fmla="+- 0 1252 1252"/>
                <a:gd name="T3" fmla="*/ 1252 h 41"/>
                <a:gd name="T4" fmla="+- 0 3235 3154"/>
                <a:gd name="T5" fmla="*/ T4 w 266"/>
                <a:gd name="T6" fmla="+- 0 1254 1252"/>
                <a:gd name="T7" fmla="*/ 1254 h 41"/>
                <a:gd name="T8" fmla="+- 0 3193 3154"/>
                <a:gd name="T9" fmla="*/ T8 w 266"/>
                <a:gd name="T10" fmla="+- 0 1259 1252"/>
                <a:gd name="T11" fmla="*/ 1259 h 41"/>
                <a:gd name="T12" fmla="+- 0 3164 3154"/>
                <a:gd name="T13" fmla="*/ T12 w 266"/>
                <a:gd name="T14" fmla="+- 0 1265 1252"/>
                <a:gd name="T15" fmla="*/ 1265 h 41"/>
                <a:gd name="T16" fmla="+- 0 3154 3154"/>
                <a:gd name="T17" fmla="*/ T16 w 266"/>
                <a:gd name="T18" fmla="+- 0 1273 1252"/>
                <a:gd name="T19" fmla="*/ 1273 h 41"/>
                <a:gd name="T20" fmla="+- 0 3164 3154"/>
                <a:gd name="T21" fmla="*/ T20 w 266"/>
                <a:gd name="T22" fmla="+- 0 1281 1252"/>
                <a:gd name="T23" fmla="*/ 1281 h 41"/>
                <a:gd name="T24" fmla="+- 0 3193 3154"/>
                <a:gd name="T25" fmla="*/ T24 w 266"/>
                <a:gd name="T26" fmla="+- 0 1288 1252"/>
                <a:gd name="T27" fmla="*/ 1288 h 41"/>
                <a:gd name="T28" fmla="+- 0 3235 3154"/>
                <a:gd name="T29" fmla="*/ T28 w 266"/>
                <a:gd name="T30" fmla="+- 0 1292 1252"/>
                <a:gd name="T31" fmla="*/ 1292 h 41"/>
                <a:gd name="T32" fmla="+- 0 3287 3154"/>
                <a:gd name="T33" fmla="*/ T32 w 266"/>
                <a:gd name="T34" fmla="+- 0 1293 1252"/>
                <a:gd name="T35" fmla="*/ 1293 h 41"/>
                <a:gd name="T36" fmla="+- 0 3338 3154"/>
                <a:gd name="T37" fmla="*/ T36 w 266"/>
                <a:gd name="T38" fmla="+- 0 1292 1252"/>
                <a:gd name="T39" fmla="*/ 1292 h 41"/>
                <a:gd name="T40" fmla="+- 0 3380 3154"/>
                <a:gd name="T41" fmla="*/ T40 w 266"/>
                <a:gd name="T42" fmla="+- 0 1288 1252"/>
                <a:gd name="T43" fmla="*/ 1288 h 41"/>
                <a:gd name="T44" fmla="+- 0 3408 3154"/>
                <a:gd name="T45" fmla="*/ T44 w 266"/>
                <a:gd name="T46" fmla="+- 0 1281 1252"/>
                <a:gd name="T47" fmla="*/ 1281 h 41"/>
                <a:gd name="T48" fmla="+- 0 3419 3154"/>
                <a:gd name="T49" fmla="*/ T48 w 266"/>
                <a:gd name="T50" fmla="+- 0 1273 1252"/>
                <a:gd name="T51" fmla="*/ 1273 h 41"/>
                <a:gd name="T52" fmla="+- 0 3408 3154"/>
                <a:gd name="T53" fmla="*/ T52 w 266"/>
                <a:gd name="T54" fmla="+- 0 1265 1252"/>
                <a:gd name="T55" fmla="*/ 1265 h 41"/>
                <a:gd name="T56" fmla="+- 0 3380 3154"/>
                <a:gd name="T57" fmla="*/ T56 w 266"/>
                <a:gd name="T58" fmla="+- 0 1259 1252"/>
                <a:gd name="T59" fmla="*/ 1259 h 41"/>
                <a:gd name="T60" fmla="+- 0 3338 3154"/>
                <a:gd name="T61" fmla="*/ T60 w 266"/>
                <a:gd name="T62" fmla="+- 0 1254 1252"/>
                <a:gd name="T63" fmla="*/ 1254 h 41"/>
                <a:gd name="T64" fmla="+- 0 3287 3154"/>
                <a:gd name="T65" fmla="*/ T64 w 266"/>
                <a:gd name="T66" fmla="+- 0 1252 1252"/>
                <a:gd name="T67" fmla="*/ 1252 h 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266" h="41">
                  <a:moveTo>
                    <a:pt x="133" y="0"/>
                  </a:moveTo>
                  <a:lnTo>
                    <a:pt x="81" y="2"/>
                  </a:lnTo>
                  <a:lnTo>
                    <a:pt x="39" y="7"/>
                  </a:lnTo>
                  <a:lnTo>
                    <a:pt x="10" y="13"/>
                  </a:lnTo>
                  <a:lnTo>
                    <a:pt x="0" y="21"/>
                  </a:lnTo>
                  <a:lnTo>
                    <a:pt x="10" y="29"/>
                  </a:lnTo>
                  <a:lnTo>
                    <a:pt x="39" y="36"/>
                  </a:lnTo>
                  <a:lnTo>
                    <a:pt x="81" y="40"/>
                  </a:lnTo>
                  <a:lnTo>
                    <a:pt x="133" y="41"/>
                  </a:lnTo>
                  <a:lnTo>
                    <a:pt x="184" y="40"/>
                  </a:lnTo>
                  <a:lnTo>
                    <a:pt x="226" y="36"/>
                  </a:lnTo>
                  <a:lnTo>
                    <a:pt x="254" y="29"/>
                  </a:lnTo>
                  <a:lnTo>
                    <a:pt x="265" y="21"/>
                  </a:lnTo>
                  <a:lnTo>
                    <a:pt x="254" y="13"/>
                  </a:lnTo>
                  <a:lnTo>
                    <a:pt x="226" y="7"/>
                  </a:lnTo>
                  <a:lnTo>
                    <a:pt x="184" y="2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60" name="docshape199">
              <a:extLst>
                <a:ext uri="{FF2B5EF4-FFF2-40B4-BE49-F238E27FC236}">
                  <a16:creationId xmlns:a16="http://schemas.microsoft.com/office/drawing/2014/main" id="{4348F17E-3A4F-E9E8-BB6F-5E049C7E1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3" y="1247"/>
              <a:ext cx="802" cy="46"/>
            </a:xfrm>
            <a:custGeom>
              <a:avLst/>
              <a:gdLst>
                <a:gd name="T0" fmla="+- 0 3287 3154"/>
                <a:gd name="T1" fmla="*/ T0 w 802"/>
                <a:gd name="T2" fmla="+- 0 1252 1248"/>
                <a:gd name="T3" fmla="*/ 1252 h 46"/>
                <a:gd name="T4" fmla="+- 0 3235 3154"/>
                <a:gd name="T5" fmla="*/ T4 w 802"/>
                <a:gd name="T6" fmla="+- 0 1254 1248"/>
                <a:gd name="T7" fmla="*/ 1254 h 46"/>
                <a:gd name="T8" fmla="+- 0 3193 3154"/>
                <a:gd name="T9" fmla="*/ T8 w 802"/>
                <a:gd name="T10" fmla="+- 0 1259 1248"/>
                <a:gd name="T11" fmla="*/ 1259 h 46"/>
                <a:gd name="T12" fmla="+- 0 3164 3154"/>
                <a:gd name="T13" fmla="*/ T12 w 802"/>
                <a:gd name="T14" fmla="+- 0 1265 1248"/>
                <a:gd name="T15" fmla="*/ 1265 h 46"/>
                <a:gd name="T16" fmla="+- 0 3154 3154"/>
                <a:gd name="T17" fmla="*/ T16 w 802"/>
                <a:gd name="T18" fmla="+- 0 1273 1248"/>
                <a:gd name="T19" fmla="*/ 1273 h 46"/>
                <a:gd name="T20" fmla="+- 0 3164 3154"/>
                <a:gd name="T21" fmla="*/ T20 w 802"/>
                <a:gd name="T22" fmla="+- 0 1281 1248"/>
                <a:gd name="T23" fmla="*/ 1281 h 46"/>
                <a:gd name="T24" fmla="+- 0 3193 3154"/>
                <a:gd name="T25" fmla="*/ T24 w 802"/>
                <a:gd name="T26" fmla="+- 0 1288 1248"/>
                <a:gd name="T27" fmla="*/ 1288 h 46"/>
                <a:gd name="T28" fmla="+- 0 3235 3154"/>
                <a:gd name="T29" fmla="*/ T28 w 802"/>
                <a:gd name="T30" fmla="+- 0 1292 1248"/>
                <a:gd name="T31" fmla="*/ 1292 h 46"/>
                <a:gd name="T32" fmla="+- 0 3287 3154"/>
                <a:gd name="T33" fmla="*/ T32 w 802"/>
                <a:gd name="T34" fmla="+- 0 1293 1248"/>
                <a:gd name="T35" fmla="*/ 1293 h 46"/>
                <a:gd name="T36" fmla="+- 0 3338 3154"/>
                <a:gd name="T37" fmla="*/ T36 w 802"/>
                <a:gd name="T38" fmla="+- 0 1292 1248"/>
                <a:gd name="T39" fmla="*/ 1292 h 46"/>
                <a:gd name="T40" fmla="+- 0 3380 3154"/>
                <a:gd name="T41" fmla="*/ T40 w 802"/>
                <a:gd name="T42" fmla="+- 0 1288 1248"/>
                <a:gd name="T43" fmla="*/ 1288 h 46"/>
                <a:gd name="T44" fmla="+- 0 3408 3154"/>
                <a:gd name="T45" fmla="*/ T44 w 802"/>
                <a:gd name="T46" fmla="+- 0 1281 1248"/>
                <a:gd name="T47" fmla="*/ 1281 h 46"/>
                <a:gd name="T48" fmla="+- 0 3419 3154"/>
                <a:gd name="T49" fmla="*/ T48 w 802"/>
                <a:gd name="T50" fmla="+- 0 1273 1248"/>
                <a:gd name="T51" fmla="*/ 1273 h 46"/>
                <a:gd name="T52" fmla="+- 0 3408 3154"/>
                <a:gd name="T53" fmla="*/ T52 w 802"/>
                <a:gd name="T54" fmla="+- 0 1265 1248"/>
                <a:gd name="T55" fmla="*/ 1265 h 46"/>
                <a:gd name="T56" fmla="+- 0 3380 3154"/>
                <a:gd name="T57" fmla="*/ T56 w 802"/>
                <a:gd name="T58" fmla="+- 0 1259 1248"/>
                <a:gd name="T59" fmla="*/ 1259 h 46"/>
                <a:gd name="T60" fmla="+- 0 3338 3154"/>
                <a:gd name="T61" fmla="*/ T60 w 802"/>
                <a:gd name="T62" fmla="+- 0 1254 1248"/>
                <a:gd name="T63" fmla="*/ 1254 h 46"/>
                <a:gd name="T64" fmla="+- 0 3287 3154"/>
                <a:gd name="T65" fmla="*/ T64 w 802"/>
                <a:gd name="T66" fmla="+- 0 1252 1248"/>
                <a:gd name="T67" fmla="*/ 1252 h 46"/>
                <a:gd name="T68" fmla="+- 0 3822 3154"/>
                <a:gd name="T69" fmla="*/ T68 w 802"/>
                <a:gd name="T70" fmla="+- 0 1248 1248"/>
                <a:gd name="T71" fmla="*/ 1248 h 46"/>
                <a:gd name="T72" fmla="+- 0 3770 3154"/>
                <a:gd name="T73" fmla="*/ T72 w 802"/>
                <a:gd name="T74" fmla="+- 0 1249 1248"/>
                <a:gd name="T75" fmla="*/ 1249 h 46"/>
                <a:gd name="T76" fmla="+- 0 3729 3154"/>
                <a:gd name="T77" fmla="*/ T76 w 802"/>
                <a:gd name="T78" fmla="+- 0 1254 1248"/>
                <a:gd name="T79" fmla="*/ 1254 h 46"/>
                <a:gd name="T80" fmla="+- 0 3700 3154"/>
                <a:gd name="T81" fmla="*/ T80 w 802"/>
                <a:gd name="T82" fmla="+- 0 1260 1248"/>
                <a:gd name="T83" fmla="*/ 1260 h 46"/>
                <a:gd name="T84" fmla="+- 0 3690 3154"/>
                <a:gd name="T85" fmla="*/ T84 w 802"/>
                <a:gd name="T86" fmla="+- 0 1268 1248"/>
                <a:gd name="T87" fmla="*/ 1268 h 46"/>
                <a:gd name="T88" fmla="+- 0 3700 3154"/>
                <a:gd name="T89" fmla="*/ T88 w 802"/>
                <a:gd name="T90" fmla="+- 0 1276 1248"/>
                <a:gd name="T91" fmla="*/ 1276 h 46"/>
                <a:gd name="T92" fmla="+- 0 3729 3154"/>
                <a:gd name="T93" fmla="*/ T92 w 802"/>
                <a:gd name="T94" fmla="+- 0 1282 1248"/>
                <a:gd name="T95" fmla="*/ 1282 h 46"/>
                <a:gd name="T96" fmla="+- 0 3770 3154"/>
                <a:gd name="T97" fmla="*/ T96 w 802"/>
                <a:gd name="T98" fmla="+- 0 1287 1248"/>
                <a:gd name="T99" fmla="*/ 1287 h 46"/>
                <a:gd name="T100" fmla="+- 0 3822 3154"/>
                <a:gd name="T101" fmla="*/ T100 w 802"/>
                <a:gd name="T102" fmla="+- 0 1288 1248"/>
                <a:gd name="T103" fmla="*/ 1288 h 46"/>
                <a:gd name="T104" fmla="+- 0 3874 3154"/>
                <a:gd name="T105" fmla="*/ T104 w 802"/>
                <a:gd name="T106" fmla="+- 0 1287 1248"/>
                <a:gd name="T107" fmla="*/ 1287 h 46"/>
                <a:gd name="T108" fmla="+- 0 3916 3154"/>
                <a:gd name="T109" fmla="*/ T108 w 802"/>
                <a:gd name="T110" fmla="+- 0 1282 1248"/>
                <a:gd name="T111" fmla="*/ 1282 h 46"/>
                <a:gd name="T112" fmla="+- 0 3945 3154"/>
                <a:gd name="T113" fmla="*/ T112 w 802"/>
                <a:gd name="T114" fmla="+- 0 1276 1248"/>
                <a:gd name="T115" fmla="*/ 1276 h 46"/>
                <a:gd name="T116" fmla="+- 0 3955 3154"/>
                <a:gd name="T117" fmla="*/ T116 w 802"/>
                <a:gd name="T118" fmla="+- 0 1268 1248"/>
                <a:gd name="T119" fmla="*/ 1268 h 46"/>
                <a:gd name="T120" fmla="+- 0 3945 3154"/>
                <a:gd name="T121" fmla="*/ T120 w 802"/>
                <a:gd name="T122" fmla="+- 0 1260 1248"/>
                <a:gd name="T123" fmla="*/ 1260 h 46"/>
                <a:gd name="T124" fmla="+- 0 3916 3154"/>
                <a:gd name="T125" fmla="*/ T124 w 802"/>
                <a:gd name="T126" fmla="+- 0 1254 1248"/>
                <a:gd name="T127" fmla="*/ 1254 h 46"/>
                <a:gd name="T128" fmla="+- 0 3874 3154"/>
                <a:gd name="T129" fmla="*/ T128 w 802"/>
                <a:gd name="T130" fmla="+- 0 1249 1248"/>
                <a:gd name="T131" fmla="*/ 1249 h 46"/>
                <a:gd name="T132" fmla="+- 0 3822 3154"/>
                <a:gd name="T133" fmla="*/ T132 w 802"/>
                <a:gd name="T134" fmla="+- 0 1248 1248"/>
                <a:gd name="T135" fmla="*/ 1248 h 4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</a:cxnLst>
              <a:rect l="0" t="0" r="r" b="b"/>
              <a:pathLst>
                <a:path w="802" h="46">
                  <a:moveTo>
                    <a:pt x="133" y="4"/>
                  </a:moveTo>
                  <a:lnTo>
                    <a:pt x="81" y="6"/>
                  </a:lnTo>
                  <a:lnTo>
                    <a:pt x="39" y="11"/>
                  </a:lnTo>
                  <a:lnTo>
                    <a:pt x="10" y="17"/>
                  </a:lnTo>
                  <a:lnTo>
                    <a:pt x="0" y="25"/>
                  </a:lnTo>
                  <a:lnTo>
                    <a:pt x="10" y="33"/>
                  </a:lnTo>
                  <a:lnTo>
                    <a:pt x="39" y="40"/>
                  </a:lnTo>
                  <a:lnTo>
                    <a:pt x="81" y="44"/>
                  </a:lnTo>
                  <a:lnTo>
                    <a:pt x="133" y="45"/>
                  </a:lnTo>
                  <a:lnTo>
                    <a:pt x="184" y="44"/>
                  </a:lnTo>
                  <a:lnTo>
                    <a:pt x="226" y="40"/>
                  </a:lnTo>
                  <a:lnTo>
                    <a:pt x="254" y="33"/>
                  </a:lnTo>
                  <a:lnTo>
                    <a:pt x="265" y="25"/>
                  </a:lnTo>
                  <a:lnTo>
                    <a:pt x="254" y="17"/>
                  </a:lnTo>
                  <a:lnTo>
                    <a:pt x="226" y="11"/>
                  </a:lnTo>
                  <a:lnTo>
                    <a:pt x="184" y="6"/>
                  </a:lnTo>
                  <a:lnTo>
                    <a:pt x="133" y="4"/>
                  </a:lnTo>
                  <a:close/>
                  <a:moveTo>
                    <a:pt x="668" y="0"/>
                  </a:moveTo>
                  <a:lnTo>
                    <a:pt x="616" y="1"/>
                  </a:lnTo>
                  <a:lnTo>
                    <a:pt x="575" y="6"/>
                  </a:lnTo>
                  <a:lnTo>
                    <a:pt x="546" y="12"/>
                  </a:lnTo>
                  <a:lnTo>
                    <a:pt x="536" y="20"/>
                  </a:lnTo>
                  <a:lnTo>
                    <a:pt x="546" y="28"/>
                  </a:lnTo>
                  <a:lnTo>
                    <a:pt x="575" y="34"/>
                  </a:lnTo>
                  <a:lnTo>
                    <a:pt x="616" y="39"/>
                  </a:lnTo>
                  <a:lnTo>
                    <a:pt x="668" y="40"/>
                  </a:lnTo>
                  <a:lnTo>
                    <a:pt x="720" y="39"/>
                  </a:lnTo>
                  <a:lnTo>
                    <a:pt x="762" y="34"/>
                  </a:lnTo>
                  <a:lnTo>
                    <a:pt x="791" y="28"/>
                  </a:lnTo>
                  <a:lnTo>
                    <a:pt x="801" y="20"/>
                  </a:lnTo>
                  <a:lnTo>
                    <a:pt x="791" y="12"/>
                  </a:lnTo>
                  <a:lnTo>
                    <a:pt x="762" y="6"/>
                  </a:lnTo>
                  <a:lnTo>
                    <a:pt x="720" y="1"/>
                  </a:lnTo>
                  <a:lnTo>
                    <a:pt x="668" y="0"/>
                  </a:lnTo>
                  <a:close/>
                </a:path>
              </a:pathLst>
            </a:custGeom>
            <a:noFill/>
            <a:ln w="63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61" name="docshape200">
              <a:extLst>
                <a:ext uri="{FF2B5EF4-FFF2-40B4-BE49-F238E27FC236}">
                  <a16:creationId xmlns:a16="http://schemas.microsoft.com/office/drawing/2014/main" id="{26F09C3D-5B6B-1A03-F036-DE26FD3BA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5" y="890"/>
              <a:ext cx="623" cy="224"/>
            </a:xfrm>
            <a:custGeom>
              <a:avLst/>
              <a:gdLst>
                <a:gd name="T0" fmla="+- 0 2639 2056"/>
                <a:gd name="T1" fmla="*/ T0 w 623"/>
                <a:gd name="T2" fmla="+- 0 1098 890"/>
                <a:gd name="T3" fmla="*/ 1098 h 224"/>
                <a:gd name="T4" fmla="+- 0 2634 2056"/>
                <a:gd name="T5" fmla="*/ T4 w 623"/>
                <a:gd name="T6" fmla="+- 0 1113 890"/>
                <a:gd name="T7" fmla="*/ 1113 h 224"/>
                <a:gd name="T8" fmla="+- 0 2678 2056"/>
                <a:gd name="T9" fmla="*/ T8 w 623"/>
                <a:gd name="T10" fmla="+- 0 1106 890"/>
                <a:gd name="T11" fmla="*/ 1106 h 224"/>
                <a:gd name="T12" fmla="+- 0 2672 2056"/>
                <a:gd name="T13" fmla="*/ T12 w 623"/>
                <a:gd name="T14" fmla="+- 0 1100 890"/>
                <a:gd name="T15" fmla="*/ 1100 h 224"/>
                <a:gd name="T16" fmla="+- 0 2645 2056"/>
                <a:gd name="T17" fmla="*/ T16 w 623"/>
                <a:gd name="T18" fmla="+- 0 1100 890"/>
                <a:gd name="T19" fmla="*/ 1100 h 224"/>
                <a:gd name="T20" fmla="+- 0 2639 2056"/>
                <a:gd name="T21" fmla="*/ T20 w 623"/>
                <a:gd name="T22" fmla="+- 0 1098 890"/>
                <a:gd name="T23" fmla="*/ 1098 h 224"/>
                <a:gd name="T24" fmla="+- 0 2642 2056"/>
                <a:gd name="T25" fmla="*/ T24 w 623"/>
                <a:gd name="T26" fmla="+- 0 1088 890"/>
                <a:gd name="T27" fmla="*/ 1088 h 224"/>
                <a:gd name="T28" fmla="+- 0 2639 2056"/>
                <a:gd name="T29" fmla="*/ T28 w 623"/>
                <a:gd name="T30" fmla="+- 0 1098 890"/>
                <a:gd name="T31" fmla="*/ 1098 h 224"/>
                <a:gd name="T32" fmla="+- 0 2645 2056"/>
                <a:gd name="T33" fmla="*/ T32 w 623"/>
                <a:gd name="T34" fmla="+- 0 1100 890"/>
                <a:gd name="T35" fmla="*/ 1100 h 224"/>
                <a:gd name="T36" fmla="+- 0 2648 2056"/>
                <a:gd name="T37" fmla="*/ T36 w 623"/>
                <a:gd name="T38" fmla="+- 0 1090 890"/>
                <a:gd name="T39" fmla="*/ 1090 h 224"/>
                <a:gd name="T40" fmla="+- 0 2642 2056"/>
                <a:gd name="T41" fmla="*/ T40 w 623"/>
                <a:gd name="T42" fmla="+- 0 1088 890"/>
                <a:gd name="T43" fmla="*/ 1088 h 224"/>
                <a:gd name="T44" fmla="+- 0 2646 2056"/>
                <a:gd name="T45" fmla="*/ T44 w 623"/>
                <a:gd name="T46" fmla="+- 0 1075 890"/>
                <a:gd name="T47" fmla="*/ 1075 h 224"/>
                <a:gd name="T48" fmla="+- 0 2642 2056"/>
                <a:gd name="T49" fmla="*/ T48 w 623"/>
                <a:gd name="T50" fmla="+- 0 1088 890"/>
                <a:gd name="T51" fmla="*/ 1088 h 224"/>
                <a:gd name="T52" fmla="+- 0 2648 2056"/>
                <a:gd name="T53" fmla="*/ T52 w 623"/>
                <a:gd name="T54" fmla="+- 0 1090 890"/>
                <a:gd name="T55" fmla="*/ 1090 h 224"/>
                <a:gd name="T56" fmla="+- 0 2645 2056"/>
                <a:gd name="T57" fmla="*/ T56 w 623"/>
                <a:gd name="T58" fmla="+- 0 1100 890"/>
                <a:gd name="T59" fmla="*/ 1100 h 224"/>
                <a:gd name="T60" fmla="+- 0 2672 2056"/>
                <a:gd name="T61" fmla="*/ T60 w 623"/>
                <a:gd name="T62" fmla="+- 0 1100 890"/>
                <a:gd name="T63" fmla="*/ 1100 h 224"/>
                <a:gd name="T64" fmla="+- 0 2646 2056"/>
                <a:gd name="T65" fmla="*/ T64 w 623"/>
                <a:gd name="T66" fmla="+- 0 1075 890"/>
                <a:gd name="T67" fmla="*/ 1075 h 224"/>
                <a:gd name="T68" fmla="+- 0 2058 2056"/>
                <a:gd name="T69" fmla="*/ T68 w 623"/>
                <a:gd name="T70" fmla="+- 0 890 890"/>
                <a:gd name="T71" fmla="*/ 890 h 224"/>
                <a:gd name="T72" fmla="+- 0 2056 2056"/>
                <a:gd name="T73" fmla="*/ T72 w 623"/>
                <a:gd name="T74" fmla="+- 0 900 890"/>
                <a:gd name="T75" fmla="*/ 900 h 224"/>
                <a:gd name="T76" fmla="+- 0 2639 2056"/>
                <a:gd name="T77" fmla="*/ T76 w 623"/>
                <a:gd name="T78" fmla="+- 0 1098 890"/>
                <a:gd name="T79" fmla="*/ 1098 h 224"/>
                <a:gd name="T80" fmla="+- 0 2642 2056"/>
                <a:gd name="T81" fmla="*/ T80 w 623"/>
                <a:gd name="T82" fmla="+- 0 1088 890"/>
                <a:gd name="T83" fmla="*/ 1088 h 224"/>
                <a:gd name="T84" fmla="+- 0 2058 2056"/>
                <a:gd name="T85" fmla="*/ T84 w 623"/>
                <a:gd name="T86" fmla="+- 0 890 890"/>
                <a:gd name="T87" fmla="*/ 890 h 22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623" h="224">
                  <a:moveTo>
                    <a:pt x="583" y="208"/>
                  </a:moveTo>
                  <a:lnTo>
                    <a:pt x="578" y="223"/>
                  </a:lnTo>
                  <a:lnTo>
                    <a:pt x="622" y="216"/>
                  </a:lnTo>
                  <a:lnTo>
                    <a:pt x="616" y="210"/>
                  </a:lnTo>
                  <a:lnTo>
                    <a:pt x="589" y="210"/>
                  </a:lnTo>
                  <a:lnTo>
                    <a:pt x="583" y="208"/>
                  </a:lnTo>
                  <a:close/>
                  <a:moveTo>
                    <a:pt x="586" y="198"/>
                  </a:moveTo>
                  <a:lnTo>
                    <a:pt x="583" y="208"/>
                  </a:lnTo>
                  <a:lnTo>
                    <a:pt x="589" y="210"/>
                  </a:lnTo>
                  <a:lnTo>
                    <a:pt x="592" y="200"/>
                  </a:lnTo>
                  <a:lnTo>
                    <a:pt x="586" y="198"/>
                  </a:lnTo>
                  <a:close/>
                  <a:moveTo>
                    <a:pt x="590" y="185"/>
                  </a:moveTo>
                  <a:lnTo>
                    <a:pt x="586" y="198"/>
                  </a:lnTo>
                  <a:lnTo>
                    <a:pt x="592" y="200"/>
                  </a:lnTo>
                  <a:lnTo>
                    <a:pt x="589" y="210"/>
                  </a:lnTo>
                  <a:lnTo>
                    <a:pt x="616" y="210"/>
                  </a:lnTo>
                  <a:lnTo>
                    <a:pt x="590" y="185"/>
                  </a:lnTo>
                  <a:close/>
                  <a:moveTo>
                    <a:pt x="2" y="0"/>
                  </a:moveTo>
                  <a:lnTo>
                    <a:pt x="0" y="10"/>
                  </a:lnTo>
                  <a:lnTo>
                    <a:pt x="583" y="208"/>
                  </a:lnTo>
                  <a:lnTo>
                    <a:pt x="586" y="19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2084" name="docshape201">
              <a:extLst>
                <a:ext uri="{FF2B5EF4-FFF2-40B4-BE49-F238E27FC236}">
                  <a16:creationId xmlns:a16="http://schemas.microsoft.com/office/drawing/2014/main" id="{27057B56-F402-1018-C98B-24A44AA7D1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" y="894"/>
              <a:ext cx="288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5" name="docshape202">
              <a:extLst>
                <a:ext uri="{FF2B5EF4-FFF2-40B4-BE49-F238E27FC236}">
                  <a16:creationId xmlns:a16="http://schemas.microsoft.com/office/drawing/2014/main" id="{07C35776-2C79-8EE1-33A6-1B1969B1A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" y="105"/>
              <a:ext cx="931" cy="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6" name="docshape203">
              <a:extLst>
                <a:ext uri="{FF2B5EF4-FFF2-40B4-BE49-F238E27FC236}">
                  <a16:creationId xmlns:a16="http://schemas.microsoft.com/office/drawing/2014/main" id="{87A0A451-95D6-1CFC-72B8-DC50A71390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3" y="959"/>
              <a:ext cx="45" cy="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7" name="docshape204">
              <a:extLst>
                <a:ext uri="{FF2B5EF4-FFF2-40B4-BE49-F238E27FC236}">
                  <a16:creationId xmlns:a16="http://schemas.microsoft.com/office/drawing/2014/main" id="{F0CA8E19-0BC6-73D4-5639-8581025D07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1" y="914"/>
              <a:ext cx="50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8" name="docshape205">
              <a:extLst>
                <a:ext uri="{FF2B5EF4-FFF2-40B4-BE49-F238E27FC236}">
                  <a16:creationId xmlns:a16="http://schemas.microsoft.com/office/drawing/2014/main" id="{4E1C7B9C-B83F-94ED-2261-294D6A1DA9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1" y="911"/>
              <a:ext cx="50" cy="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docshape206">
              <a:extLst>
                <a:ext uri="{FF2B5EF4-FFF2-40B4-BE49-F238E27FC236}">
                  <a16:creationId xmlns:a16="http://schemas.microsoft.com/office/drawing/2014/main" id="{20B74CE4-1504-08E6-1892-842E9567B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" y="975"/>
              <a:ext cx="40" cy="16"/>
            </a:xfrm>
            <a:custGeom>
              <a:avLst/>
              <a:gdLst>
                <a:gd name="T0" fmla="+- 0 2783 2764"/>
                <a:gd name="T1" fmla="*/ T0 w 40"/>
                <a:gd name="T2" fmla="+- 0 975 975"/>
                <a:gd name="T3" fmla="*/ 975 h 16"/>
                <a:gd name="T4" fmla="+- 0 2772 2764"/>
                <a:gd name="T5" fmla="*/ T4 w 40"/>
                <a:gd name="T6" fmla="+- 0 975 975"/>
                <a:gd name="T7" fmla="*/ 975 h 16"/>
                <a:gd name="T8" fmla="+- 0 2764 2764"/>
                <a:gd name="T9" fmla="*/ T8 w 40"/>
                <a:gd name="T10" fmla="+- 0 979 975"/>
                <a:gd name="T11" fmla="*/ 979 h 16"/>
                <a:gd name="T12" fmla="+- 0 2764 2764"/>
                <a:gd name="T13" fmla="*/ T12 w 40"/>
                <a:gd name="T14" fmla="+- 0 982 975"/>
                <a:gd name="T15" fmla="*/ 982 h 16"/>
                <a:gd name="T16" fmla="+- 0 2764 2764"/>
                <a:gd name="T17" fmla="*/ T16 w 40"/>
                <a:gd name="T18" fmla="+- 0 987 975"/>
                <a:gd name="T19" fmla="*/ 987 h 16"/>
                <a:gd name="T20" fmla="+- 0 2772 2764"/>
                <a:gd name="T21" fmla="*/ T20 w 40"/>
                <a:gd name="T22" fmla="+- 0 991 975"/>
                <a:gd name="T23" fmla="*/ 991 h 16"/>
                <a:gd name="T24" fmla="+- 0 2783 2764"/>
                <a:gd name="T25" fmla="*/ T24 w 40"/>
                <a:gd name="T26" fmla="+- 0 991 975"/>
                <a:gd name="T27" fmla="*/ 991 h 16"/>
                <a:gd name="T28" fmla="+- 0 2794 2764"/>
                <a:gd name="T29" fmla="*/ T28 w 40"/>
                <a:gd name="T30" fmla="+- 0 991 975"/>
                <a:gd name="T31" fmla="*/ 991 h 16"/>
                <a:gd name="T32" fmla="+- 0 2803 2764"/>
                <a:gd name="T33" fmla="*/ T32 w 40"/>
                <a:gd name="T34" fmla="+- 0 987 975"/>
                <a:gd name="T35" fmla="*/ 987 h 16"/>
                <a:gd name="T36" fmla="+- 0 2803 2764"/>
                <a:gd name="T37" fmla="*/ T36 w 40"/>
                <a:gd name="T38" fmla="+- 0 982 975"/>
                <a:gd name="T39" fmla="*/ 982 h 16"/>
                <a:gd name="T40" fmla="+- 0 2803 2764"/>
                <a:gd name="T41" fmla="*/ T40 w 40"/>
                <a:gd name="T42" fmla="+- 0 979 975"/>
                <a:gd name="T43" fmla="*/ 979 h 16"/>
                <a:gd name="T44" fmla="+- 0 2794 2764"/>
                <a:gd name="T45" fmla="*/ T44 w 40"/>
                <a:gd name="T46" fmla="+- 0 975 975"/>
                <a:gd name="T47" fmla="*/ 975 h 16"/>
                <a:gd name="T48" fmla="+- 0 2783 2764"/>
                <a:gd name="T49" fmla="*/ T48 w 40"/>
                <a:gd name="T50" fmla="+- 0 975 975"/>
                <a:gd name="T51" fmla="*/ 975 h 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40" h="16">
                  <a:moveTo>
                    <a:pt x="19" y="0"/>
                  </a:moveTo>
                  <a:lnTo>
                    <a:pt x="8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2"/>
                  </a:lnTo>
                  <a:lnTo>
                    <a:pt x="8" y="16"/>
                  </a:lnTo>
                  <a:lnTo>
                    <a:pt x="19" y="16"/>
                  </a:lnTo>
                  <a:lnTo>
                    <a:pt x="30" y="16"/>
                  </a:lnTo>
                  <a:lnTo>
                    <a:pt x="39" y="12"/>
                  </a:lnTo>
                  <a:lnTo>
                    <a:pt x="39" y="7"/>
                  </a:lnTo>
                  <a:lnTo>
                    <a:pt x="39" y="4"/>
                  </a:lnTo>
                  <a:lnTo>
                    <a:pt x="30" y="0"/>
                  </a:lnTo>
                  <a:lnTo>
                    <a:pt x="19" y="0"/>
                  </a:lnTo>
                  <a:close/>
                </a:path>
              </a:pathLst>
            </a:custGeom>
            <a:noFill/>
            <a:ln w="3175">
              <a:solidFill>
                <a:srgbClr val="E4E1D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2090" name="docshape207">
              <a:extLst>
                <a:ext uri="{FF2B5EF4-FFF2-40B4-BE49-F238E27FC236}">
                  <a16:creationId xmlns:a16="http://schemas.microsoft.com/office/drawing/2014/main" id="{AB00C9E4-5D1F-0595-419A-85F63DAA3A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5" y="677"/>
              <a:ext cx="51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1" name="docshape208">
              <a:extLst>
                <a:ext uri="{FF2B5EF4-FFF2-40B4-BE49-F238E27FC236}">
                  <a16:creationId xmlns:a16="http://schemas.microsoft.com/office/drawing/2014/main" id="{8772FB79-4A30-6F67-7A45-9B72779BBF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5" y="675"/>
              <a:ext cx="51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docshape209">
              <a:extLst>
                <a:ext uri="{FF2B5EF4-FFF2-40B4-BE49-F238E27FC236}">
                  <a16:creationId xmlns:a16="http://schemas.microsoft.com/office/drawing/2014/main" id="{AD7DCAD7-FBF9-B605-BE03-F13907C9E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7" y="737"/>
              <a:ext cx="41" cy="16"/>
            </a:xfrm>
            <a:custGeom>
              <a:avLst/>
              <a:gdLst>
                <a:gd name="T0" fmla="+- 0 2778 2758"/>
                <a:gd name="T1" fmla="*/ T0 w 41"/>
                <a:gd name="T2" fmla="+- 0 738 738"/>
                <a:gd name="T3" fmla="*/ 738 h 16"/>
                <a:gd name="T4" fmla="+- 0 2767 2758"/>
                <a:gd name="T5" fmla="*/ T4 w 41"/>
                <a:gd name="T6" fmla="+- 0 738 738"/>
                <a:gd name="T7" fmla="*/ 738 h 16"/>
                <a:gd name="T8" fmla="+- 0 2758 2758"/>
                <a:gd name="T9" fmla="*/ T8 w 41"/>
                <a:gd name="T10" fmla="+- 0 741 738"/>
                <a:gd name="T11" fmla="*/ 741 h 16"/>
                <a:gd name="T12" fmla="+- 0 2758 2758"/>
                <a:gd name="T13" fmla="*/ T12 w 41"/>
                <a:gd name="T14" fmla="+- 0 745 738"/>
                <a:gd name="T15" fmla="*/ 745 h 16"/>
                <a:gd name="T16" fmla="+- 0 2758 2758"/>
                <a:gd name="T17" fmla="*/ T16 w 41"/>
                <a:gd name="T18" fmla="+- 0 750 738"/>
                <a:gd name="T19" fmla="*/ 750 h 16"/>
                <a:gd name="T20" fmla="+- 0 2767 2758"/>
                <a:gd name="T21" fmla="*/ T20 w 41"/>
                <a:gd name="T22" fmla="+- 0 753 738"/>
                <a:gd name="T23" fmla="*/ 753 h 16"/>
                <a:gd name="T24" fmla="+- 0 2778 2758"/>
                <a:gd name="T25" fmla="*/ T24 w 41"/>
                <a:gd name="T26" fmla="+- 0 753 738"/>
                <a:gd name="T27" fmla="*/ 753 h 16"/>
                <a:gd name="T28" fmla="+- 0 2789 2758"/>
                <a:gd name="T29" fmla="*/ T28 w 41"/>
                <a:gd name="T30" fmla="+- 0 753 738"/>
                <a:gd name="T31" fmla="*/ 753 h 16"/>
                <a:gd name="T32" fmla="+- 0 2798 2758"/>
                <a:gd name="T33" fmla="*/ T32 w 41"/>
                <a:gd name="T34" fmla="+- 0 750 738"/>
                <a:gd name="T35" fmla="*/ 750 h 16"/>
                <a:gd name="T36" fmla="+- 0 2798 2758"/>
                <a:gd name="T37" fmla="*/ T36 w 41"/>
                <a:gd name="T38" fmla="+- 0 745 738"/>
                <a:gd name="T39" fmla="*/ 745 h 16"/>
                <a:gd name="T40" fmla="+- 0 2798 2758"/>
                <a:gd name="T41" fmla="*/ T40 w 41"/>
                <a:gd name="T42" fmla="+- 0 741 738"/>
                <a:gd name="T43" fmla="*/ 741 h 16"/>
                <a:gd name="T44" fmla="+- 0 2789 2758"/>
                <a:gd name="T45" fmla="*/ T44 w 41"/>
                <a:gd name="T46" fmla="+- 0 738 738"/>
                <a:gd name="T47" fmla="*/ 738 h 16"/>
                <a:gd name="T48" fmla="+- 0 2778 2758"/>
                <a:gd name="T49" fmla="*/ T48 w 41"/>
                <a:gd name="T50" fmla="+- 0 738 738"/>
                <a:gd name="T51" fmla="*/ 738 h 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41" h="16">
                  <a:moveTo>
                    <a:pt x="20" y="0"/>
                  </a:moveTo>
                  <a:lnTo>
                    <a:pt x="9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2"/>
                  </a:lnTo>
                  <a:lnTo>
                    <a:pt x="9" y="15"/>
                  </a:lnTo>
                  <a:lnTo>
                    <a:pt x="20" y="15"/>
                  </a:lnTo>
                  <a:lnTo>
                    <a:pt x="31" y="15"/>
                  </a:lnTo>
                  <a:lnTo>
                    <a:pt x="40" y="12"/>
                  </a:lnTo>
                  <a:lnTo>
                    <a:pt x="40" y="7"/>
                  </a:lnTo>
                  <a:lnTo>
                    <a:pt x="40" y="3"/>
                  </a:lnTo>
                  <a:lnTo>
                    <a:pt x="31" y="0"/>
                  </a:lnTo>
                  <a:lnTo>
                    <a:pt x="20" y="0"/>
                  </a:lnTo>
                  <a:close/>
                </a:path>
              </a:pathLst>
            </a:custGeom>
            <a:noFill/>
            <a:ln w="3175">
              <a:solidFill>
                <a:srgbClr val="E4E1D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2093" name="docshape210">
              <a:extLst>
                <a:ext uri="{FF2B5EF4-FFF2-40B4-BE49-F238E27FC236}">
                  <a16:creationId xmlns:a16="http://schemas.microsoft.com/office/drawing/2014/main" id="{A0B05869-D0C6-8C84-77FA-2FAF596DDE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" y="849"/>
              <a:ext cx="46" cy="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4" name="docshape211">
              <a:extLst>
                <a:ext uri="{FF2B5EF4-FFF2-40B4-BE49-F238E27FC236}">
                  <a16:creationId xmlns:a16="http://schemas.microsoft.com/office/drawing/2014/main" id="{5544AC81-0966-053B-41EE-5688D6732E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5" y="803"/>
              <a:ext cx="51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5" name="docshape212">
              <a:extLst>
                <a:ext uri="{FF2B5EF4-FFF2-40B4-BE49-F238E27FC236}">
                  <a16:creationId xmlns:a16="http://schemas.microsoft.com/office/drawing/2014/main" id="{A1F77557-C827-AD9C-CC6A-C9DF50EEA3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5" y="801"/>
              <a:ext cx="51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" name="docshape213">
              <a:extLst>
                <a:ext uri="{FF2B5EF4-FFF2-40B4-BE49-F238E27FC236}">
                  <a16:creationId xmlns:a16="http://schemas.microsoft.com/office/drawing/2014/main" id="{04FA6362-987C-728D-E448-35E59887F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7" y="863"/>
              <a:ext cx="41" cy="16"/>
            </a:xfrm>
            <a:custGeom>
              <a:avLst/>
              <a:gdLst>
                <a:gd name="T0" fmla="+- 0 2778 2758"/>
                <a:gd name="T1" fmla="*/ T0 w 41"/>
                <a:gd name="T2" fmla="+- 0 864 864"/>
                <a:gd name="T3" fmla="*/ 864 h 16"/>
                <a:gd name="T4" fmla="+- 0 2767 2758"/>
                <a:gd name="T5" fmla="*/ T4 w 41"/>
                <a:gd name="T6" fmla="+- 0 864 864"/>
                <a:gd name="T7" fmla="*/ 864 h 16"/>
                <a:gd name="T8" fmla="+- 0 2758 2758"/>
                <a:gd name="T9" fmla="*/ T8 w 41"/>
                <a:gd name="T10" fmla="+- 0 867 864"/>
                <a:gd name="T11" fmla="*/ 867 h 16"/>
                <a:gd name="T12" fmla="+- 0 2758 2758"/>
                <a:gd name="T13" fmla="*/ T12 w 41"/>
                <a:gd name="T14" fmla="+- 0 872 864"/>
                <a:gd name="T15" fmla="*/ 872 h 16"/>
                <a:gd name="T16" fmla="+- 0 2758 2758"/>
                <a:gd name="T17" fmla="*/ T16 w 41"/>
                <a:gd name="T18" fmla="+- 0 876 864"/>
                <a:gd name="T19" fmla="*/ 876 h 16"/>
                <a:gd name="T20" fmla="+- 0 2767 2758"/>
                <a:gd name="T21" fmla="*/ T20 w 41"/>
                <a:gd name="T22" fmla="+- 0 879 864"/>
                <a:gd name="T23" fmla="*/ 879 h 16"/>
                <a:gd name="T24" fmla="+- 0 2778 2758"/>
                <a:gd name="T25" fmla="*/ T24 w 41"/>
                <a:gd name="T26" fmla="+- 0 879 864"/>
                <a:gd name="T27" fmla="*/ 879 h 16"/>
                <a:gd name="T28" fmla="+- 0 2789 2758"/>
                <a:gd name="T29" fmla="*/ T28 w 41"/>
                <a:gd name="T30" fmla="+- 0 879 864"/>
                <a:gd name="T31" fmla="*/ 879 h 16"/>
                <a:gd name="T32" fmla="+- 0 2798 2758"/>
                <a:gd name="T33" fmla="*/ T32 w 41"/>
                <a:gd name="T34" fmla="+- 0 876 864"/>
                <a:gd name="T35" fmla="*/ 876 h 16"/>
                <a:gd name="T36" fmla="+- 0 2798 2758"/>
                <a:gd name="T37" fmla="*/ T36 w 41"/>
                <a:gd name="T38" fmla="+- 0 872 864"/>
                <a:gd name="T39" fmla="*/ 872 h 16"/>
                <a:gd name="T40" fmla="+- 0 2798 2758"/>
                <a:gd name="T41" fmla="*/ T40 w 41"/>
                <a:gd name="T42" fmla="+- 0 867 864"/>
                <a:gd name="T43" fmla="*/ 867 h 16"/>
                <a:gd name="T44" fmla="+- 0 2789 2758"/>
                <a:gd name="T45" fmla="*/ T44 w 41"/>
                <a:gd name="T46" fmla="+- 0 864 864"/>
                <a:gd name="T47" fmla="*/ 864 h 16"/>
                <a:gd name="T48" fmla="+- 0 2778 2758"/>
                <a:gd name="T49" fmla="*/ T48 w 41"/>
                <a:gd name="T50" fmla="+- 0 864 864"/>
                <a:gd name="T51" fmla="*/ 864 h 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41" h="16">
                  <a:moveTo>
                    <a:pt x="20" y="0"/>
                  </a:moveTo>
                  <a:lnTo>
                    <a:pt x="9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0" y="12"/>
                  </a:lnTo>
                  <a:lnTo>
                    <a:pt x="9" y="15"/>
                  </a:lnTo>
                  <a:lnTo>
                    <a:pt x="20" y="15"/>
                  </a:lnTo>
                  <a:lnTo>
                    <a:pt x="31" y="15"/>
                  </a:lnTo>
                  <a:lnTo>
                    <a:pt x="40" y="12"/>
                  </a:lnTo>
                  <a:lnTo>
                    <a:pt x="40" y="8"/>
                  </a:lnTo>
                  <a:lnTo>
                    <a:pt x="40" y="3"/>
                  </a:lnTo>
                  <a:lnTo>
                    <a:pt x="31" y="0"/>
                  </a:lnTo>
                  <a:lnTo>
                    <a:pt x="20" y="0"/>
                  </a:lnTo>
                  <a:close/>
                </a:path>
              </a:pathLst>
            </a:custGeom>
            <a:noFill/>
            <a:ln w="3175">
              <a:solidFill>
                <a:srgbClr val="E4E1D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2097" name="docshape214">
              <a:extLst>
                <a:ext uri="{FF2B5EF4-FFF2-40B4-BE49-F238E27FC236}">
                  <a16:creationId xmlns:a16="http://schemas.microsoft.com/office/drawing/2014/main" id="{DCB6F346-4F22-794C-3404-4F99D237F6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8" y="1096"/>
              <a:ext cx="45" cy="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8" name="docshape215">
              <a:extLst>
                <a:ext uri="{FF2B5EF4-FFF2-40B4-BE49-F238E27FC236}">
                  <a16:creationId xmlns:a16="http://schemas.microsoft.com/office/drawing/2014/main" id="{A2B62136-F60B-F364-3311-C871C261BA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" y="1050"/>
              <a:ext cx="50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9" name="docshape216">
              <a:extLst>
                <a:ext uri="{FF2B5EF4-FFF2-40B4-BE49-F238E27FC236}">
                  <a16:creationId xmlns:a16="http://schemas.microsoft.com/office/drawing/2014/main" id="{E5DCC952-4F31-853A-F47D-43C063F93A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" y="1048"/>
              <a:ext cx="50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" name="docshape217">
              <a:extLst>
                <a:ext uri="{FF2B5EF4-FFF2-40B4-BE49-F238E27FC236}">
                  <a16:creationId xmlns:a16="http://schemas.microsoft.com/office/drawing/2014/main" id="{42735635-FF03-47A1-A0A5-D093B17FB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" y="1112"/>
              <a:ext cx="40" cy="15"/>
            </a:xfrm>
            <a:custGeom>
              <a:avLst/>
              <a:gdLst>
                <a:gd name="T0" fmla="+- 0 2788 2768"/>
                <a:gd name="T1" fmla="*/ T0 w 40"/>
                <a:gd name="T2" fmla="+- 0 1112 1112"/>
                <a:gd name="T3" fmla="*/ 1112 h 15"/>
                <a:gd name="T4" fmla="+- 0 2777 2768"/>
                <a:gd name="T5" fmla="*/ T4 w 40"/>
                <a:gd name="T6" fmla="+- 0 1112 1112"/>
                <a:gd name="T7" fmla="*/ 1112 h 15"/>
                <a:gd name="T8" fmla="+- 0 2768 2768"/>
                <a:gd name="T9" fmla="*/ T8 w 40"/>
                <a:gd name="T10" fmla="+- 0 1114 1112"/>
                <a:gd name="T11" fmla="*/ 1114 h 15"/>
                <a:gd name="T12" fmla="+- 0 2768 2768"/>
                <a:gd name="T13" fmla="*/ T12 w 40"/>
                <a:gd name="T14" fmla="+- 0 1119 1112"/>
                <a:gd name="T15" fmla="*/ 1119 h 15"/>
                <a:gd name="T16" fmla="+- 0 2768 2768"/>
                <a:gd name="T17" fmla="*/ T16 w 40"/>
                <a:gd name="T18" fmla="+- 0 1123 1112"/>
                <a:gd name="T19" fmla="*/ 1123 h 15"/>
                <a:gd name="T20" fmla="+- 0 2777 2768"/>
                <a:gd name="T21" fmla="*/ T20 w 40"/>
                <a:gd name="T22" fmla="+- 0 1126 1112"/>
                <a:gd name="T23" fmla="*/ 1126 h 15"/>
                <a:gd name="T24" fmla="+- 0 2788 2768"/>
                <a:gd name="T25" fmla="*/ T24 w 40"/>
                <a:gd name="T26" fmla="+- 0 1126 1112"/>
                <a:gd name="T27" fmla="*/ 1126 h 15"/>
                <a:gd name="T28" fmla="+- 0 2800 2768"/>
                <a:gd name="T29" fmla="*/ T28 w 40"/>
                <a:gd name="T30" fmla="+- 0 1126 1112"/>
                <a:gd name="T31" fmla="*/ 1126 h 15"/>
                <a:gd name="T32" fmla="+- 0 2808 2768"/>
                <a:gd name="T33" fmla="*/ T32 w 40"/>
                <a:gd name="T34" fmla="+- 0 1123 1112"/>
                <a:gd name="T35" fmla="*/ 1123 h 15"/>
                <a:gd name="T36" fmla="+- 0 2808 2768"/>
                <a:gd name="T37" fmla="*/ T36 w 40"/>
                <a:gd name="T38" fmla="+- 0 1119 1112"/>
                <a:gd name="T39" fmla="*/ 1119 h 15"/>
                <a:gd name="T40" fmla="+- 0 2808 2768"/>
                <a:gd name="T41" fmla="*/ T40 w 40"/>
                <a:gd name="T42" fmla="+- 0 1114 1112"/>
                <a:gd name="T43" fmla="*/ 1114 h 15"/>
                <a:gd name="T44" fmla="+- 0 2800 2768"/>
                <a:gd name="T45" fmla="*/ T44 w 40"/>
                <a:gd name="T46" fmla="+- 0 1112 1112"/>
                <a:gd name="T47" fmla="*/ 1112 h 15"/>
                <a:gd name="T48" fmla="+- 0 2788 2768"/>
                <a:gd name="T49" fmla="*/ T48 w 40"/>
                <a:gd name="T50" fmla="+- 0 1112 1112"/>
                <a:gd name="T51" fmla="*/ 1112 h 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40" h="15">
                  <a:moveTo>
                    <a:pt x="20" y="0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0" y="11"/>
                  </a:lnTo>
                  <a:lnTo>
                    <a:pt x="9" y="14"/>
                  </a:lnTo>
                  <a:lnTo>
                    <a:pt x="20" y="14"/>
                  </a:lnTo>
                  <a:lnTo>
                    <a:pt x="32" y="14"/>
                  </a:lnTo>
                  <a:lnTo>
                    <a:pt x="40" y="11"/>
                  </a:lnTo>
                  <a:lnTo>
                    <a:pt x="40" y="7"/>
                  </a:lnTo>
                  <a:lnTo>
                    <a:pt x="40" y="2"/>
                  </a:lnTo>
                  <a:lnTo>
                    <a:pt x="32" y="0"/>
                  </a:lnTo>
                  <a:lnTo>
                    <a:pt x="20" y="0"/>
                  </a:lnTo>
                  <a:close/>
                </a:path>
              </a:pathLst>
            </a:custGeom>
            <a:noFill/>
            <a:ln w="3175">
              <a:solidFill>
                <a:srgbClr val="E4E1D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2101" name="docshape218">
              <a:extLst>
                <a:ext uri="{FF2B5EF4-FFF2-40B4-BE49-F238E27FC236}">
                  <a16:creationId xmlns:a16="http://schemas.microsoft.com/office/drawing/2014/main" id="{5E99F3B6-A7A7-7888-A6D3-E4CEE99ADD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1515"/>
              <a:ext cx="191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6" name="TextBox 1025">
            <a:extLst>
              <a:ext uri="{FF2B5EF4-FFF2-40B4-BE49-F238E27FC236}">
                <a16:creationId xmlns:a16="http://schemas.microsoft.com/office/drawing/2014/main" id="{CDB94E4D-2A57-D7D6-119A-B3CA3C56B6FB}"/>
              </a:ext>
            </a:extLst>
          </p:cNvPr>
          <p:cNvSpPr txBox="1"/>
          <p:nvPr/>
        </p:nvSpPr>
        <p:spPr>
          <a:xfrm>
            <a:off x="10392587" y="1431359"/>
            <a:ext cx="20509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Αντίδραση µε </a:t>
            </a:r>
            <a:r>
              <a:rPr lang="en-US" dirty="0"/>
              <a:t>Pb</a:t>
            </a:r>
            <a:endParaRPr lang="el-GR" dirty="0"/>
          </a:p>
        </p:txBody>
      </p:sp>
      <p:cxnSp>
        <p:nvCxnSpPr>
          <p:cNvPr id="1028" name="Ευθύγραμμο βέλος σύνδεσης 1027">
            <a:extLst>
              <a:ext uri="{FF2B5EF4-FFF2-40B4-BE49-F238E27FC236}">
                <a16:creationId xmlns:a16="http://schemas.microsoft.com/office/drawing/2014/main" id="{E05C57D5-5C8B-283C-012E-01CAC60F5B38}"/>
              </a:ext>
            </a:extLst>
          </p:cNvPr>
          <p:cNvCxnSpPr>
            <a:cxnSpLocks/>
          </p:cNvCxnSpPr>
          <p:nvPr/>
        </p:nvCxnSpPr>
        <p:spPr>
          <a:xfrm flipH="1" flipV="1">
            <a:off x="3641532" y="2046771"/>
            <a:ext cx="3452235" cy="39118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361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12" name="Εικόνα 11">
            <a:hlinkClick r:id="rId3"/>
            <a:extLst>
              <a:ext uri="{FF2B5EF4-FFF2-40B4-BE49-F238E27FC236}">
                <a16:creationId xmlns:a16="http://schemas.microsoft.com/office/drawing/2014/main" id="{5FC2C73C-EFD9-4941-9EA3-6F59BE410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6" y="20260"/>
            <a:ext cx="827540" cy="111533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BEF74E-BDCC-16B7-E47D-8DB67AE55960}"/>
              </a:ext>
            </a:extLst>
          </p:cNvPr>
          <p:cNvSpPr txBox="1"/>
          <p:nvPr/>
        </p:nvSpPr>
        <p:spPr>
          <a:xfrm>
            <a:off x="91918" y="1596933"/>
            <a:ext cx="27691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/>
              <a:t>ΚΕΦΑΛΑΙΟ 4ο : </a:t>
            </a:r>
            <a:r>
              <a:rPr lang="el-GR" sz="1400" b="1" dirty="0" err="1"/>
              <a:t>Καρβοξυλικά</a:t>
            </a:r>
            <a:r>
              <a:rPr lang="el-GR" sz="1400" b="1" dirty="0"/>
              <a:t> οξέα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CFC85-416C-DE6D-5AF3-93F3DC1D4428}"/>
              </a:ext>
            </a:extLst>
          </p:cNvPr>
          <p:cNvSpPr txBox="1"/>
          <p:nvPr/>
        </p:nvSpPr>
        <p:spPr>
          <a:xfrm>
            <a:off x="91918" y="1840091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4.1 Κορεσμένα </a:t>
            </a:r>
            <a:r>
              <a:rPr lang="el-GR" sz="1200" dirty="0" err="1"/>
              <a:t>μονοκαρβοξυλικά</a:t>
            </a:r>
            <a:r>
              <a:rPr lang="el-GR" sz="1200" dirty="0"/>
              <a:t> οξέα – </a:t>
            </a:r>
            <a:r>
              <a:rPr lang="el-GR" sz="1200" dirty="0" err="1"/>
              <a:t>αιθανικό</a:t>
            </a:r>
            <a:r>
              <a:rPr lang="el-GR" sz="1200" dirty="0"/>
              <a:t> οξύ.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39043A-957C-99B8-E920-0130BE074A60}"/>
              </a:ext>
            </a:extLst>
          </p:cNvPr>
          <p:cNvSpPr txBox="1"/>
          <p:nvPr/>
        </p:nvSpPr>
        <p:spPr>
          <a:xfrm>
            <a:off x="91918" y="2117090"/>
            <a:ext cx="41557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/>
              <a:t>ΚΕΦΑΛΑΙΟ 5ο: </a:t>
            </a:r>
            <a:r>
              <a:rPr lang="el-GR" sz="1400" b="1" dirty="0" err="1"/>
              <a:t>Βιομόρια</a:t>
            </a:r>
            <a:r>
              <a:rPr lang="el-GR" sz="1400" b="1" dirty="0"/>
              <a:t> και άλλα μόρια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BADDCF-E2E4-FB59-2B10-FB27817061A1}"/>
              </a:ext>
            </a:extLst>
          </p:cNvPr>
          <p:cNvSpPr txBox="1"/>
          <p:nvPr/>
        </p:nvSpPr>
        <p:spPr>
          <a:xfrm>
            <a:off x="91918" y="2437951"/>
            <a:ext cx="66404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5.2 Λίπη και έλαια, εκτός της παραγράφου «Βιολογικός ρόλος των λιπών και ελαίων»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FE9788-8B97-B69A-5B88-1663325E2571}"/>
              </a:ext>
            </a:extLst>
          </p:cNvPr>
          <p:cNvSpPr txBox="1"/>
          <p:nvPr/>
        </p:nvSpPr>
        <p:spPr>
          <a:xfrm>
            <a:off x="91918" y="2728034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/>
              <a:t>ΚΕΦΑΛΑΙΟ </a:t>
            </a:r>
            <a:r>
              <a:rPr lang="en-US" sz="1200" b="1" dirty="0"/>
              <a:t>2</a:t>
            </a:r>
            <a:r>
              <a:rPr lang="el-GR" sz="1200" b="1" dirty="0"/>
              <a:t>ο </a:t>
            </a:r>
            <a:r>
              <a:rPr lang="el-GR" sz="1200" dirty="0"/>
              <a:t>2.8. Ατμοσφαιρική ρύπανση – Φαινόμενο θερμοκηπίου – Τρύπα όζοντος</a:t>
            </a:r>
            <a:r>
              <a:rPr lang="en-US" sz="1200" dirty="0"/>
              <a:t> (project)</a:t>
            </a:r>
            <a:endParaRPr lang="el-GR" sz="1200" dirty="0"/>
          </a:p>
        </p:txBody>
      </p:sp>
      <p:sp>
        <p:nvSpPr>
          <p:cNvPr id="24" name="Ορθογώνιο 23">
            <a:extLst>
              <a:ext uri="{FF2B5EF4-FFF2-40B4-BE49-F238E27FC236}">
                <a16:creationId xmlns:a16="http://schemas.microsoft.com/office/drawing/2014/main" id="{90F99689-BAD5-8B82-9D0B-CE98E9B9BD04}"/>
              </a:ext>
            </a:extLst>
          </p:cNvPr>
          <p:cNvSpPr/>
          <p:nvPr/>
        </p:nvSpPr>
        <p:spPr>
          <a:xfrm>
            <a:off x="4394486" y="1102407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Β΄ Λυκείου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4593A1-1134-A280-1F9A-A4308AED581D}"/>
              </a:ext>
            </a:extLst>
          </p:cNvPr>
          <p:cNvSpPr txBox="1"/>
          <p:nvPr/>
        </p:nvSpPr>
        <p:spPr>
          <a:xfrm>
            <a:off x="83030" y="1353896"/>
            <a:ext cx="26751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ΒΙΒΛΙΟ Β΄ ΛΥΚΕΙΟΥ</a:t>
            </a:r>
          </a:p>
        </p:txBody>
      </p:sp>
      <p:grpSp>
        <p:nvGrpSpPr>
          <p:cNvPr id="1026" name="docshapegroup219">
            <a:extLst>
              <a:ext uri="{FF2B5EF4-FFF2-40B4-BE49-F238E27FC236}">
                <a16:creationId xmlns:a16="http://schemas.microsoft.com/office/drawing/2014/main" id="{CC60B0BD-9E21-095B-5C49-BF1DCA7581E9}"/>
              </a:ext>
            </a:extLst>
          </p:cNvPr>
          <p:cNvGrpSpPr>
            <a:grpSpLocks/>
          </p:cNvGrpSpPr>
          <p:nvPr/>
        </p:nvGrpSpPr>
        <p:grpSpPr bwMode="auto">
          <a:xfrm>
            <a:off x="6631820" y="1481231"/>
            <a:ext cx="1519490" cy="1165754"/>
            <a:chOff x="872" y="524"/>
            <a:chExt cx="1937" cy="1591"/>
          </a:xfrm>
        </p:grpSpPr>
        <p:sp>
          <p:nvSpPr>
            <p:cNvPr id="1028" name="docshape220">
              <a:extLst>
                <a:ext uri="{FF2B5EF4-FFF2-40B4-BE49-F238E27FC236}">
                  <a16:creationId xmlns:a16="http://schemas.microsoft.com/office/drawing/2014/main" id="{58D7BEDC-6A99-6701-EF47-5450E8A8E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" y="854"/>
              <a:ext cx="550" cy="1192"/>
            </a:xfrm>
            <a:custGeom>
              <a:avLst/>
              <a:gdLst>
                <a:gd name="T0" fmla="+- 0 2190 2190"/>
                <a:gd name="T1" fmla="*/ T0 w 550"/>
                <a:gd name="T2" fmla="+- 0 2046 854"/>
                <a:gd name="T3" fmla="*/ 2046 h 1192"/>
                <a:gd name="T4" fmla="+- 0 2251 2190"/>
                <a:gd name="T5" fmla="*/ T4 w 550"/>
                <a:gd name="T6" fmla="+- 0 1985 854"/>
                <a:gd name="T7" fmla="*/ 1985 h 1192"/>
                <a:gd name="T8" fmla="+- 0 2311 2190"/>
                <a:gd name="T9" fmla="*/ T8 w 550"/>
                <a:gd name="T10" fmla="+- 0 1925 854"/>
                <a:gd name="T11" fmla="*/ 1925 h 1192"/>
                <a:gd name="T12" fmla="+- 0 2371 2190"/>
                <a:gd name="T13" fmla="*/ T12 w 550"/>
                <a:gd name="T14" fmla="+- 0 1864 854"/>
                <a:gd name="T15" fmla="*/ 1864 h 1192"/>
                <a:gd name="T16" fmla="+- 0 2429 2190"/>
                <a:gd name="T17" fmla="*/ T16 w 550"/>
                <a:gd name="T18" fmla="+- 0 1803 854"/>
                <a:gd name="T19" fmla="*/ 1803 h 1192"/>
                <a:gd name="T20" fmla="+- 0 2484 2190"/>
                <a:gd name="T21" fmla="*/ T20 w 550"/>
                <a:gd name="T22" fmla="+- 0 1742 854"/>
                <a:gd name="T23" fmla="*/ 1742 h 1192"/>
                <a:gd name="T24" fmla="+- 0 2537 2190"/>
                <a:gd name="T25" fmla="*/ T24 w 550"/>
                <a:gd name="T26" fmla="+- 0 1682 854"/>
                <a:gd name="T27" fmla="*/ 1682 h 1192"/>
                <a:gd name="T28" fmla="+- 0 2585 2190"/>
                <a:gd name="T29" fmla="*/ T28 w 550"/>
                <a:gd name="T30" fmla="+- 0 1623 854"/>
                <a:gd name="T31" fmla="*/ 1623 h 1192"/>
                <a:gd name="T32" fmla="+- 0 2628 2190"/>
                <a:gd name="T33" fmla="*/ T32 w 550"/>
                <a:gd name="T34" fmla="+- 0 1564 854"/>
                <a:gd name="T35" fmla="*/ 1564 h 1192"/>
                <a:gd name="T36" fmla="+- 0 2666 2190"/>
                <a:gd name="T37" fmla="*/ T36 w 550"/>
                <a:gd name="T38" fmla="+- 0 1507 854"/>
                <a:gd name="T39" fmla="*/ 1507 h 1192"/>
                <a:gd name="T40" fmla="+- 0 2698 2190"/>
                <a:gd name="T41" fmla="*/ T40 w 550"/>
                <a:gd name="T42" fmla="+- 0 1450 854"/>
                <a:gd name="T43" fmla="*/ 1450 h 1192"/>
                <a:gd name="T44" fmla="+- 0 2723 2190"/>
                <a:gd name="T45" fmla="*/ T44 w 550"/>
                <a:gd name="T46" fmla="+- 0 1395 854"/>
                <a:gd name="T47" fmla="*/ 1395 h 1192"/>
                <a:gd name="T48" fmla="+- 0 2740 2190"/>
                <a:gd name="T49" fmla="*/ T48 w 550"/>
                <a:gd name="T50" fmla="+- 0 1323 854"/>
                <a:gd name="T51" fmla="*/ 1323 h 1192"/>
                <a:gd name="T52" fmla="+- 0 2738 2190"/>
                <a:gd name="T53" fmla="*/ T52 w 550"/>
                <a:gd name="T54" fmla="+- 0 1253 854"/>
                <a:gd name="T55" fmla="*/ 1253 h 1192"/>
                <a:gd name="T56" fmla="+- 0 2723 2190"/>
                <a:gd name="T57" fmla="*/ T56 w 550"/>
                <a:gd name="T58" fmla="+- 0 1187 854"/>
                <a:gd name="T59" fmla="*/ 1187 h 1192"/>
                <a:gd name="T60" fmla="+- 0 2701 2190"/>
                <a:gd name="T61" fmla="*/ T60 w 550"/>
                <a:gd name="T62" fmla="+- 0 1122 854"/>
                <a:gd name="T63" fmla="*/ 1122 h 1192"/>
                <a:gd name="T64" fmla="+- 0 2679 2190"/>
                <a:gd name="T65" fmla="*/ T64 w 550"/>
                <a:gd name="T66" fmla="+- 0 1057 854"/>
                <a:gd name="T67" fmla="*/ 1057 h 1192"/>
                <a:gd name="T68" fmla="+- 0 2662 2190"/>
                <a:gd name="T69" fmla="*/ T68 w 550"/>
                <a:gd name="T70" fmla="+- 0 991 854"/>
                <a:gd name="T71" fmla="*/ 991 h 1192"/>
                <a:gd name="T72" fmla="+- 0 2658 2190"/>
                <a:gd name="T73" fmla="*/ T72 w 550"/>
                <a:gd name="T74" fmla="+- 0 924 854"/>
                <a:gd name="T75" fmla="*/ 924 h 1192"/>
                <a:gd name="T76" fmla="+- 0 2671 2190"/>
                <a:gd name="T77" fmla="*/ T76 w 550"/>
                <a:gd name="T78" fmla="+- 0 854 854"/>
                <a:gd name="T79" fmla="*/ 854 h 11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</a:cxnLst>
              <a:rect l="0" t="0" r="r" b="b"/>
              <a:pathLst>
                <a:path w="550" h="1192">
                  <a:moveTo>
                    <a:pt x="0" y="1192"/>
                  </a:moveTo>
                  <a:lnTo>
                    <a:pt x="61" y="1131"/>
                  </a:lnTo>
                  <a:lnTo>
                    <a:pt x="121" y="1071"/>
                  </a:lnTo>
                  <a:lnTo>
                    <a:pt x="181" y="1010"/>
                  </a:lnTo>
                  <a:lnTo>
                    <a:pt x="239" y="949"/>
                  </a:lnTo>
                  <a:lnTo>
                    <a:pt x="294" y="888"/>
                  </a:lnTo>
                  <a:lnTo>
                    <a:pt x="347" y="828"/>
                  </a:lnTo>
                  <a:lnTo>
                    <a:pt x="395" y="769"/>
                  </a:lnTo>
                  <a:lnTo>
                    <a:pt x="438" y="710"/>
                  </a:lnTo>
                  <a:lnTo>
                    <a:pt x="476" y="653"/>
                  </a:lnTo>
                  <a:lnTo>
                    <a:pt x="508" y="596"/>
                  </a:lnTo>
                  <a:lnTo>
                    <a:pt x="533" y="541"/>
                  </a:lnTo>
                  <a:lnTo>
                    <a:pt x="550" y="469"/>
                  </a:lnTo>
                  <a:lnTo>
                    <a:pt x="548" y="399"/>
                  </a:lnTo>
                  <a:lnTo>
                    <a:pt x="533" y="333"/>
                  </a:lnTo>
                  <a:lnTo>
                    <a:pt x="511" y="268"/>
                  </a:lnTo>
                  <a:lnTo>
                    <a:pt x="489" y="203"/>
                  </a:lnTo>
                  <a:lnTo>
                    <a:pt x="472" y="137"/>
                  </a:lnTo>
                  <a:lnTo>
                    <a:pt x="468" y="70"/>
                  </a:lnTo>
                  <a:lnTo>
                    <a:pt x="481" y="0"/>
                  </a:lnTo>
                </a:path>
              </a:pathLst>
            </a:custGeom>
            <a:noFill/>
            <a:ln w="88062">
              <a:solidFill>
                <a:srgbClr val="FCDF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3076" name="docshape221">
              <a:extLst>
                <a:ext uri="{FF2B5EF4-FFF2-40B4-BE49-F238E27FC236}">
                  <a16:creationId xmlns:a16="http://schemas.microsoft.com/office/drawing/2014/main" id="{5618C253-531F-2EB3-5901-6E12C637DD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1" y="1565"/>
              <a:ext cx="66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7" name="docshape222">
              <a:extLst>
                <a:ext uri="{FF2B5EF4-FFF2-40B4-BE49-F238E27FC236}">
                  <a16:creationId xmlns:a16="http://schemas.microsoft.com/office/drawing/2014/main" id="{8CB35A20-E362-C3E1-4888-20E02317D1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7" y="1500"/>
              <a:ext cx="74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" name="docshape223">
              <a:extLst>
                <a:ext uri="{FF2B5EF4-FFF2-40B4-BE49-F238E27FC236}">
                  <a16:creationId xmlns:a16="http://schemas.microsoft.com/office/drawing/2014/main" id="{1F8415FB-4D98-343F-62F0-C0166AD012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7" y="1497"/>
              <a:ext cx="74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0" name="docshape224">
              <a:extLst>
                <a:ext uri="{FF2B5EF4-FFF2-40B4-BE49-F238E27FC236}">
                  <a16:creationId xmlns:a16="http://schemas.microsoft.com/office/drawing/2014/main" id="{AFD4BEB6-68A8-0279-893F-8775E62C0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1" y="1587"/>
              <a:ext cx="59" cy="22"/>
            </a:xfrm>
            <a:custGeom>
              <a:avLst/>
              <a:gdLst>
                <a:gd name="T0" fmla="+- 0 2160 2131"/>
                <a:gd name="T1" fmla="*/ T0 w 59"/>
                <a:gd name="T2" fmla="+- 0 1587 1587"/>
                <a:gd name="T3" fmla="*/ 1587 h 22"/>
                <a:gd name="T4" fmla="+- 0 2144 2131"/>
                <a:gd name="T5" fmla="*/ T4 w 59"/>
                <a:gd name="T6" fmla="+- 0 1587 1587"/>
                <a:gd name="T7" fmla="*/ 1587 h 22"/>
                <a:gd name="T8" fmla="+- 0 2131 2131"/>
                <a:gd name="T9" fmla="*/ T8 w 59"/>
                <a:gd name="T10" fmla="+- 0 1592 1587"/>
                <a:gd name="T11" fmla="*/ 1592 h 22"/>
                <a:gd name="T12" fmla="+- 0 2131 2131"/>
                <a:gd name="T13" fmla="*/ T12 w 59"/>
                <a:gd name="T14" fmla="+- 0 1598 1587"/>
                <a:gd name="T15" fmla="*/ 1598 h 22"/>
                <a:gd name="T16" fmla="+- 0 2131 2131"/>
                <a:gd name="T17" fmla="*/ T16 w 59"/>
                <a:gd name="T18" fmla="+- 0 1604 1587"/>
                <a:gd name="T19" fmla="*/ 1604 h 22"/>
                <a:gd name="T20" fmla="+- 0 2144 2131"/>
                <a:gd name="T21" fmla="*/ T20 w 59"/>
                <a:gd name="T22" fmla="+- 0 1609 1587"/>
                <a:gd name="T23" fmla="*/ 1609 h 22"/>
                <a:gd name="T24" fmla="+- 0 2160 2131"/>
                <a:gd name="T25" fmla="*/ T24 w 59"/>
                <a:gd name="T26" fmla="+- 0 1609 1587"/>
                <a:gd name="T27" fmla="*/ 1609 h 22"/>
                <a:gd name="T28" fmla="+- 0 2177 2131"/>
                <a:gd name="T29" fmla="*/ T28 w 59"/>
                <a:gd name="T30" fmla="+- 0 1609 1587"/>
                <a:gd name="T31" fmla="*/ 1609 h 22"/>
                <a:gd name="T32" fmla="+- 0 2190 2131"/>
                <a:gd name="T33" fmla="*/ T32 w 59"/>
                <a:gd name="T34" fmla="+- 0 1604 1587"/>
                <a:gd name="T35" fmla="*/ 1604 h 22"/>
                <a:gd name="T36" fmla="+- 0 2190 2131"/>
                <a:gd name="T37" fmla="*/ T36 w 59"/>
                <a:gd name="T38" fmla="+- 0 1598 1587"/>
                <a:gd name="T39" fmla="*/ 1598 h 22"/>
                <a:gd name="T40" fmla="+- 0 2190 2131"/>
                <a:gd name="T41" fmla="*/ T40 w 59"/>
                <a:gd name="T42" fmla="+- 0 1592 1587"/>
                <a:gd name="T43" fmla="*/ 1592 h 22"/>
                <a:gd name="T44" fmla="+- 0 2177 2131"/>
                <a:gd name="T45" fmla="*/ T44 w 59"/>
                <a:gd name="T46" fmla="+- 0 1587 1587"/>
                <a:gd name="T47" fmla="*/ 1587 h 22"/>
                <a:gd name="T48" fmla="+- 0 2160 2131"/>
                <a:gd name="T49" fmla="*/ T48 w 59"/>
                <a:gd name="T50" fmla="+- 0 1587 1587"/>
                <a:gd name="T51" fmla="*/ 1587 h 2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59" h="22">
                  <a:moveTo>
                    <a:pt x="29" y="0"/>
                  </a:moveTo>
                  <a:lnTo>
                    <a:pt x="13" y="0"/>
                  </a:lnTo>
                  <a:lnTo>
                    <a:pt x="0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13" y="22"/>
                  </a:lnTo>
                  <a:lnTo>
                    <a:pt x="29" y="22"/>
                  </a:lnTo>
                  <a:lnTo>
                    <a:pt x="46" y="22"/>
                  </a:lnTo>
                  <a:lnTo>
                    <a:pt x="59" y="17"/>
                  </a:lnTo>
                  <a:lnTo>
                    <a:pt x="59" y="11"/>
                  </a:lnTo>
                  <a:lnTo>
                    <a:pt x="59" y="5"/>
                  </a:lnTo>
                  <a:lnTo>
                    <a:pt x="46" y="0"/>
                  </a:lnTo>
                  <a:lnTo>
                    <a:pt x="29" y="0"/>
                  </a:lnTo>
                  <a:close/>
                </a:path>
              </a:pathLst>
            </a:custGeom>
            <a:noFill/>
            <a:ln w="4636">
              <a:solidFill>
                <a:srgbClr val="E4E1D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3080" name="docshape225">
              <a:extLst>
                <a:ext uri="{FF2B5EF4-FFF2-40B4-BE49-F238E27FC236}">
                  <a16:creationId xmlns:a16="http://schemas.microsoft.com/office/drawing/2014/main" id="{AB037805-6C7F-ED69-A5C2-8465793476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" y="524"/>
              <a:ext cx="1308" cy="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1" name="docshape226">
              <a:extLst>
                <a:ext uri="{FF2B5EF4-FFF2-40B4-BE49-F238E27FC236}">
                  <a16:creationId xmlns:a16="http://schemas.microsoft.com/office/drawing/2014/main" id="{6EE89306-AD19-3079-D333-D758E39F24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1" y="1739"/>
              <a:ext cx="66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2" name="docshape227">
              <a:extLst>
                <a:ext uri="{FF2B5EF4-FFF2-40B4-BE49-F238E27FC236}">
                  <a16:creationId xmlns:a16="http://schemas.microsoft.com/office/drawing/2014/main" id="{A0A515DF-424C-A18E-FBC5-D13E9F5EAE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7" y="1674"/>
              <a:ext cx="74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3" name="docshape228">
              <a:extLst>
                <a:ext uri="{FF2B5EF4-FFF2-40B4-BE49-F238E27FC236}">
                  <a16:creationId xmlns:a16="http://schemas.microsoft.com/office/drawing/2014/main" id="{123D9569-D8DE-0A19-5FB9-DA8F948C6B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7" y="1671"/>
              <a:ext cx="74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1" name="docshape229">
              <a:extLst>
                <a:ext uri="{FF2B5EF4-FFF2-40B4-BE49-F238E27FC236}">
                  <a16:creationId xmlns:a16="http://schemas.microsoft.com/office/drawing/2014/main" id="{A4ED7AB1-570D-A9C8-F9EC-00535099A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1" y="1761"/>
              <a:ext cx="59" cy="22"/>
            </a:xfrm>
            <a:custGeom>
              <a:avLst/>
              <a:gdLst>
                <a:gd name="T0" fmla="+- 0 2160 2131"/>
                <a:gd name="T1" fmla="*/ T0 w 59"/>
                <a:gd name="T2" fmla="+- 0 1761 1761"/>
                <a:gd name="T3" fmla="*/ 1761 h 22"/>
                <a:gd name="T4" fmla="+- 0 2144 2131"/>
                <a:gd name="T5" fmla="*/ T4 w 59"/>
                <a:gd name="T6" fmla="+- 0 1761 1761"/>
                <a:gd name="T7" fmla="*/ 1761 h 22"/>
                <a:gd name="T8" fmla="+- 0 2131 2131"/>
                <a:gd name="T9" fmla="*/ T8 w 59"/>
                <a:gd name="T10" fmla="+- 0 1766 1761"/>
                <a:gd name="T11" fmla="*/ 1766 h 22"/>
                <a:gd name="T12" fmla="+- 0 2131 2131"/>
                <a:gd name="T13" fmla="*/ T12 w 59"/>
                <a:gd name="T14" fmla="+- 0 1772 1761"/>
                <a:gd name="T15" fmla="*/ 1772 h 22"/>
                <a:gd name="T16" fmla="+- 0 2131 2131"/>
                <a:gd name="T17" fmla="*/ T16 w 59"/>
                <a:gd name="T18" fmla="+- 0 1778 1761"/>
                <a:gd name="T19" fmla="*/ 1778 h 22"/>
                <a:gd name="T20" fmla="+- 0 2144 2131"/>
                <a:gd name="T21" fmla="*/ T20 w 59"/>
                <a:gd name="T22" fmla="+- 0 1783 1761"/>
                <a:gd name="T23" fmla="*/ 1783 h 22"/>
                <a:gd name="T24" fmla="+- 0 2160 2131"/>
                <a:gd name="T25" fmla="*/ T24 w 59"/>
                <a:gd name="T26" fmla="+- 0 1783 1761"/>
                <a:gd name="T27" fmla="*/ 1783 h 22"/>
                <a:gd name="T28" fmla="+- 0 2177 2131"/>
                <a:gd name="T29" fmla="*/ T28 w 59"/>
                <a:gd name="T30" fmla="+- 0 1783 1761"/>
                <a:gd name="T31" fmla="*/ 1783 h 22"/>
                <a:gd name="T32" fmla="+- 0 2190 2131"/>
                <a:gd name="T33" fmla="*/ T32 w 59"/>
                <a:gd name="T34" fmla="+- 0 1778 1761"/>
                <a:gd name="T35" fmla="*/ 1778 h 22"/>
                <a:gd name="T36" fmla="+- 0 2190 2131"/>
                <a:gd name="T37" fmla="*/ T36 w 59"/>
                <a:gd name="T38" fmla="+- 0 1772 1761"/>
                <a:gd name="T39" fmla="*/ 1772 h 22"/>
                <a:gd name="T40" fmla="+- 0 2190 2131"/>
                <a:gd name="T41" fmla="*/ T40 w 59"/>
                <a:gd name="T42" fmla="+- 0 1766 1761"/>
                <a:gd name="T43" fmla="*/ 1766 h 22"/>
                <a:gd name="T44" fmla="+- 0 2177 2131"/>
                <a:gd name="T45" fmla="*/ T44 w 59"/>
                <a:gd name="T46" fmla="+- 0 1761 1761"/>
                <a:gd name="T47" fmla="*/ 1761 h 22"/>
                <a:gd name="T48" fmla="+- 0 2160 2131"/>
                <a:gd name="T49" fmla="*/ T48 w 59"/>
                <a:gd name="T50" fmla="+- 0 1761 1761"/>
                <a:gd name="T51" fmla="*/ 1761 h 2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59" h="22">
                  <a:moveTo>
                    <a:pt x="29" y="0"/>
                  </a:moveTo>
                  <a:lnTo>
                    <a:pt x="13" y="0"/>
                  </a:lnTo>
                  <a:lnTo>
                    <a:pt x="0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13" y="22"/>
                  </a:lnTo>
                  <a:lnTo>
                    <a:pt x="29" y="22"/>
                  </a:lnTo>
                  <a:lnTo>
                    <a:pt x="46" y="22"/>
                  </a:lnTo>
                  <a:lnTo>
                    <a:pt x="59" y="17"/>
                  </a:lnTo>
                  <a:lnTo>
                    <a:pt x="59" y="11"/>
                  </a:lnTo>
                  <a:lnTo>
                    <a:pt x="59" y="5"/>
                  </a:lnTo>
                  <a:lnTo>
                    <a:pt x="46" y="0"/>
                  </a:lnTo>
                  <a:lnTo>
                    <a:pt x="29" y="0"/>
                  </a:lnTo>
                  <a:close/>
                </a:path>
              </a:pathLst>
            </a:custGeom>
            <a:noFill/>
            <a:ln w="4636">
              <a:solidFill>
                <a:srgbClr val="E4E1D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</p:grpSp>
      <p:grpSp>
        <p:nvGrpSpPr>
          <p:cNvPr id="1033" name="docshapegroup230">
            <a:extLst>
              <a:ext uri="{FF2B5EF4-FFF2-40B4-BE49-F238E27FC236}">
                <a16:creationId xmlns:a16="http://schemas.microsoft.com/office/drawing/2014/main" id="{314156A2-595E-425A-5B50-992DE5ADA025}"/>
              </a:ext>
            </a:extLst>
          </p:cNvPr>
          <p:cNvGrpSpPr>
            <a:grpSpLocks/>
          </p:cNvGrpSpPr>
          <p:nvPr/>
        </p:nvGrpSpPr>
        <p:grpSpPr bwMode="auto">
          <a:xfrm>
            <a:off x="7996082" y="1661673"/>
            <a:ext cx="544512" cy="1058862"/>
            <a:chOff x="3973" y="502"/>
            <a:chExt cx="856" cy="1667"/>
          </a:xfrm>
        </p:grpSpPr>
        <p:sp>
          <p:nvSpPr>
            <p:cNvPr id="1034" name="docshape231">
              <a:extLst>
                <a:ext uri="{FF2B5EF4-FFF2-40B4-BE49-F238E27FC236}">
                  <a16:creationId xmlns:a16="http://schemas.microsoft.com/office/drawing/2014/main" id="{BD938BAA-46DE-058C-7909-9D387FF42E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9" y="587"/>
              <a:ext cx="684" cy="1494"/>
            </a:xfrm>
            <a:custGeom>
              <a:avLst/>
              <a:gdLst>
                <a:gd name="T0" fmla="+- 0 4060 4060"/>
                <a:gd name="T1" fmla="*/ T0 w 684"/>
                <a:gd name="T2" fmla="+- 0 2082 588"/>
                <a:gd name="T3" fmla="*/ 2082 h 1494"/>
                <a:gd name="T4" fmla="+- 0 4123 4060"/>
                <a:gd name="T5" fmla="*/ T4 w 684"/>
                <a:gd name="T6" fmla="+- 0 2017 588"/>
                <a:gd name="T7" fmla="*/ 2017 h 1494"/>
                <a:gd name="T8" fmla="+- 0 4187 4060"/>
                <a:gd name="T9" fmla="*/ T8 w 684"/>
                <a:gd name="T10" fmla="+- 0 1953 588"/>
                <a:gd name="T11" fmla="*/ 1953 h 1494"/>
                <a:gd name="T12" fmla="+- 0 4250 4060"/>
                <a:gd name="T13" fmla="*/ T12 w 684"/>
                <a:gd name="T14" fmla="+- 0 1888 588"/>
                <a:gd name="T15" fmla="*/ 1888 h 1494"/>
                <a:gd name="T16" fmla="+- 0 4312 4060"/>
                <a:gd name="T17" fmla="*/ T16 w 684"/>
                <a:gd name="T18" fmla="+- 0 1823 588"/>
                <a:gd name="T19" fmla="*/ 1823 h 1494"/>
                <a:gd name="T20" fmla="+- 0 4373 4060"/>
                <a:gd name="T21" fmla="*/ T20 w 684"/>
                <a:gd name="T22" fmla="+- 0 1759 588"/>
                <a:gd name="T23" fmla="*/ 1759 h 1494"/>
                <a:gd name="T24" fmla="+- 0 4430 4060"/>
                <a:gd name="T25" fmla="*/ T24 w 684"/>
                <a:gd name="T26" fmla="+- 0 1695 588"/>
                <a:gd name="T27" fmla="*/ 1695 h 1494"/>
                <a:gd name="T28" fmla="+- 0 4485 4060"/>
                <a:gd name="T29" fmla="*/ T28 w 684"/>
                <a:gd name="T30" fmla="+- 0 1631 588"/>
                <a:gd name="T31" fmla="*/ 1631 h 1494"/>
                <a:gd name="T32" fmla="+- 0 4537 4060"/>
                <a:gd name="T33" fmla="*/ T32 w 684"/>
                <a:gd name="T34" fmla="+- 0 1568 588"/>
                <a:gd name="T35" fmla="*/ 1568 h 1494"/>
                <a:gd name="T36" fmla="+- 0 4584 4060"/>
                <a:gd name="T37" fmla="*/ T36 w 684"/>
                <a:gd name="T38" fmla="+- 0 1506 588"/>
                <a:gd name="T39" fmla="*/ 1506 h 1494"/>
                <a:gd name="T40" fmla="+- 0 4627 4060"/>
                <a:gd name="T41" fmla="*/ T40 w 684"/>
                <a:gd name="T42" fmla="+- 0 1444 588"/>
                <a:gd name="T43" fmla="*/ 1444 h 1494"/>
                <a:gd name="T44" fmla="+- 0 4664 4060"/>
                <a:gd name="T45" fmla="*/ T44 w 684"/>
                <a:gd name="T46" fmla="+- 0 1383 588"/>
                <a:gd name="T47" fmla="*/ 1383 h 1494"/>
                <a:gd name="T48" fmla="+- 0 4696 4060"/>
                <a:gd name="T49" fmla="*/ T48 w 684"/>
                <a:gd name="T50" fmla="+- 0 1324 588"/>
                <a:gd name="T51" fmla="*/ 1324 h 1494"/>
                <a:gd name="T52" fmla="+- 0 4721 4060"/>
                <a:gd name="T53" fmla="*/ T52 w 684"/>
                <a:gd name="T54" fmla="+- 0 1266 588"/>
                <a:gd name="T55" fmla="*/ 1266 h 1494"/>
                <a:gd name="T56" fmla="+- 0 4740 4060"/>
                <a:gd name="T57" fmla="*/ T56 w 684"/>
                <a:gd name="T58" fmla="+- 0 1192 588"/>
                <a:gd name="T59" fmla="*/ 1192 h 1494"/>
                <a:gd name="T60" fmla="+- 0 4743 4060"/>
                <a:gd name="T61" fmla="*/ T60 w 684"/>
                <a:gd name="T62" fmla="+- 0 1122 588"/>
                <a:gd name="T63" fmla="*/ 1122 h 1494"/>
                <a:gd name="T64" fmla="+- 0 4734 4060"/>
                <a:gd name="T65" fmla="*/ T64 w 684"/>
                <a:gd name="T66" fmla="+- 0 1054 588"/>
                <a:gd name="T67" fmla="*/ 1054 h 1494"/>
                <a:gd name="T68" fmla="+- 0 4716 4060"/>
                <a:gd name="T69" fmla="*/ T68 w 684"/>
                <a:gd name="T70" fmla="+- 0 988 588"/>
                <a:gd name="T71" fmla="*/ 988 h 1494"/>
                <a:gd name="T72" fmla="+- 0 4694 4060"/>
                <a:gd name="T73" fmla="*/ T72 w 684"/>
                <a:gd name="T74" fmla="+- 0 923 588"/>
                <a:gd name="T75" fmla="*/ 923 h 1494"/>
                <a:gd name="T76" fmla="+- 0 4672 4060"/>
                <a:gd name="T77" fmla="*/ T76 w 684"/>
                <a:gd name="T78" fmla="+- 0 858 588"/>
                <a:gd name="T79" fmla="*/ 858 h 1494"/>
                <a:gd name="T80" fmla="+- 0 4653 4060"/>
                <a:gd name="T81" fmla="*/ T80 w 684"/>
                <a:gd name="T82" fmla="+- 0 792 588"/>
                <a:gd name="T83" fmla="*/ 792 h 1494"/>
                <a:gd name="T84" fmla="+- 0 4642 4060"/>
                <a:gd name="T85" fmla="*/ T84 w 684"/>
                <a:gd name="T86" fmla="+- 0 726 588"/>
                <a:gd name="T87" fmla="*/ 726 h 1494"/>
                <a:gd name="T88" fmla="+- 0 4642 4060"/>
                <a:gd name="T89" fmla="*/ T88 w 684"/>
                <a:gd name="T90" fmla="+- 0 658 588"/>
                <a:gd name="T91" fmla="*/ 658 h 1494"/>
                <a:gd name="T92" fmla="+- 0 4657 4060"/>
                <a:gd name="T93" fmla="*/ T92 w 684"/>
                <a:gd name="T94" fmla="+- 0 588 588"/>
                <a:gd name="T95" fmla="*/ 588 h 149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</a:cxnLst>
              <a:rect l="0" t="0" r="r" b="b"/>
              <a:pathLst>
                <a:path w="684" h="1494">
                  <a:moveTo>
                    <a:pt x="0" y="1494"/>
                  </a:moveTo>
                  <a:lnTo>
                    <a:pt x="63" y="1429"/>
                  </a:lnTo>
                  <a:lnTo>
                    <a:pt x="127" y="1365"/>
                  </a:lnTo>
                  <a:lnTo>
                    <a:pt x="190" y="1300"/>
                  </a:lnTo>
                  <a:lnTo>
                    <a:pt x="252" y="1235"/>
                  </a:lnTo>
                  <a:lnTo>
                    <a:pt x="313" y="1171"/>
                  </a:lnTo>
                  <a:lnTo>
                    <a:pt x="370" y="1107"/>
                  </a:lnTo>
                  <a:lnTo>
                    <a:pt x="425" y="1043"/>
                  </a:lnTo>
                  <a:lnTo>
                    <a:pt x="477" y="980"/>
                  </a:lnTo>
                  <a:lnTo>
                    <a:pt x="524" y="918"/>
                  </a:lnTo>
                  <a:lnTo>
                    <a:pt x="567" y="856"/>
                  </a:lnTo>
                  <a:lnTo>
                    <a:pt x="604" y="795"/>
                  </a:lnTo>
                  <a:lnTo>
                    <a:pt x="636" y="736"/>
                  </a:lnTo>
                  <a:lnTo>
                    <a:pt x="661" y="678"/>
                  </a:lnTo>
                  <a:lnTo>
                    <a:pt x="680" y="604"/>
                  </a:lnTo>
                  <a:lnTo>
                    <a:pt x="683" y="534"/>
                  </a:lnTo>
                  <a:lnTo>
                    <a:pt x="674" y="466"/>
                  </a:lnTo>
                  <a:lnTo>
                    <a:pt x="656" y="400"/>
                  </a:lnTo>
                  <a:lnTo>
                    <a:pt x="634" y="335"/>
                  </a:lnTo>
                  <a:lnTo>
                    <a:pt x="612" y="270"/>
                  </a:lnTo>
                  <a:lnTo>
                    <a:pt x="593" y="204"/>
                  </a:lnTo>
                  <a:lnTo>
                    <a:pt x="582" y="138"/>
                  </a:lnTo>
                  <a:lnTo>
                    <a:pt x="582" y="70"/>
                  </a:lnTo>
                  <a:lnTo>
                    <a:pt x="597" y="0"/>
                  </a:lnTo>
                </a:path>
              </a:pathLst>
            </a:custGeom>
            <a:noFill/>
            <a:ln w="109423">
              <a:solidFill>
                <a:srgbClr val="FCDF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1036" name="docshape232">
              <a:extLst>
                <a:ext uri="{FF2B5EF4-FFF2-40B4-BE49-F238E27FC236}">
                  <a16:creationId xmlns:a16="http://schemas.microsoft.com/office/drawing/2014/main" id="{AB0982EE-4212-CBF0-6730-95CBCE3E6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2" y="1775"/>
              <a:ext cx="359" cy="360"/>
            </a:xfrm>
            <a:custGeom>
              <a:avLst/>
              <a:gdLst>
                <a:gd name="T0" fmla="+- 0 4238 4002"/>
                <a:gd name="T1" fmla="*/ T0 w 359"/>
                <a:gd name="T2" fmla="+- 0 1776 1776"/>
                <a:gd name="T3" fmla="*/ 1776 h 360"/>
                <a:gd name="T4" fmla="+- 0 4002 4002"/>
                <a:gd name="T5" fmla="*/ T4 w 359"/>
                <a:gd name="T6" fmla="+- 0 2014 1776"/>
                <a:gd name="T7" fmla="*/ 2014 h 360"/>
                <a:gd name="T8" fmla="+- 0 4124 4002"/>
                <a:gd name="T9" fmla="*/ T8 w 359"/>
                <a:gd name="T10" fmla="+- 0 2136 1776"/>
                <a:gd name="T11" fmla="*/ 2136 h 360"/>
                <a:gd name="T12" fmla="+- 0 4361 4002"/>
                <a:gd name="T13" fmla="*/ T12 w 359"/>
                <a:gd name="T14" fmla="+- 0 1897 1776"/>
                <a:gd name="T15" fmla="*/ 1897 h 360"/>
                <a:gd name="T16" fmla="+- 0 4238 4002"/>
                <a:gd name="T17" fmla="*/ T16 w 359"/>
                <a:gd name="T18" fmla="+- 0 1776 1776"/>
                <a:gd name="T19" fmla="*/ 1776 h 3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59" h="360">
                  <a:moveTo>
                    <a:pt x="236" y="0"/>
                  </a:moveTo>
                  <a:lnTo>
                    <a:pt x="0" y="238"/>
                  </a:lnTo>
                  <a:lnTo>
                    <a:pt x="122" y="360"/>
                  </a:lnTo>
                  <a:lnTo>
                    <a:pt x="359" y="121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</p:grpSp>
      <p:pic>
        <p:nvPicPr>
          <p:cNvPr id="1037" name="Εικόνα 1036">
            <a:extLst>
              <a:ext uri="{FF2B5EF4-FFF2-40B4-BE49-F238E27FC236}">
                <a16:creationId xmlns:a16="http://schemas.microsoft.com/office/drawing/2014/main" id="{3B4A0DC7-3EA6-E80F-05AF-1CC6F2F938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9884" y="2552557"/>
            <a:ext cx="1090805" cy="1931908"/>
          </a:xfrm>
          <a:prstGeom prst="rect">
            <a:avLst/>
          </a:prstGeom>
        </p:spPr>
      </p:pic>
      <p:sp>
        <p:nvSpPr>
          <p:cNvPr id="1040" name="TextBox 1039">
            <a:extLst>
              <a:ext uri="{FF2B5EF4-FFF2-40B4-BE49-F238E27FC236}">
                <a16:creationId xmlns:a16="http://schemas.microsoft.com/office/drawing/2014/main" id="{3822634A-0C39-9A5B-4D09-FD5B53592FC7}"/>
              </a:ext>
            </a:extLst>
          </p:cNvPr>
          <p:cNvSpPr txBox="1"/>
          <p:nvPr/>
        </p:nvSpPr>
        <p:spPr>
          <a:xfrm>
            <a:off x="8068175" y="3333845"/>
            <a:ext cx="20424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Αντίδραση µε σόδα</a:t>
            </a:r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D775DAE5-DF3B-74E9-4C2E-C03098700209}"/>
              </a:ext>
            </a:extLst>
          </p:cNvPr>
          <p:cNvSpPr txBox="1"/>
          <p:nvPr/>
        </p:nvSpPr>
        <p:spPr>
          <a:xfrm>
            <a:off x="8599122" y="1952326"/>
            <a:ext cx="36042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Μέτρηση pH µε </a:t>
            </a:r>
            <a:r>
              <a:rPr lang="el-GR" dirty="0" err="1"/>
              <a:t>πεχαµετρικό</a:t>
            </a:r>
            <a:r>
              <a:rPr lang="el-GR" dirty="0"/>
              <a:t> χαρτί.</a:t>
            </a:r>
          </a:p>
        </p:txBody>
      </p:sp>
      <p:pic>
        <p:nvPicPr>
          <p:cNvPr id="1045" name="image104.png">
            <a:extLst>
              <a:ext uri="{FF2B5EF4-FFF2-40B4-BE49-F238E27FC236}">
                <a16:creationId xmlns:a16="http://schemas.microsoft.com/office/drawing/2014/main" id="{AD10A119-BEEE-D492-65F4-6913421B17F0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985629" y="3805979"/>
            <a:ext cx="2505056" cy="2346571"/>
          </a:xfrm>
          <a:prstGeom prst="rect">
            <a:avLst/>
          </a:prstGeom>
        </p:spPr>
      </p:pic>
      <p:sp>
        <p:nvSpPr>
          <p:cNvPr id="1050" name="TextBox 1049">
            <a:extLst>
              <a:ext uri="{FF2B5EF4-FFF2-40B4-BE49-F238E27FC236}">
                <a16:creationId xmlns:a16="http://schemas.microsoft.com/office/drawing/2014/main" id="{A4B74668-BC3E-01C2-7D59-2450B4D7D3D2}"/>
              </a:ext>
            </a:extLst>
          </p:cNvPr>
          <p:cNvSpPr txBox="1"/>
          <p:nvPr/>
        </p:nvSpPr>
        <p:spPr>
          <a:xfrm>
            <a:off x="9940946" y="6145445"/>
            <a:ext cx="7583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/>
              <a:t>ΝΕΡΟ</a:t>
            </a:r>
            <a:endParaRPr lang="el-GR" dirty="0"/>
          </a:p>
        </p:txBody>
      </p:sp>
      <p:sp>
        <p:nvSpPr>
          <p:cNvPr id="1052" name="TextBox 1051">
            <a:extLst>
              <a:ext uri="{FF2B5EF4-FFF2-40B4-BE49-F238E27FC236}">
                <a16:creationId xmlns:a16="http://schemas.microsoft.com/office/drawing/2014/main" id="{0F9E3CFF-3349-C4EE-0915-736B29CF7C83}"/>
              </a:ext>
            </a:extLst>
          </p:cNvPr>
          <p:cNvSpPr txBox="1"/>
          <p:nvPr/>
        </p:nvSpPr>
        <p:spPr>
          <a:xfrm>
            <a:off x="8812037" y="6145445"/>
            <a:ext cx="6751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ΟΞΥ</a:t>
            </a:r>
          </a:p>
        </p:txBody>
      </p:sp>
      <p:cxnSp>
        <p:nvCxnSpPr>
          <p:cNvPr id="1057" name="Ευθύγραμμο βέλος σύνδεσης 1056">
            <a:extLst>
              <a:ext uri="{FF2B5EF4-FFF2-40B4-BE49-F238E27FC236}">
                <a16:creationId xmlns:a16="http://schemas.microsoft.com/office/drawing/2014/main" id="{AE60E1AA-54F5-48B3-64C1-30331F9589E6}"/>
              </a:ext>
            </a:extLst>
          </p:cNvPr>
          <p:cNvCxnSpPr>
            <a:cxnSpLocks/>
          </p:cNvCxnSpPr>
          <p:nvPr/>
        </p:nvCxnSpPr>
        <p:spPr>
          <a:xfrm flipH="1" flipV="1">
            <a:off x="3641532" y="2046771"/>
            <a:ext cx="3452235" cy="39118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8362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12" name="Εικόνα 11">
            <a:hlinkClick r:id="rId3"/>
            <a:extLst>
              <a:ext uri="{FF2B5EF4-FFF2-40B4-BE49-F238E27FC236}">
                <a16:creationId xmlns:a16="http://schemas.microsoft.com/office/drawing/2014/main" id="{5FC2C73C-EFD9-4941-9EA3-6F59BE410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6" y="20260"/>
            <a:ext cx="827540" cy="111533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BEF74E-BDCC-16B7-E47D-8DB67AE55960}"/>
              </a:ext>
            </a:extLst>
          </p:cNvPr>
          <p:cNvSpPr txBox="1"/>
          <p:nvPr/>
        </p:nvSpPr>
        <p:spPr>
          <a:xfrm>
            <a:off x="91918" y="1596933"/>
            <a:ext cx="27691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/>
              <a:t>ΚΕΦΑΛΑΙΟ 4ο : </a:t>
            </a:r>
            <a:r>
              <a:rPr lang="el-GR" sz="1400" b="1" dirty="0" err="1"/>
              <a:t>Καρβοξυλικά</a:t>
            </a:r>
            <a:r>
              <a:rPr lang="el-GR" sz="1400" b="1" dirty="0"/>
              <a:t> οξέα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CFC85-416C-DE6D-5AF3-93F3DC1D4428}"/>
              </a:ext>
            </a:extLst>
          </p:cNvPr>
          <p:cNvSpPr txBox="1"/>
          <p:nvPr/>
        </p:nvSpPr>
        <p:spPr>
          <a:xfrm>
            <a:off x="91918" y="1840091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4.1 Κορεσμένα </a:t>
            </a:r>
            <a:r>
              <a:rPr lang="el-GR" sz="1200" dirty="0" err="1"/>
              <a:t>μονοκαρβοξυλικά</a:t>
            </a:r>
            <a:r>
              <a:rPr lang="el-GR" sz="1200" dirty="0"/>
              <a:t> οξέα – </a:t>
            </a:r>
            <a:r>
              <a:rPr lang="el-GR" sz="1200" dirty="0" err="1"/>
              <a:t>αιθανικό</a:t>
            </a:r>
            <a:r>
              <a:rPr lang="el-GR" sz="1200" dirty="0"/>
              <a:t> οξύ.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39043A-957C-99B8-E920-0130BE074A60}"/>
              </a:ext>
            </a:extLst>
          </p:cNvPr>
          <p:cNvSpPr txBox="1"/>
          <p:nvPr/>
        </p:nvSpPr>
        <p:spPr>
          <a:xfrm>
            <a:off x="91918" y="2117090"/>
            <a:ext cx="41557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/>
              <a:t>ΚΕΦΑΛΑΙΟ 5ο: </a:t>
            </a:r>
            <a:r>
              <a:rPr lang="el-GR" sz="1400" b="1" dirty="0" err="1"/>
              <a:t>Βιομόρια</a:t>
            </a:r>
            <a:r>
              <a:rPr lang="el-GR" sz="1400" b="1" dirty="0"/>
              <a:t> και άλλα μόρια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BADDCF-E2E4-FB59-2B10-FB27817061A1}"/>
              </a:ext>
            </a:extLst>
          </p:cNvPr>
          <p:cNvSpPr txBox="1"/>
          <p:nvPr/>
        </p:nvSpPr>
        <p:spPr>
          <a:xfrm>
            <a:off x="91918" y="2437951"/>
            <a:ext cx="66404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5.2 Λίπη και έλαια, εκτός της παραγράφου «Βιολογικός ρόλος των λιπών και ελαίων»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FE9788-8B97-B69A-5B88-1663325E2571}"/>
              </a:ext>
            </a:extLst>
          </p:cNvPr>
          <p:cNvSpPr txBox="1"/>
          <p:nvPr/>
        </p:nvSpPr>
        <p:spPr>
          <a:xfrm>
            <a:off x="91918" y="2728034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/>
              <a:t>ΚΕΦΑΛΑΙΟ </a:t>
            </a:r>
            <a:r>
              <a:rPr lang="en-US" sz="1200" b="1" dirty="0"/>
              <a:t>2</a:t>
            </a:r>
            <a:r>
              <a:rPr lang="el-GR" sz="1200" b="1" dirty="0"/>
              <a:t>ο </a:t>
            </a:r>
            <a:r>
              <a:rPr lang="el-GR" sz="1200" dirty="0"/>
              <a:t>2.8. Ατμοσφαιρική ρύπανση – Φαινόμενο θερμοκηπίου – Τρύπα όζοντος</a:t>
            </a:r>
            <a:r>
              <a:rPr lang="en-US" sz="1200" dirty="0"/>
              <a:t> (project)</a:t>
            </a:r>
            <a:endParaRPr lang="el-GR" sz="1200" dirty="0"/>
          </a:p>
        </p:txBody>
      </p:sp>
      <p:sp>
        <p:nvSpPr>
          <p:cNvPr id="24" name="Ορθογώνιο 23">
            <a:extLst>
              <a:ext uri="{FF2B5EF4-FFF2-40B4-BE49-F238E27FC236}">
                <a16:creationId xmlns:a16="http://schemas.microsoft.com/office/drawing/2014/main" id="{90F99689-BAD5-8B82-9D0B-CE98E9B9BD04}"/>
              </a:ext>
            </a:extLst>
          </p:cNvPr>
          <p:cNvSpPr/>
          <p:nvPr/>
        </p:nvSpPr>
        <p:spPr>
          <a:xfrm>
            <a:off x="4394486" y="1102407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Β΄ Λυκείου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4593A1-1134-A280-1F9A-A4308AED581D}"/>
              </a:ext>
            </a:extLst>
          </p:cNvPr>
          <p:cNvSpPr txBox="1"/>
          <p:nvPr/>
        </p:nvSpPr>
        <p:spPr>
          <a:xfrm>
            <a:off x="83030" y="1353896"/>
            <a:ext cx="26751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ΒΙΒΛΙΟ Β΄ ΛΥΚΕΙΟΥ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E8959C-DCF4-AAE3-792E-3756D48698B5}"/>
              </a:ext>
            </a:extLst>
          </p:cNvPr>
          <p:cNvSpPr txBox="1"/>
          <p:nvPr/>
        </p:nvSpPr>
        <p:spPr>
          <a:xfrm>
            <a:off x="7469416" y="1676626"/>
            <a:ext cx="2365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Παρασκευή Σαπουνιού</a:t>
            </a:r>
          </a:p>
        </p:txBody>
      </p:sp>
      <p:cxnSp>
        <p:nvCxnSpPr>
          <p:cNvPr id="7" name="Ευθύγραμμο βέλος σύνδεσης 6">
            <a:extLst>
              <a:ext uri="{FF2B5EF4-FFF2-40B4-BE49-F238E27FC236}">
                <a16:creationId xmlns:a16="http://schemas.microsoft.com/office/drawing/2014/main" id="{0A71B7F4-D7BB-DCBF-81D8-E88982F0F9DA}"/>
              </a:ext>
            </a:extLst>
          </p:cNvPr>
          <p:cNvCxnSpPr>
            <a:cxnSpLocks/>
          </p:cNvCxnSpPr>
          <p:nvPr/>
        </p:nvCxnSpPr>
        <p:spPr>
          <a:xfrm flipH="1">
            <a:off x="5546221" y="2315910"/>
            <a:ext cx="1923195" cy="23073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68DD7848-E33F-F3C9-B459-00ACB56BC3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5993" y="2126691"/>
            <a:ext cx="2523857" cy="18928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D240428-7E50-E725-52B2-41D29AD4973E}"/>
              </a:ext>
            </a:extLst>
          </p:cNvPr>
          <p:cNvSpPr txBox="1"/>
          <p:nvPr/>
        </p:nvSpPr>
        <p:spPr>
          <a:xfrm>
            <a:off x="7505993" y="4100317"/>
            <a:ext cx="26635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https://www.slideshare.net/charalampatou/2-1-82237684</a:t>
            </a:r>
            <a:r>
              <a:rPr lang="en-US" dirty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140546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12" name="Εικόνα 11">
            <a:hlinkClick r:id="rId3"/>
            <a:extLst>
              <a:ext uri="{FF2B5EF4-FFF2-40B4-BE49-F238E27FC236}">
                <a16:creationId xmlns:a16="http://schemas.microsoft.com/office/drawing/2014/main" id="{5FC2C73C-EFD9-4941-9EA3-6F59BE410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6" y="20260"/>
            <a:ext cx="827540" cy="111533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BEF74E-BDCC-16B7-E47D-8DB67AE55960}"/>
              </a:ext>
            </a:extLst>
          </p:cNvPr>
          <p:cNvSpPr txBox="1"/>
          <p:nvPr/>
        </p:nvSpPr>
        <p:spPr>
          <a:xfrm>
            <a:off x="91918" y="1596933"/>
            <a:ext cx="27691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/>
              <a:t>ΚΕΦΑΛΑΙΟ 4ο : </a:t>
            </a:r>
            <a:r>
              <a:rPr lang="el-GR" sz="1400" b="1" dirty="0" err="1"/>
              <a:t>Καρβοξυλικά</a:t>
            </a:r>
            <a:r>
              <a:rPr lang="el-GR" sz="1400" b="1" dirty="0"/>
              <a:t> οξέα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CFC85-416C-DE6D-5AF3-93F3DC1D4428}"/>
              </a:ext>
            </a:extLst>
          </p:cNvPr>
          <p:cNvSpPr txBox="1"/>
          <p:nvPr/>
        </p:nvSpPr>
        <p:spPr>
          <a:xfrm>
            <a:off x="91918" y="1840091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4.1 Κορεσμένα </a:t>
            </a:r>
            <a:r>
              <a:rPr lang="el-GR" sz="1200" dirty="0" err="1"/>
              <a:t>μονοκαρβοξυλικά</a:t>
            </a:r>
            <a:r>
              <a:rPr lang="el-GR" sz="1200" dirty="0"/>
              <a:t> οξέα – </a:t>
            </a:r>
            <a:r>
              <a:rPr lang="el-GR" sz="1200" dirty="0" err="1"/>
              <a:t>αιθανικό</a:t>
            </a:r>
            <a:r>
              <a:rPr lang="el-GR" sz="1200" dirty="0"/>
              <a:t> οξύ.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39043A-957C-99B8-E920-0130BE074A60}"/>
              </a:ext>
            </a:extLst>
          </p:cNvPr>
          <p:cNvSpPr txBox="1"/>
          <p:nvPr/>
        </p:nvSpPr>
        <p:spPr>
          <a:xfrm>
            <a:off x="91918" y="2117090"/>
            <a:ext cx="41557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/>
              <a:t>ΚΕΦΑΛΑΙΟ 5ο: </a:t>
            </a:r>
            <a:r>
              <a:rPr lang="el-GR" sz="1400" b="1" dirty="0" err="1"/>
              <a:t>Βιομόρια</a:t>
            </a:r>
            <a:r>
              <a:rPr lang="el-GR" sz="1400" b="1" dirty="0"/>
              <a:t> και άλλα μόρια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BADDCF-E2E4-FB59-2B10-FB27817061A1}"/>
              </a:ext>
            </a:extLst>
          </p:cNvPr>
          <p:cNvSpPr txBox="1"/>
          <p:nvPr/>
        </p:nvSpPr>
        <p:spPr>
          <a:xfrm>
            <a:off x="91918" y="2437951"/>
            <a:ext cx="66404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5.2 Λίπη και έλαια, εκτός της παραγράφου «Βιολογικός ρόλος των λιπών και ελαίων»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FE9788-8B97-B69A-5B88-1663325E2571}"/>
              </a:ext>
            </a:extLst>
          </p:cNvPr>
          <p:cNvSpPr txBox="1"/>
          <p:nvPr/>
        </p:nvSpPr>
        <p:spPr>
          <a:xfrm>
            <a:off x="91918" y="2728034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/>
              <a:t>ΚΕΦΑΛΑΙΟ </a:t>
            </a:r>
            <a:r>
              <a:rPr lang="en-US" sz="1200" b="1" dirty="0"/>
              <a:t>2</a:t>
            </a:r>
            <a:r>
              <a:rPr lang="el-GR" sz="1200" b="1" dirty="0"/>
              <a:t>ο </a:t>
            </a:r>
            <a:r>
              <a:rPr lang="el-GR" sz="1200" dirty="0"/>
              <a:t>2.8. Ατμοσφαιρική ρύπανση – Φαινόμενο θερμοκηπίου – Τρύπα όζοντος</a:t>
            </a:r>
            <a:r>
              <a:rPr lang="en-US" sz="1200" dirty="0"/>
              <a:t> (project)</a:t>
            </a:r>
            <a:endParaRPr lang="el-GR" sz="1200" dirty="0"/>
          </a:p>
        </p:txBody>
      </p:sp>
      <p:sp>
        <p:nvSpPr>
          <p:cNvPr id="24" name="Ορθογώνιο 23">
            <a:extLst>
              <a:ext uri="{FF2B5EF4-FFF2-40B4-BE49-F238E27FC236}">
                <a16:creationId xmlns:a16="http://schemas.microsoft.com/office/drawing/2014/main" id="{90F99689-BAD5-8B82-9D0B-CE98E9B9BD04}"/>
              </a:ext>
            </a:extLst>
          </p:cNvPr>
          <p:cNvSpPr/>
          <p:nvPr/>
        </p:nvSpPr>
        <p:spPr>
          <a:xfrm>
            <a:off x="4394486" y="1102407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Β΄ Λυκείου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4593A1-1134-A280-1F9A-A4308AED581D}"/>
              </a:ext>
            </a:extLst>
          </p:cNvPr>
          <p:cNvSpPr txBox="1"/>
          <p:nvPr/>
        </p:nvSpPr>
        <p:spPr>
          <a:xfrm>
            <a:off x="83030" y="1353896"/>
            <a:ext cx="26751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ΒΙΒΛΙΟ Β΄ ΛΥΚΕΙΟΥ</a:t>
            </a: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F1B6D2BE-2C2F-1447-92C3-C02B651FAE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015" y="1353896"/>
            <a:ext cx="4572054" cy="2033900"/>
          </a:xfrm>
          <a:prstGeom prst="rect">
            <a:avLst/>
          </a:prstGeom>
        </p:spPr>
      </p:pic>
      <p:cxnSp>
        <p:nvCxnSpPr>
          <p:cNvPr id="7" name="Ευθύγραμμο βέλος σύνδεσης 6">
            <a:extLst>
              <a:ext uri="{FF2B5EF4-FFF2-40B4-BE49-F238E27FC236}">
                <a16:creationId xmlns:a16="http://schemas.microsoft.com/office/drawing/2014/main" id="{0A71B7F4-D7BB-DCBF-81D8-E88982F0F9DA}"/>
              </a:ext>
            </a:extLst>
          </p:cNvPr>
          <p:cNvCxnSpPr>
            <a:cxnSpLocks/>
          </p:cNvCxnSpPr>
          <p:nvPr/>
        </p:nvCxnSpPr>
        <p:spPr>
          <a:xfrm flipH="1">
            <a:off x="6306796" y="2599581"/>
            <a:ext cx="1923195" cy="23073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Amazon.com: DFRobot Gravity: Analog Infrared CO2 Sensor for Arduino  (400~5000 ppm) : Electronics">
            <a:extLst>
              <a:ext uri="{FF2B5EF4-FFF2-40B4-BE49-F238E27FC236}">
                <a16:creationId xmlns:a16="http://schemas.microsoft.com/office/drawing/2014/main" id="{8235A690-3D4F-C65D-209A-8DC0F6CBE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374" y="5320684"/>
            <a:ext cx="1532496" cy="153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163758B0-0FB6-2759-4764-09A879353F1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6146" y="5504103"/>
            <a:ext cx="1435295" cy="1296953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2A053ED2-7A7B-2D8F-046E-EE238831CF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052" y="3169351"/>
            <a:ext cx="4627326" cy="2372988"/>
          </a:xfrm>
          <a:prstGeom prst="rect">
            <a:avLst/>
          </a:prstGeom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23A2D519-2D38-619C-8E3A-5FEF40881D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015" y="3309252"/>
            <a:ext cx="4572054" cy="223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13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127FD319-FADE-5676-2AC1-260074C257D8}"/>
              </a:ext>
            </a:extLst>
          </p:cNvPr>
          <p:cNvSpPr/>
          <p:nvPr/>
        </p:nvSpPr>
        <p:spPr>
          <a:xfrm>
            <a:off x="4394486" y="1102407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Γ΄ Λυκείου</a:t>
            </a:r>
          </a:p>
        </p:txBody>
      </p:sp>
      <p:pic>
        <p:nvPicPr>
          <p:cNvPr id="7" name="Εικόνα 6">
            <a:hlinkClick r:id="rId3"/>
            <a:extLst>
              <a:ext uri="{FF2B5EF4-FFF2-40B4-BE49-F238E27FC236}">
                <a16:creationId xmlns:a16="http://schemas.microsoft.com/office/drawing/2014/main" id="{C271FC36-BB65-C4BC-0145-DB9D7FF65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32" y="8265"/>
            <a:ext cx="815173" cy="109414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Εικόνα 7">
            <a:hlinkClick r:id="rId5"/>
            <a:extLst>
              <a:ext uri="{FF2B5EF4-FFF2-40B4-BE49-F238E27FC236}">
                <a16:creationId xmlns:a16="http://schemas.microsoft.com/office/drawing/2014/main" id="{939EA1F5-AC8F-53A2-AA00-4777E84708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377" y="0"/>
            <a:ext cx="815172" cy="109414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7583F8-F3E6-0C08-0B0E-051BCE84DC7D}"/>
              </a:ext>
            </a:extLst>
          </p:cNvPr>
          <p:cNvSpPr txBox="1"/>
          <p:nvPr/>
        </p:nvSpPr>
        <p:spPr>
          <a:xfrm>
            <a:off x="228166" y="1493817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6.1. «Τροχιακό – Κβαντικοί αριθμοί»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C1C796-E0B0-B3F6-BDD2-E0714887C8D6}"/>
              </a:ext>
            </a:extLst>
          </p:cNvPr>
          <p:cNvSpPr txBox="1"/>
          <p:nvPr/>
        </p:nvSpPr>
        <p:spPr>
          <a:xfrm>
            <a:off x="223344" y="1788031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6.2. «Αρχές δόμησης </a:t>
            </a:r>
            <a:r>
              <a:rPr lang="el-GR" sz="1400" dirty="0" err="1"/>
              <a:t>πολυηλεκτρονικών</a:t>
            </a:r>
            <a:r>
              <a:rPr lang="el-GR" sz="1400" dirty="0"/>
              <a:t> ατόμων»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6747B3-C8AF-D9A6-179D-A00C68DF598C}"/>
              </a:ext>
            </a:extLst>
          </p:cNvPr>
          <p:cNvSpPr txBox="1"/>
          <p:nvPr/>
        </p:nvSpPr>
        <p:spPr>
          <a:xfrm>
            <a:off x="228166" y="2113156"/>
            <a:ext cx="77881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6.3. «Δομή περιοδικού πίνακα (τομείς </a:t>
            </a:r>
            <a:r>
              <a:rPr lang="el-GR" sz="1400" dirty="0" err="1"/>
              <a:t>s,p,d,f</a:t>
            </a:r>
            <a:r>
              <a:rPr lang="el-GR" sz="1400" dirty="0"/>
              <a:t>) – Στοιχεία μετάπτωσης»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1FAD33-39DD-19C0-DA3A-6438D4E778C4}"/>
              </a:ext>
            </a:extLst>
          </p:cNvPr>
          <p:cNvSpPr txBox="1"/>
          <p:nvPr/>
        </p:nvSpPr>
        <p:spPr>
          <a:xfrm>
            <a:off x="223344" y="2438281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6.4. «Μεταβολή ορισμένων περιοδικών ιδιοτήτων.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F313BF-F78D-E00E-C827-83EF76055A22}"/>
              </a:ext>
            </a:extLst>
          </p:cNvPr>
          <p:cNvSpPr txBox="1"/>
          <p:nvPr/>
        </p:nvSpPr>
        <p:spPr>
          <a:xfrm>
            <a:off x="223344" y="2725767"/>
            <a:ext cx="66181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600" b="1" u="sng" dirty="0"/>
              <a:t>7.1</a:t>
            </a:r>
            <a:r>
              <a:rPr lang="el-GR" sz="1400" b="1" u="sng" dirty="0"/>
              <a:t>.</a:t>
            </a:r>
            <a:r>
              <a:rPr lang="el-GR" sz="1400" dirty="0"/>
              <a:t> «Δομή οργανικών ενώσεων – διπλός και τριπλός δεσμός – Επαγωγικό φαινόμενο»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618D71-C7C5-6D38-B6E6-68B47847FADB}"/>
              </a:ext>
            </a:extLst>
          </p:cNvPr>
          <p:cNvSpPr txBox="1"/>
          <p:nvPr/>
        </p:nvSpPr>
        <p:spPr>
          <a:xfrm>
            <a:off x="228166" y="1235929"/>
            <a:ext cx="34884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Βιβλίο: «ΧΗΜΕΙΑ - ΤΕΥΧΟΣ Β'»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72BCCD-793B-886C-7979-F6A10799D0C7}"/>
              </a:ext>
            </a:extLst>
          </p:cNvPr>
          <p:cNvSpPr txBox="1"/>
          <p:nvPr/>
        </p:nvSpPr>
        <p:spPr>
          <a:xfrm>
            <a:off x="223344" y="3693352"/>
            <a:ext cx="64367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1.1. «</a:t>
            </a:r>
            <a:r>
              <a:rPr lang="el-GR" sz="1400" dirty="0" err="1"/>
              <a:t>Διαμοριακές</a:t>
            </a:r>
            <a:r>
              <a:rPr lang="el-GR" sz="1400" dirty="0"/>
              <a:t> δυνάμεις - Μεταβολές καταστάσεων και ιδιότητες υγρών»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6DAAA1-2C87-2752-18CA-1BD4E722B07B}"/>
              </a:ext>
            </a:extLst>
          </p:cNvPr>
          <p:cNvSpPr txBox="1"/>
          <p:nvPr/>
        </p:nvSpPr>
        <p:spPr>
          <a:xfrm>
            <a:off x="190272" y="3009795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Βιβλίο: «ΧΗΜΕΙΑ - ΤΕΥΧΟΣ Α'»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E0694D-6D96-3B5C-EE94-CF96D28F6B82}"/>
              </a:ext>
            </a:extLst>
          </p:cNvPr>
          <p:cNvSpPr txBox="1"/>
          <p:nvPr/>
        </p:nvSpPr>
        <p:spPr>
          <a:xfrm>
            <a:off x="143532" y="3242616"/>
            <a:ext cx="49583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1. </a:t>
            </a:r>
            <a:r>
              <a:rPr lang="el-GR" sz="1400" b="1" dirty="0" err="1">
                <a:solidFill>
                  <a:schemeClr val="accent1">
                    <a:lumMod val="50000"/>
                  </a:schemeClr>
                </a:solidFill>
              </a:rPr>
              <a:t>ΔΙΑΜΟΡΙΑΚΕΣ</a:t>
            </a:r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 ΔΥΝΑΜΕΙΣ - ΚΑΤΑΣΤΑΣΕΙΣ ΤΗΣ ΥΛΗΣ-ΠΡΟΣΘΕΤΙΚΕΣ ΙΔΙΟΤΗΤΕΣ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E75D9D-0545-0F43-8E73-6622717DF5A7}"/>
              </a:ext>
            </a:extLst>
          </p:cNvPr>
          <p:cNvSpPr txBox="1"/>
          <p:nvPr/>
        </p:nvSpPr>
        <p:spPr>
          <a:xfrm>
            <a:off x="223344" y="3981279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1.2 «Προσθετικές ιδιότητες διαλυμάτων»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D8936F9-7274-125C-0057-DAF2743FDFBB}"/>
              </a:ext>
            </a:extLst>
          </p:cNvPr>
          <p:cNvSpPr txBox="1"/>
          <p:nvPr/>
        </p:nvSpPr>
        <p:spPr>
          <a:xfrm>
            <a:off x="190272" y="4219614"/>
            <a:ext cx="54539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Βιβλίο: «ΧΗΜΕΙΑ - ΤΕΥΧΟΣ Β'»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4E24D8-8415-7CF7-CD3B-E62DAE5C1F3D}"/>
              </a:ext>
            </a:extLst>
          </p:cNvPr>
          <p:cNvSpPr txBox="1"/>
          <p:nvPr/>
        </p:nvSpPr>
        <p:spPr>
          <a:xfrm>
            <a:off x="223344" y="4981169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2.2 «Θερμιδομετρία – Νόμοι θερμοχημείας»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E012E1-5745-4BA8-4E12-E9BC67591A99}"/>
              </a:ext>
            </a:extLst>
          </p:cNvPr>
          <p:cNvSpPr txBox="1"/>
          <p:nvPr/>
        </p:nvSpPr>
        <p:spPr>
          <a:xfrm>
            <a:off x="223344" y="4461632"/>
            <a:ext cx="62897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2.1 «Μεταβολή ενέργειας κατά τις χημικές μεταβολές. Ενδόθερμες-εξώθερμες</a:t>
            </a:r>
          </a:p>
          <a:p>
            <a:r>
              <a:rPr lang="el-GR" sz="1400" dirty="0"/>
              <a:t>αντιδράσεις. Θερμότητα αντίδρασης – ενθαλπία».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CADD4AF-6681-59D1-0DAC-27CA10315FF1}"/>
              </a:ext>
            </a:extLst>
          </p:cNvPr>
          <p:cNvSpPr txBox="1"/>
          <p:nvPr/>
        </p:nvSpPr>
        <p:spPr>
          <a:xfrm>
            <a:off x="190272" y="5193267"/>
            <a:ext cx="34160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3. ΧΗΜΙΚΗ ΚΙΝΗΤΙΚΗ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2BA556C-B9D8-1A1F-D7AC-C58B94677C93}"/>
              </a:ext>
            </a:extLst>
          </p:cNvPr>
          <p:cNvSpPr txBox="1"/>
          <p:nvPr/>
        </p:nvSpPr>
        <p:spPr>
          <a:xfrm>
            <a:off x="223344" y="5434947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3.1 «Γενικά για τη χημική κινητική και τη χημική αντίδραση - Ταχύτητα αντίδρασης»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E7D99B4-3204-D8C1-E6D8-49A117D80A25}"/>
              </a:ext>
            </a:extLst>
          </p:cNvPr>
          <p:cNvSpPr txBox="1"/>
          <p:nvPr/>
        </p:nvSpPr>
        <p:spPr>
          <a:xfrm>
            <a:off x="221646" y="5709459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3.2 «Παράγοντες που επηρεάζουν την ταχύτητα αντίδρασης. Καταλύτες»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168C3E8-74F8-16FC-4ED2-C0123ABEC55E}"/>
              </a:ext>
            </a:extLst>
          </p:cNvPr>
          <p:cNvSpPr txBox="1"/>
          <p:nvPr/>
        </p:nvSpPr>
        <p:spPr>
          <a:xfrm>
            <a:off x="219948" y="6013031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3.3 «Νόμος ταχύτητας – Μηχανισμός αντίδρασης»</a:t>
            </a:r>
          </a:p>
        </p:txBody>
      </p:sp>
      <p:pic>
        <p:nvPicPr>
          <p:cNvPr id="28" name="Εικόνα 27">
            <a:hlinkClick r:id="rId7"/>
            <a:extLst>
              <a:ext uri="{FF2B5EF4-FFF2-40B4-BE49-F238E27FC236}">
                <a16:creationId xmlns:a16="http://schemas.microsoft.com/office/drawing/2014/main" id="{496DA635-35E1-BB91-3884-EAE6FEC74A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329" y="1249002"/>
            <a:ext cx="5396838" cy="2600039"/>
          </a:xfrm>
          <a:prstGeom prst="rect">
            <a:avLst/>
          </a:prstGeom>
        </p:spPr>
      </p:pic>
      <p:cxnSp>
        <p:nvCxnSpPr>
          <p:cNvPr id="30" name="Ευθύγραμμο βέλος σύνδεσης 29">
            <a:extLst>
              <a:ext uri="{FF2B5EF4-FFF2-40B4-BE49-F238E27FC236}">
                <a16:creationId xmlns:a16="http://schemas.microsoft.com/office/drawing/2014/main" id="{AB98E11A-4F9F-6355-5FF1-79AB322A9DD6}"/>
              </a:ext>
            </a:extLst>
          </p:cNvPr>
          <p:cNvCxnSpPr>
            <a:cxnSpLocks/>
            <a:stCxn id="28" idx="1"/>
          </p:cNvCxnSpPr>
          <p:nvPr/>
        </p:nvCxnSpPr>
        <p:spPr>
          <a:xfrm flipH="1" flipV="1">
            <a:off x="5644235" y="2281727"/>
            <a:ext cx="1028094" cy="26729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2830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127FD319-FADE-5676-2AC1-260074C257D8}"/>
              </a:ext>
            </a:extLst>
          </p:cNvPr>
          <p:cNvSpPr/>
          <p:nvPr/>
        </p:nvSpPr>
        <p:spPr>
          <a:xfrm>
            <a:off x="4394486" y="1102407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Γ΄ Λυκείου</a:t>
            </a:r>
          </a:p>
        </p:txBody>
      </p:sp>
      <p:pic>
        <p:nvPicPr>
          <p:cNvPr id="7" name="Εικόνα 6">
            <a:hlinkClick r:id="rId3"/>
            <a:extLst>
              <a:ext uri="{FF2B5EF4-FFF2-40B4-BE49-F238E27FC236}">
                <a16:creationId xmlns:a16="http://schemas.microsoft.com/office/drawing/2014/main" id="{C271FC36-BB65-C4BC-0145-DB9D7FF65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32" y="8265"/>
            <a:ext cx="815173" cy="109414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Εικόνα 7">
            <a:hlinkClick r:id="rId5"/>
            <a:extLst>
              <a:ext uri="{FF2B5EF4-FFF2-40B4-BE49-F238E27FC236}">
                <a16:creationId xmlns:a16="http://schemas.microsoft.com/office/drawing/2014/main" id="{939EA1F5-AC8F-53A2-AA00-4777E84708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377" y="0"/>
            <a:ext cx="815172" cy="109414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7583F8-F3E6-0C08-0B0E-051BCE84DC7D}"/>
              </a:ext>
            </a:extLst>
          </p:cNvPr>
          <p:cNvSpPr txBox="1"/>
          <p:nvPr/>
        </p:nvSpPr>
        <p:spPr>
          <a:xfrm>
            <a:off x="228166" y="1493817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6.1. «Τροχιακό – Κβαντικοί αριθμοί»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C1C796-E0B0-B3F6-BDD2-E0714887C8D6}"/>
              </a:ext>
            </a:extLst>
          </p:cNvPr>
          <p:cNvSpPr txBox="1"/>
          <p:nvPr/>
        </p:nvSpPr>
        <p:spPr>
          <a:xfrm>
            <a:off x="223344" y="1788031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6.2. «Αρχές δόμησης </a:t>
            </a:r>
            <a:r>
              <a:rPr lang="el-GR" sz="1400" dirty="0" err="1"/>
              <a:t>πολυηλεκτρονικών</a:t>
            </a:r>
            <a:r>
              <a:rPr lang="el-GR" sz="1400" dirty="0"/>
              <a:t> ατόμων»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6747B3-C8AF-D9A6-179D-A00C68DF598C}"/>
              </a:ext>
            </a:extLst>
          </p:cNvPr>
          <p:cNvSpPr txBox="1"/>
          <p:nvPr/>
        </p:nvSpPr>
        <p:spPr>
          <a:xfrm>
            <a:off x="228166" y="2113156"/>
            <a:ext cx="77881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6.3. «Δομή περιοδικού πίνακα (τομείς </a:t>
            </a:r>
            <a:r>
              <a:rPr lang="el-GR" sz="1400" dirty="0" err="1"/>
              <a:t>s,p,d,f</a:t>
            </a:r>
            <a:r>
              <a:rPr lang="el-GR" sz="1400" dirty="0"/>
              <a:t>) – Στοιχεία μετάπτωσης»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1FAD33-39DD-19C0-DA3A-6438D4E778C4}"/>
              </a:ext>
            </a:extLst>
          </p:cNvPr>
          <p:cNvSpPr txBox="1"/>
          <p:nvPr/>
        </p:nvSpPr>
        <p:spPr>
          <a:xfrm>
            <a:off x="223344" y="2438281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6.4. «Μεταβολή ορισμένων περιοδικών ιδιοτήτων.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F313BF-F78D-E00E-C827-83EF76055A22}"/>
              </a:ext>
            </a:extLst>
          </p:cNvPr>
          <p:cNvSpPr txBox="1"/>
          <p:nvPr/>
        </p:nvSpPr>
        <p:spPr>
          <a:xfrm>
            <a:off x="223344" y="2725767"/>
            <a:ext cx="66181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600" b="1" u="sng" dirty="0"/>
              <a:t>7.1</a:t>
            </a:r>
            <a:r>
              <a:rPr lang="el-GR" sz="1400" b="1" u="sng" dirty="0"/>
              <a:t>.</a:t>
            </a:r>
            <a:r>
              <a:rPr lang="el-GR" sz="1400" dirty="0"/>
              <a:t> «Δομή οργανικών ενώσεων – διπλός και τριπλός δεσμός – Επαγωγικό φαινόμενο»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618D71-C7C5-6D38-B6E6-68B47847FADB}"/>
              </a:ext>
            </a:extLst>
          </p:cNvPr>
          <p:cNvSpPr txBox="1"/>
          <p:nvPr/>
        </p:nvSpPr>
        <p:spPr>
          <a:xfrm>
            <a:off x="228166" y="1235929"/>
            <a:ext cx="34884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Βιβλίο: «ΧΗΜΕΙΑ - ΤΕΥΧΟΣ Β'»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72BCCD-793B-886C-7979-F6A10799D0C7}"/>
              </a:ext>
            </a:extLst>
          </p:cNvPr>
          <p:cNvSpPr txBox="1"/>
          <p:nvPr/>
        </p:nvSpPr>
        <p:spPr>
          <a:xfrm>
            <a:off x="223344" y="3693352"/>
            <a:ext cx="64367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1.1. «</a:t>
            </a:r>
            <a:r>
              <a:rPr lang="el-GR" sz="1400" dirty="0" err="1"/>
              <a:t>Διαμοριακές</a:t>
            </a:r>
            <a:r>
              <a:rPr lang="el-GR" sz="1400" dirty="0"/>
              <a:t> δυνάμεις - Μεταβολές καταστάσεων και ιδιότητες υγρών»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6DAAA1-2C87-2752-18CA-1BD4E722B07B}"/>
              </a:ext>
            </a:extLst>
          </p:cNvPr>
          <p:cNvSpPr txBox="1"/>
          <p:nvPr/>
        </p:nvSpPr>
        <p:spPr>
          <a:xfrm>
            <a:off x="190272" y="3009795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Βιβλίο: «ΧΗΜΕΙΑ - ΤΕΥΧΟΣ Α'»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E0694D-6D96-3B5C-EE94-CF96D28F6B82}"/>
              </a:ext>
            </a:extLst>
          </p:cNvPr>
          <p:cNvSpPr txBox="1"/>
          <p:nvPr/>
        </p:nvSpPr>
        <p:spPr>
          <a:xfrm>
            <a:off x="143532" y="3242616"/>
            <a:ext cx="49583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1. </a:t>
            </a:r>
            <a:r>
              <a:rPr lang="el-GR" sz="1400" b="1" dirty="0" err="1">
                <a:solidFill>
                  <a:schemeClr val="accent1">
                    <a:lumMod val="50000"/>
                  </a:schemeClr>
                </a:solidFill>
              </a:rPr>
              <a:t>ΔΙΑΜΟΡΙΑΚΕΣ</a:t>
            </a:r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 ΔΥΝΑΜΕΙΣ - ΚΑΤΑΣΤΑΣΕΙΣ ΤΗΣ ΥΛΗΣ-ΠΡΟΣΘΕΤΙΚΕΣ ΙΔΙΟΤΗΤΕΣ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E75D9D-0545-0F43-8E73-6622717DF5A7}"/>
              </a:ext>
            </a:extLst>
          </p:cNvPr>
          <p:cNvSpPr txBox="1"/>
          <p:nvPr/>
        </p:nvSpPr>
        <p:spPr>
          <a:xfrm>
            <a:off x="223344" y="3981279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1.2 «Προσθετικές ιδιότητες διαλυμάτων»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D8936F9-7274-125C-0057-DAF2743FDFBB}"/>
              </a:ext>
            </a:extLst>
          </p:cNvPr>
          <p:cNvSpPr txBox="1"/>
          <p:nvPr/>
        </p:nvSpPr>
        <p:spPr>
          <a:xfrm>
            <a:off x="190272" y="4219614"/>
            <a:ext cx="54539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Βιβλίο: «ΧΗΜΕΙΑ - ΤΕΥΧΟΣ Β'»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4E24D8-8415-7CF7-CD3B-E62DAE5C1F3D}"/>
              </a:ext>
            </a:extLst>
          </p:cNvPr>
          <p:cNvSpPr txBox="1"/>
          <p:nvPr/>
        </p:nvSpPr>
        <p:spPr>
          <a:xfrm>
            <a:off x="223344" y="4981169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2.2 «Θερμιδομετρία – Νόμοι θερμοχημείας»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E012E1-5745-4BA8-4E12-E9BC67591A99}"/>
              </a:ext>
            </a:extLst>
          </p:cNvPr>
          <p:cNvSpPr txBox="1"/>
          <p:nvPr/>
        </p:nvSpPr>
        <p:spPr>
          <a:xfrm>
            <a:off x="223344" y="4461632"/>
            <a:ext cx="62897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2.1 «Μεταβολή ενέργειας κατά τις χημικές μεταβολές. Ενδόθερμες-εξώθερμες</a:t>
            </a:r>
          </a:p>
          <a:p>
            <a:r>
              <a:rPr lang="el-GR" sz="1400" dirty="0"/>
              <a:t>αντιδράσεις. Θερμότητα αντίδρασης – ενθαλπία».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CADD4AF-6681-59D1-0DAC-27CA10315FF1}"/>
              </a:ext>
            </a:extLst>
          </p:cNvPr>
          <p:cNvSpPr txBox="1"/>
          <p:nvPr/>
        </p:nvSpPr>
        <p:spPr>
          <a:xfrm>
            <a:off x="190272" y="5193267"/>
            <a:ext cx="34160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3. ΧΗΜΙΚΗ ΚΙΝΗΤΙΚΗ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2BA556C-B9D8-1A1F-D7AC-C58B94677C93}"/>
              </a:ext>
            </a:extLst>
          </p:cNvPr>
          <p:cNvSpPr txBox="1"/>
          <p:nvPr/>
        </p:nvSpPr>
        <p:spPr>
          <a:xfrm>
            <a:off x="223344" y="5434947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3.1 «Γενικά για τη χημική κινητική και τη χημική αντίδραση - Ταχύτητα αντίδρασης»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E7D99B4-3204-D8C1-E6D8-49A117D80A25}"/>
              </a:ext>
            </a:extLst>
          </p:cNvPr>
          <p:cNvSpPr txBox="1"/>
          <p:nvPr/>
        </p:nvSpPr>
        <p:spPr>
          <a:xfrm>
            <a:off x="221646" y="5709459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3.2 «Παράγοντες που επηρεάζουν την ταχύτητα αντίδρασης. Καταλύτες»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168C3E8-74F8-16FC-4ED2-C0123ABEC55E}"/>
              </a:ext>
            </a:extLst>
          </p:cNvPr>
          <p:cNvSpPr txBox="1"/>
          <p:nvPr/>
        </p:nvSpPr>
        <p:spPr>
          <a:xfrm>
            <a:off x="219948" y="6013031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3.3 «Νόμος ταχύτητας – Μηχανισμός αντίδρασης»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F8E470-301E-A89A-93E1-20549D700DFE}"/>
              </a:ext>
            </a:extLst>
          </p:cNvPr>
          <p:cNvSpPr txBox="1"/>
          <p:nvPr/>
        </p:nvSpPr>
        <p:spPr>
          <a:xfrm>
            <a:off x="6879363" y="1792468"/>
            <a:ext cx="519588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Παρατήρηση: H </a:t>
            </a:r>
            <a:r>
              <a:rPr lang="el-GR" dirty="0" err="1"/>
              <a:t>υποενότητα</a:t>
            </a:r>
            <a:r>
              <a:rPr lang="el-GR" dirty="0"/>
              <a:t> </a:t>
            </a:r>
            <a:r>
              <a:rPr lang="el-GR" b="1" dirty="0"/>
              <a:t>«Επαγωγικό φαινόμενο» είναι ΕΝΤΟΣ ύλης και προτείνεται να διδαχθεί στο πλαίσιο του 5ου Κεφαλαίου «Οξέα – Βάσεις</a:t>
            </a:r>
            <a:r>
              <a:rPr lang="el-GR" dirty="0"/>
              <a:t> </a:t>
            </a:r>
            <a:r>
              <a:rPr lang="el-GR" b="1" dirty="0"/>
              <a:t>και Ιοντική Ισορροπία» </a:t>
            </a:r>
            <a:r>
              <a:rPr lang="el-GR" dirty="0"/>
              <a:t>και συγκεκριμένα στο πλαίσιο της διδασκαλίας της </a:t>
            </a:r>
            <a:r>
              <a:rPr lang="el-GR" dirty="0" err="1"/>
              <a:t>υποενότητας</a:t>
            </a:r>
            <a:r>
              <a:rPr lang="el-GR" dirty="0"/>
              <a:t> «Ισχύς οξέων – βάσεων και μοριακή δομή» για την πιο ολοκληρωμένη κατανόηση του επαγωγικού φαινομένου καθώς και της επίδρασής του στην ισχύ οξέων και βάσεων (ενότητα 5.2).</a:t>
            </a:r>
          </a:p>
        </p:txBody>
      </p:sp>
      <p:cxnSp>
        <p:nvCxnSpPr>
          <p:cNvPr id="21" name="Ευθύγραμμο βέλος σύνδεσης 20">
            <a:extLst>
              <a:ext uri="{FF2B5EF4-FFF2-40B4-BE49-F238E27FC236}">
                <a16:creationId xmlns:a16="http://schemas.microsoft.com/office/drawing/2014/main" id="{37312895-E644-CAB2-D2F2-9F8296491FDB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5776957" y="3009795"/>
            <a:ext cx="1102406" cy="7533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3220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3" name="Εικόνα 2">
            <a:hlinkClick r:id="rId3"/>
            <a:extLst>
              <a:ext uri="{FF2B5EF4-FFF2-40B4-BE49-F238E27FC236}">
                <a16:creationId xmlns:a16="http://schemas.microsoft.com/office/drawing/2014/main" id="{29CD3487-D335-474D-6B80-091B39898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7" y="68450"/>
            <a:ext cx="770971" cy="103395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D1B991-C33A-7EC7-CA56-B13486EFBDB9}"/>
              </a:ext>
            </a:extLst>
          </p:cNvPr>
          <p:cNvSpPr txBox="1"/>
          <p:nvPr/>
        </p:nvSpPr>
        <p:spPr>
          <a:xfrm>
            <a:off x="85117" y="1811729"/>
            <a:ext cx="64780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1.1 Με τι ασχολείται η Χημεία. Ποια η σημασία της Χημείας στη ζωή μας.</a:t>
            </a:r>
          </a:p>
          <a:p>
            <a:r>
              <a:rPr lang="el-GR" sz="1200" dirty="0"/>
              <a:t>1.2 Γνωρίσματα της ύλης (μάζα, όγκος, πυκνότητα). Μετρήσεις και μονάδες</a:t>
            </a:r>
          </a:p>
          <a:p>
            <a:r>
              <a:rPr lang="el-GR" sz="1200" dirty="0"/>
              <a:t>1.3 Δομικά σωματίδια της ύλης – Δομή ατόμου- Ατομικός αριθμός – Μαζικός αριθμός –Ισότοπα</a:t>
            </a:r>
          </a:p>
          <a:p>
            <a:r>
              <a:rPr lang="el-GR" sz="1200" dirty="0"/>
              <a:t>1.5 Ταξινόμηση της ύλης – Διαλύματα- Περιεκτικότητα διαλυμάτων – Διαλυτότητα</a:t>
            </a:r>
          </a:p>
          <a:p>
            <a:r>
              <a:rPr lang="el-GR" sz="1200" dirty="0"/>
              <a:t>Συμπεριλαμβάνεται μόνο η </a:t>
            </a:r>
            <a:r>
              <a:rPr lang="el-GR" sz="1200" dirty="0" err="1"/>
              <a:t>υποενότητα</a:t>
            </a:r>
            <a:r>
              <a:rPr lang="el-GR" sz="1200" dirty="0"/>
              <a:t> «Διαλύματα – Περιεκτικότητες Διαλυμάτων»</a:t>
            </a:r>
          </a:p>
          <a:p>
            <a:r>
              <a:rPr lang="el-GR" sz="1200" i="1" dirty="0"/>
              <a:t>(Γενικά για τα διαλύματα – Περιεκτικότητες Διαλυμάτων – Εκφράσεις περιεκτικότητας</a:t>
            </a:r>
            <a:r>
              <a:rPr lang="en-US" sz="1200" i="1" dirty="0"/>
              <a:t> </a:t>
            </a:r>
            <a:r>
              <a:rPr lang="el-GR" sz="1200" i="1" dirty="0"/>
              <a:t>Διαλυτότητα).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26A548-690D-9EE0-5B84-5B878C06636A}"/>
              </a:ext>
            </a:extLst>
          </p:cNvPr>
          <p:cNvSpPr txBox="1"/>
          <p:nvPr/>
        </p:nvSpPr>
        <p:spPr>
          <a:xfrm>
            <a:off x="38431" y="3012609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ΚΕΦΑΛΑΙΟ 2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: Περιοδικός Πίνακας - Δεσμοί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7AB92F-0DE3-E02A-089D-B531D0710F3C}"/>
              </a:ext>
            </a:extLst>
          </p:cNvPr>
          <p:cNvSpPr txBox="1"/>
          <p:nvPr/>
        </p:nvSpPr>
        <p:spPr>
          <a:xfrm>
            <a:off x="85117" y="1648699"/>
            <a:ext cx="45210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1</a:t>
            </a:r>
            <a:r>
              <a:rPr lang="el-GR" sz="14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: Βασικές έννοιες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884AAC-B8DF-477F-0732-0712B0449834}"/>
              </a:ext>
            </a:extLst>
          </p:cNvPr>
          <p:cNvSpPr txBox="1"/>
          <p:nvPr/>
        </p:nvSpPr>
        <p:spPr>
          <a:xfrm>
            <a:off x="85117" y="3215727"/>
            <a:ext cx="63584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2.1 Ηλεκτρονική δομή των ατόμων.</a:t>
            </a:r>
          </a:p>
          <a:p>
            <a:r>
              <a:rPr lang="el-GR" sz="1200" dirty="0"/>
              <a:t>2.2 Κατάταξη των στοιχείων (Περιοδικός Πίνακας). Χρησιμότητα του Περιοδικού Πίνακα.</a:t>
            </a:r>
          </a:p>
          <a:p>
            <a:r>
              <a:rPr lang="el-GR" sz="1200" dirty="0"/>
              <a:t>2.3 Γενικά για το χημικό δεσμό. – Παράγοντες που καθορίζουν τη χημική συμπεριφορά του</a:t>
            </a:r>
          </a:p>
          <a:p>
            <a:r>
              <a:rPr lang="el-GR" sz="1200" dirty="0"/>
              <a:t>ατόμου. Είδη χημικών δεσμών (ιοντικός – ομοιοπολικός).</a:t>
            </a:r>
          </a:p>
          <a:p>
            <a:r>
              <a:rPr lang="el-GR" sz="1200" dirty="0"/>
              <a:t>2.4 Η γλώσσα της Χημείας-Αριθμός οξείδωσης-Γραφή χημικών τύπων και εισαγωγή στην</a:t>
            </a:r>
          </a:p>
          <a:p>
            <a:r>
              <a:rPr lang="el-GR" sz="1200" dirty="0"/>
              <a:t>ονοματολογία των ενώσεων.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B95AA7-2B61-8965-8FE1-268409238E1B}"/>
              </a:ext>
            </a:extLst>
          </p:cNvPr>
          <p:cNvSpPr txBox="1"/>
          <p:nvPr/>
        </p:nvSpPr>
        <p:spPr>
          <a:xfrm>
            <a:off x="0" y="4381212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(Κεφάλαιο 4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l-GR" sz="1200" dirty="0"/>
              <a:t>4.1 Σχετική ατομική μάζα – Σχετική μοριακή μάζα.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1B1CBE-6B4B-E324-8FBE-1BF1BDA2B52E}"/>
              </a:ext>
            </a:extLst>
          </p:cNvPr>
          <p:cNvSpPr txBox="1"/>
          <p:nvPr/>
        </p:nvSpPr>
        <p:spPr>
          <a:xfrm>
            <a:off x="0" y="4619725"/>
            <a:ext cx="46766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ΚΕΦΑΛΑΙΟ 3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: Οξέα – Βάσεις- Άλατα- Οξείδια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C1909C-231F-7B0C-479B-DE0BFB68F8D1}"/>
              </a:ext>
            </a:extLst>
          </p:cNvPr>
          <p:cNvSpPr txBox="1"/>
          <p:nvPr/>
        </p:nvSpPr>
        <p:spPr>
          <a:xfrm>
            <a:off x="85117" y="4850558"/>
            <a:ext cx="586241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3.3 Οξείδια</a:t>
            </a:r>
          </a:p>
          <a:p>
            <a:r>
              <a:rPr lang="el-GR" sz="1200" dirty="0"/>
              <a:t>3.5 Χημικές αντιδράσεις</a:t>
            </a:r>
          </a:p>
          <a:p>
            <a:r>
              <a:rPr lang="el-GR" sz="1200" dirty="0"/>
              <a:t>Παρατηρήσεις:</a:t>
            </a:r>
          </a:p>
          <a:p>
            <a:r>
              <a:rPr lang="el-GR" sz="1200" dirty="0"/>
              <a:t>- Στην </a:t>
            </a:r>
            <a:r>
              <a:rPr lang="el-GR" sz="1200" dirty="0" err="1"/>
              <a:t>υποενότητα</a:t>
            </a:r>
            <a:r>
              <a:rPr lang="el-GR" sz="1200" dirty="0"/>
              <a:t> «Χαρακτηριστικά χημικών αντιδράσεων» να διδαχθεί μόνο η</a:t>
            </a:r>
          </a:p>
          <a:p>
            <a:r>
              <a:rPr lang="el-GR" sz="1200" dirty="0" err="1"/>
              <a:t>υποπαράγραφος</a:t>
            </a:r>
            <a:r>
              <a:rPr lang="el-GR" sz="1200" dirty="0"/>
              <a:t> «α. Πότε πραγματοποιείται μία χημική αντίδραση;»</a:t>
            </a:r>
          </a:p>
          <a:p>
            <a:r>
              <a:rPr lang="el-GR" sz="1200" dirty="0"/>
              <a:t>- Στην </a:t>
            </a:r>
            <a:r>
              <a:rPr lang="el-GR" sz="1200" dirty="0" err="1"/>
              <a:t>υποπαράγραφο</a:t>
            </a:r>
            <a:r>
              <a:rPr lang="el-GR" sz="1200" dirty="0"/>
              <a:t> «Αντιδράσεις Απλής Αντικατάστασης» η «σειρά δραστικότητας</a:t>
            </a:r>
          </a:p>
          <a:p>
            <a:r>
              <a:rPr lang="el-GR" sz="1200" dirty="0"/>
              <a:t>ορισμένων μετάλλων και αμέταλλων» να διδαχθεί αλλά να μην απομνημονευθεί.</a:t>
            </a:r>
          </a:p>
          <a:p>
            <a:r>
              <a:rPr lang="el-GR" sz="1200" dirty="0"/>
              <a:t>- Στην </a:t>
            </a:r>
            <a:r>
              <a:rPr lang="el-GR" sz="1200" dirty="0" err="1"/>
              <a:t>υποπαράγραφο</a:t>
            </a:r>
            <a:r>
              <a:rPr lang="el-GR" sz="1200" dirty="0"/>
              <a:t> «Αντιδράσεις Διπλής Αντικατάστασης» ο Πίνακας 3.1</a:t>
            </a:r>
          </a:p>
          <a:p>
            <a:r>
              <a:rPr lang="el-GR" sz="1200" dirty="0"/>
              <a:t>«Κυριότερα αέρια και ιζήματα» να διδαχθεί αλλά να μην απομνημονευθεί.</a:t>
            </a:r>
          </a:p>
          <a:p>
            <a:r>
              <a:rPr lang="el-GR" sz="1200" dirty="0"/>
              <a:t>3.6 Οξέα, βάσεις, οξείδια, άλατα, εξουδετέρωση και… καθημερινή ζωή</a:t>
            </a:r>
          </a:p>
        </p:txBody>
      </p: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95E28FEC-3DAE-66CA-2A48-A415F600250A}"/>
              </a:ext>
            </a:extLst>
          </p:cNvPr>
          <p:cNvSpPr/>
          <p:nvPr/>
        </p:nvSpPr>
        <p:spPr>
          <a:xfrm>
            <a:off x="4385940" y="1235382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l-GR" sz="2800" b="1" dirty="0">
                <a:ln/>
                <a:solidFill>
                  <a:schemeClr val="accent4"/>
                </a:solidFill>
              </a:rPr>
              <a:t>Α΄ Λυκείου</a:t>
            </a:r>
            <a:endParaRPr lang="el-GR" sz="28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93890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127FD319-FADE-5676-2AC1-260074C257D8}"/>
              </a:ext>
            </a:extLst>
          </p:cNvPr>
          <p:cNvSpPr/>
          <p:nvPr/>
        </p:nvSpPr>
        <p:spPr>
          <a:xfrm>
            <a:off x="4394486" y="1102407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Γ΄ Λυκείου</a:t>
            </a:r>
          </a:p>
        </p:txBody>
      </p:sp>
      <p:pic>
        <p:nvPicPr>
          <p:cNvPr id="7" name="Εικόνα 6">
            <a:hlinkClick r:id="rId3"/>
            <a:extLst>
              <a:ext uri="{FF2B5EF4-FFF2-40B4-BE49-F238E27FC236}">
                <a16:creationId xmlns:a16="http://schemas.microsoft.com/office/drawing/2014/main" id="{C271FC36-BB65-C4BC-0145-DB9D7FF65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32" y="8265"/>
            <a:ext cx="815173" cy="109414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Εικόνα 7">
            <a:hlinkClick r:id="rId5"/>
            <a:extLst>
              <a:ext uri="{FF2B5EF4-FFF2-40B4-BE49-F238E27FC236}">
                <a16:creationId xmlns:a16="http://schemas.microsoft.com/office/drawing/2014/main" id="{939EA1F5-AC8F-53A2-AA00-4777E84708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377" y="0"/>
            <a:ext cx="815172" cy="109414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7583F8-F3E6-0C08-0B0E-051BCE84DC7D}"/>
              </a:ext>
            </a:extLst>
          </p:cNvPr>
          <p:cNvSpPr txBox="1"/>
          <p:nvPr/>
        </p:nvSpPr>
        <p:spPr>
          <a:xfrm>
            <a:off x="228166" y="1493817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6.1. «Τροχιακό – Κβαντικοί αριθμοί»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C1C796-E0B0-B3F6-BDD2-E0714887C8D6}"/>
              </a:ext>
            </a:extLst>
          </p:cNvPr>
          <p:cNvSpPr txBox="1"/>
          <p:nvPr/>
        </p:nvSpPr>
        <p:spPr>
          <a:xfrm>
            <a:off x="223344" y="1788031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6.2. «Αρχές δόμησης </a:t>
            </a:r>
            <a:r>
              <a:rPr lang="el-GR" sz="1400" dirty="0" err="1"/>
              <a:t>πολυηλεκτρονικών</a:t>
            </a:r>
            <a:r>
              <a:rPr lang="el-GR" sz="1400" dirty="0"/>
              <a:t> ατόμων»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6747B3-C8AF-D9A6-179D-A00C68DF598C}"/>
              </a:ext>
            </a:extLst>
          </p:cNvPr>
          <p:cNvSpPr txBox="1"/>
          <p:nvPr/>
        </p:nvSpPr>
        <p:spPr>
          <a:xfrm>
            <a:off x="228166" y="2113156"/>
            <a:ext cx="77881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6.3. «Δομή περιοδικού πίνακα (τομείς </a:t>
            </a:r>
            <a:r>
              <a:rPr lang="el-GR" sz="1400" dirty="0" err="1"/>
              <a:t>s,p,d,f</a:t>
            </a:r>
            <a:r>
              <a:rPr lang="el-GR" sz="1400" dirty="0"/>
              <a:t>) – Στοιχεία μετάπτωσης»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1FAD33-39DD-19C0-DA3A-6438D4E778C4}"/>
              </a:ext>
            </a:extLst>
          </p:cNvPr>
          <p:cNvSpPr txBox="1"/>
          <p:nvPr/>
        </p:nvSpPr>
        <p:spPr>
          <a:xfrm>
            <a:off x="223344" y="2438281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6.4. «Μεταβολή ορισμένων περιοδικών ιδιοτήτων.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F313BF-F78D-E00E-C827-83EF76055A22}"/>
              </a:ext>
            </a:extLst>
          </p:cNvPr>
          <p:cNvSpPr txBox="1"/>
          <p:nvPr/>
        </p:nvSpPr>
        <p:spPr>
          <a:xfrm>
            <a:off x="223344" y="2725767"/>
            <a:ext cx="86739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600" b="1" u="sng" dirty="0"/>
              <a:t>7.1</a:t>
            </a:r>
            <a:r>
              <a:rPr lang="el-GR" sz="1400" b="1" u="sng" dirty="0"/>
              <a:t>.</a:t>
            </a:r>
            <a:r>
              <a:rPr lang="el-GR" sz="1400" dirty="0"/>
              <a:t> «Δομή οργανικών ενώσεων – διπλός και τριπλός δεσμός – Επαγωγικό φαινόμενο»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618D71-C7C5-6D38-B6E6-68B47847FADB}"/>
              </a:ext>
            </a:extLst>
          </p:cNvPr>
          <p:cNvSpPr txBox="1"/>
          <p:nvPr/>
        </p:nvSpPr>
        <p:spPr>
          <a:xfrm>
            <a:off x="228166" y="1235929"/>
            <a:ext cx="34884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Βιβλίο: «ΧΗΜΕΙΑ - ΤΕΥΧΟΣ Β'»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72BCCD-793B-886C-7979-F6A10799D0C7}"/>
              </a:ext>
            </a:extLst>
          </p:cNvPr>
          <p:cNvSpPr txBox="1"/>
          <p:nvPr/>
        </p:nvSpPr>
        <p:spPr>
          <a:xfrm>
            <a:off x="223344" y="3693352"/>
            <a:ext cx="64367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1.1. «</a:t>
            </a:r>
            <a:r>
              <a:rPr lang="el-GR" sz="1400" dirty="0" err="1"/>
              <a:t>Διαμοριακές</a:t>
            </a:r>
            <a:r>
              <a:rPr lang="el-GR" sz="1400" dirty="0"/>
              <a:t> δυνάμεις - Μεταβολές καταστάσεων και ιδιότητες υγρών»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6DAAA1-2C87-2752-18CA-1BD4E722B07B}"/>
              </a:ext>
            </a:extLst>
          </p:cNvPr>
          <p:cNvSpPr txBox="1"/>
          <p:nvPr/>
        </p:nvSpPr>
        <p:spPr>
          <a:xfrm>
            <a:off x="190272" y="3009795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Βιβλίο: «ΧΗΜΕΙΑ - ΤΕΥΧΟΣ Α'»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E0694D-6D96-3B5C-EE94-CF96D28F6B82}"/>
              </a:ext>
            </a:extLst>
          </p:cNvPr>
          <p:cNvSpPr txBox="1"/>
          <p:nvPr/>
        </p:nvSpPr>
        <p:spPr>
          <a:xfrm>
            <a:off x="143532" y="3242616"/>
            <a:ext cx="49583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1. </a:t>
            </a:r>
            <a:r>
              <a:rPr lang="el-GR" sz="1400" b="1" dirty="0" err="1">
                <a:solidFill>
                  <a:schemeClr val="accent1">
                    <a:lumMod val="50000"/>
                  </a:schemeClr>
                </a:solidFill>
              </a:rPr>
              <a:t>ΔΙΑΜΟΡΙΑΚΕΣ</a:t>
            </a:r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 ΔΥΝΑΜΕΙΣ - ΚΑΤΑΣΤΑΣΕΙΣ ΤΗΣ ΥΛΗΣ-ΠΡΟΣΘΕΤΙΚΕΣ ΙΔΙΟΤΗΤΕΣ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E75D9D-0545-0F43-8E73-6622717DF5A7}"/>
              </a:ext>
            </a:extLst>
          </p:cNvPr>
          <p:cNvSpPr txBox="1"/>
          <p:nvPr/>
        </p:nvSpPr>
        <p:spPr>
          <a:xfrm>
            <a:off x="223344" y="3981279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1.2 «Προσθετικές ιδιότητες διαλυμάτων»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D8936F9-7274-125C-0057-DAF2743FDFBB}"/>
              </a:ext>
            </a:extLst>
          </p:cNvPr>
          <p:cNvSpPr txBox="1"/>
          <p:nvPr/>
        </p:nvSpPr>
        <p:spPr>
          <a:xfrm>
            <a:off x="190272" y="4219614"/>
            <a:ext cx="54539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Βιβλίο: «ΧΗΜΕΙΑ - ΤΕΥΧΟΣ Β'»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4E24D8-8415-7CF7-CD3B-E62DAE5C1F3D}"/>
              </a:ext>
            </a:extLst>
          </p:cNvPr>
          <p:cNvSpPr txBox="1"/>
          <p:nvPr/>
        </p:nvSpPr>
        <p:spPr>
          <a:xfrm>
            <a:off x="223344" y="4981169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2.2 «Θερμιδομετρία – Νόμοι θερμοχημείας»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E012E1-5745-4BA8-4E12-E9BC67591A99}"/>
              </a:ext>
            </a:extLst>
          </p:cNvPr>
          <p:cNvSpPr txBox="1"/>
          <p:nvPr/>
        </p:nvSpPr>
        <p:spPr>
          <a:xfrm>
            <a:off x="223344" y="4461632"/>
            <a:ext cx="62897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2.1 «Μεταβολή ενέργειας κατά τις χημικές μεταβολές. Ενδόθερμες-εξώθερμες</a:t>
            </a:r>
          </a:p>
          <a:p>
            <a:r>
              <a:rPr lang="el-GR" sz="1400" dirty="0"/>
              <a:t>αντιδράσεις. Θερμότητα αντίδρασης – ενθαλπία».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CADD4AF-6681-59D1-0DAC-27CA10315FF1}"/>
              </a:ext>
            </a:extLst>
          </p:cNvPr>
          <p:cNvSpPr txBox="1"/>
          <p:nvPr/>
        </p:nvSpPr>
        <p:spPr>
          <a:xfrm>
            <a:off x="190272" y="5193267"/>
            <a:ext cx="34160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3. ΧΗΜΙΚΗ ΚΙΝΗΤΙΚΗ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2BA556C-B9D8-1A1F-D7AC-C58B94677C93}"/>
              </a:ext>
            </a:extLst>
          </p:cNvPr>
          <p:cNvSpPr txBox="1"/>
          <p:nvPr/>
        </p:nvSpPr>
        <p:spPr>
          <a:xfrm>
            <a:off x="223344" y="5434947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3.1 «Γενικά για τη χημική κινητική και τη χημική αντίδραση - Ταχύτητα αντίδρασης»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E7D99B4-3204-D8C1-E6D8-49A117D80A25}"/>
              </a:ext>
            </a:extLst>
          </p:cNvPr>
          <p:cNvSpPr txBox="1"/>
          <p:nvPr/>
        </p:nvSpPr>
        <p:spPr>
          <a:xfrm>
            <a:off x="221646" y="5709459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3.2 «Παράγοντες που επηρεάζουν την ταχύτητα αντίδρασης. Καταλύτες»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168C3E8-74F8-16FC-4ED2-C0123ABEC55E}"/>
              </a:ext>
            </a:extLst>
          </p:cNvPr>
          <p:cNvSpPr txBox="1"/>
          <p:nvPr/>
        </p:nvSpPr>
        <p:spPr>
          <a:xfrm>
            <a:off x="219948" y="6013031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3.3 «Νόμος ταχύτητας – Μηχανισμός αντίδρασης»</a:t>
            </a:r>
          </a:p>
        </p:txBody>
      </p:sp>
      <p:grpSp>
        <p:nvGrpSpPr>
          <p:cNvPr id="6" name="Ομάδα 5">
            <a:extLst>
              <a:ext uri="{FF2B5EF4-FFF2-40B4-BE49-F238E27FC236}">
                <a16:creationId xmlns:a16="http://schemas.microsoft.com/office/drawing/2014/main" id="{1E1CA07B-9B40-8D9B-A65C-8E98E2914C59}"/>
              </a:ext>
            </a:extLst>
          </p:cNvPr>
          <p:cNvGrpSpPr/>
          <p:nvPr/>
        </p:nvGrpSpPr>
        <p:grpSpPr>
          <a:xfrm>
            <a:off x="8897325" y="1679681"/>
            <a:ext cx="555711" cy="2539933"/>
            <a:chOff x="0" y="0"/>
            <a:chExt cx="798645" cy="4407790"/>
          </a:xfrm>
        </p:grpSpPr>
        <p:pic>
          <p:nvPicPr>
            <p:cNvPr id="9" name="Εικόνα 8">
              <a:extLst>
                <a:ext uri="{FF2B5EF4-FFF2-40B4-BE49-F238E27FC236}">
                  <a16:creationId xmlns:a16="http://schemas.microsoft.com/office/drawing/2014/main" id="{D64C5231-4957-61EE-1980-2BF5289B6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798645" cy="4407790"/>
            </a:xfrm>
            <a:prstGeom prst="rect">
              <a:avLst/>
            </a:prstGeom>
          </p:spPr>
        </p:pic>
        <p:sp>
          <p:nvSpPr>
            <p:cNvPr id="10" name="Ορθογώνιο: Στρογγύλεμα γωνιών 9">
              <a:extLst>
                <a:ext uri="{FF2B5EF4-FFF2-40B4-BE49-F238E27FC236}">
                  <a16:creationId xmlns:a16="http://schemas.microsoft.com/office/drawing/2014/main" id="{7742477C-0B8D-7210-13F5-699BF39DA136}"/>
                </a:ext>
              </a:extLst>
            </p:cNvPr>
            <p:cNvSpPr/>
            <p:nvPr/>
          </p:nvSpPr>
          <p:spPr>
            <a:xfrm rot="10800000">
              <a:off x="38099" y="2428872"/>
              <a:ext cx="695326" cy="193357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l-GR" sz="1100"/>
            </a:p>
          </p:txBody>
        </p:sp>
        <p:sp>
          <p:nvSpPr>
            <p:cNvPr id="12" name="Ορθογώνιο 11">
              <a:extLst>
                <a:ext uri="{FF2B5EF4-FFF2-40B4-BE49-F238E27FC236}">
                  <a16:creationId xmlns:a16="http://schemas.microsoft.com/office/drawing/2014/main" id="{78C85BCA-C317-9B9E-5591-36DA63A7B064}"/>
                </a:ext>
              </a:extLst>
            </p:cNvPr>
            <p:cNvSpPr/>
            <p:nvPr/>
          </p:nvSpPr>
          <p:spPr>
            <a:xfrm>
              <a:off x="28575" y="1600200"/>
              <a:ext cx="714375" cy="14097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l-GR" sz="110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C71591F-4D9E-2216-091A-5A772883845E}"/>
              </a:ext>
            </a:extLst>
          </p:cNvPr>
          <p:cNvSpPr txBox="1"/>
          <p:nvPr/>
        </p:nvSpPr>
        <p:spPr>
          <a:xfrm>
            <a:off x="9778303" y="2873284"/>
            <a:ext cx="88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βενζίνη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43B7E2-7DB5-330D-8173-2EC2255D9AA9}"/>
              </a:ext>
            </a:extLst>
          </p:cNvPr>
          <p:cNvSpPr txBox="1"/>
          <p:nvPr/>
        </p:nvSpPr>
        <p:spPr>
          <a:xfrm>
            <a:off x="9822502" y="3617082"/>
            <a:ext cx="633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νερό</a:t>
            </a:r>
          </a:p>
        </p:txBody>
      </p:sp>
      <p:cxnSp>
        <p:nvCxnSpPr>
          <p:cNvPr id="16" name="Ευθύγραμμο βέλος σύνδεσης 15">
            <a:extLst>
              <a:ext uri="{FF2B5EF4-FFF2-40B4-BE49-F238E27FC236}">
                <a16:creationId xmlns:a16="http://schemas.microsoft.com/office/drawing/2014/main" id="{B7B24D74-BEB5-5D60-83A8-E075B98FBA0E}"/>
              </a:ext>
            </a:extLst>
          </p:cNvPr>
          <p:cNvCxnSpPr>
            <a:cxnSpLocks/>
          </p:cNvCxnSpPr>
          <p:nvPr/>
        </p:nvCxnSpPr>
        <p:spPr>
          <a:xfrm flipH="1">
            <a:off x="2358639" y="3207377"/>
            <a:ext cx="6347747" cy="55845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2318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127FD319-FADE-5676-2AC1-260074C257D8}"/>
              </a:ext>
            </a:extLst>
          </p:cNvPr>
          <p:cNvSpPr/>
          <p:nvPr/>
        </p:nvSpPr>
        <p:spPr>
          <a:xfrm>
            <a:off x="4394486" y="1102407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Γ΄ Λυκείου</a:t>
            </a:r>
          </a:p>
        </p:txBody>
      </p:sp>
      <p:pic>
        <p:nvPicPr>
          <p:cNvPr id="7" name="Εικόνα 6">
            <a:hlinkClick r:id="rId3"/>
            <a:extLst>
              <a:ext uri="{FF2B5EF4-FFF2-40B4-BE49-F238E27FC236}">
                <a16:creationId xmlns:a16="http://schemas.microsoft.com/office/drawing/2014/main" id="{C271FC36-BB65-C4BC-0145-DB9D7FF65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32" y="8265"/>
            <a:ext cx="815173" cy="109414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Εικόνα 7">
            <a:hlinkClick r:id="rId5"/>
            <a:extLst>
              <a:ext uri="{FF2B5EF4-FFF2-40B4-BE49-F238E27FC236}">
                <a16:creationId xmlns:a16="http://schemas.microsoft.com/office/drawing/2014/main" id="{939EA1F5-AC8F-53A2-AA00-4777E84708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377" y="0"/>
            <a:ext cx="815172" cy="109414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7583F8-F3E6-0C08-0B0E-051BCE84DC7D}"/>
              </a:ext>
            </a:extLst>
          </p:cNvPr>
          <p:cNvSpPr txBox="1"/>
          <p:nvPr/>
        </p:nvSpPr>
        <p:spPr>
          <a:xfrm>
            <a:off x="228166" y="1493817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6.1. «Τροχιακό – Κβαντικοί αριθμοί»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C1C796-E0B0-B3F6-BDD2-E0714887C8D6}"/>
              </a:ext>
            </a:extLst>
          </p:cNvPr>
          <p:cNvSpPr txBox="1"/>
          <p:nvPr/>
        </p:nvSpPr>
        <p:spPr>
          <a:xfrm>
            <a:off x="223344" y="1788031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6.2. «Αρχές δόμησης </a:t>
            </a:r>
            <a:r>
              <a:rPr lang="el-GR" sz="1400" dirty="0" err="1"/>
              <a:t>πολυηλεκτρονικών</a:t>
            </a:r>
            <a:r>
              <a:rPr lang="el-GR" sz="1400" dirty="0"/>
              <a:t> ατόμων»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6747B3-C8AF-D9A6-179D-A00C68DF598C}"/>
              </a:ext>
            </a:extLst>
          </p:cNvPr>
          <p:cNvSpPr txBox="1"/>
          <p:nvPr/>
        </p:nvSpPr>
        <p:spPr>
          <a:xfrm>
            <a:off x="228166" y="2113156"/>
            <a:ext cx="77881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6.3. «Δομή περιοδικού πίνακα (τομείς </a:t>
            </a:r>
            <a:r>
              <a:rPr lang="el-GR" sz="1400" dirty="0" err="1"/>
              <a:t>s,p,d,f</a:t>
            </a:r>
            <a:r>
              <a:rPr lang="el-GR" sz="1400" dirty="0"/>
              <a:t>) – Στοιχεία μετάπτωσης»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1FAD33-39DD-19C0-DA3A-6438D4E778C4}"/>
              </a:ext>
            </a:extLst>
          </p:cNvPr>
          <p:cNvSpPr txBox="1"/>
          <p:nvPr/>
        </p:nvSpPr>
        <p:spPr>
          <a:xfrm>
            <a:off x="223344" y="2438281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6.4. «Μεταβολή ορισμένων περιοδικών ιδιοτήτων.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F313BF-F78D-E00E-C827-83EF76055A22}"/>
              </a:ext>
            </a:extLst>
          </p:cNvPr>
          <p:cNvSpPr txBox="1"/>
          <p:nvPr/>
        </p:nvSpPr>
        <p:spPr>
          <a:xfrm>
            <a:off x="223344" y="2725767"/>
            <a:ext cx="86739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600" b="1" u="sng" dirty="0"/>
              <a:t>7.1</a:t>
            </a:r>
            <a:r>
              <a:rPr lang="el-GR" sz="1400" b="1" u="sng" dirty="0"/>
              <a:t>.</a:t>
            </a:r>
            <a:r>
              <a:rPr lang="el-GR" sz="1400" dirty="0"/>
              <a:t> «Δομή οργανικών ενώσεων – διπλός και τριπλός δεσμός – Επαγωγικό φαινόμενο»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618D71-C7C5-6D38-B6E6-68B47847FADB}"/>
              </a:ext>
            </a:extLst>
          </p:cNvPr>
          <p:cNvSpPr txBox="1"/>
          <p:nvPr/>
        </p:nvSpPr>
        <p:spPr>
          <a:xfrm>
            <a:off x="228166" y="1235929"/>
            <a:ext cx="34884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Βιβλίο: «ΧΗΜΕΙΑ - ΤΕΥΧΟΣ Β'»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72BCCD-793B-886C-7979-F6A10799D0C7}"/>
              </a:ext>
            </a:extLst>
          </p:cNvPr>
          <p:cNvSpPr txBox="1"/>
          <p:nvPr/>
        </p:nvSpPr>
        <p:spPr>
          <a:xfrm>
            <a:off x="223344" y="3693352"/>
            <a:ext cx="64367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1.1. «</a:t>
            </a:r>
            <a:r>
              <a:rPr lang="el-GR" sz="1400" dirty="0" err="1"/>
              <a:t>Διαμοριακές</a:t>
            </a:r>
            <a:r>
              <a:rPr lang="el-GR" sz="1400" dirty="0"/>
              <a:t> δυνάμεις - Μεταβολές καταστάσεων και ιδιότητες υγρών»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6DAAA1-2C87-2752-18CA-1BD4E722B07B}"/>
              </a:ext>
            </a:extLst>
          </p:cNvPr>
          <p:cNvSpPr txBox="1"/>
          <p:nvPr/>
        </p:nvSpPr>
        <p:spPr>
          <a:xfrm>
            <a:off x="190272" y="3009795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Βιβλίο: «ΧΗΜΕΙΑ - ΤΕΥΧΟΣ Α'»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E0694D-6D96-3B5C-EE94-CF96D28F6B82}"/>
              </a:ext>
            </a:extLst>
          </p:cNvPr>
          <p:cNvSpPr txBox="1"/>
          <p:nvPr/>
        </p:nvSpPr>
        <p:spPr>
          <a:xfrm>
            <a:off x="143532" y="3242616"/>
            <a:ext cx="49583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1. </a:t>
            </a:r>
            <a:r>
              <a:rPr lang="el-GR" sz="1400" b="1" dirty="0" err="1">
                <a:solidFill>
                  <a:schemeClr val="accent1">
                    <a:lumMod val="50000"/>
                  </a:schemeClr>
                </a:solidFill>
              </a:rPr>
              <a:t>ΔΙΑΜΟΡΙΑΚΕΣ</a:t>
            </a:r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 ΔΥΝΑΜΕΙΣ - ΚΑΤΑΣΤΑΣΕΙΣ ΤΗΣ ΥΛΗΣ-ΠΡΟΣΘΕΤΙΚΕΣ ΙΔΙΟΤΗΤΕΣ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E75D9D-0545-0F43-8E73-6622717DF5A7}"/>
              </a:ext>
            </a:extLst>
          </p:cNvPr>
          <p:cNvSpPr txBox="1"/>
          <p:nvPr/>
        </p:nvSpPr>
        <p:spPr>
          <a:xfrm>
            <a:off x="223344" y="3981279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1.2 «Προσθετικές ιδιότητες διαλυμάτων»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D8936F9-7274-125C-0057-DAF2743FDFBB}"/>
              </a:ext>
            </a:extLst>
          </p:cNvPr>
          <p:cNvSpPr txBox="1"/>
          <p:nvPr/>
        </p:nvSpPr>
        <p:spPr>
          <a:xfrm>
            <a:off x="190272" y="4219614"/>
            <a:ext cx="54539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Βιβλίο: «ΧΗΜΕΙΑ - ΤΕΥΧΟΣ Β'»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4E24D8-8415-7CF7-CD3B-E62DAE5C1F3D}"/>
              </a:ext>
            </a:extLst>
          </p:cNvPr>
          <p:cNvSpPr txBox="1"/>
          <p:nvPr/>
        </p:nvSpPr>
        <p:spPr>
          <a:xfrm>
            <a:off x="223344" y="4981169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2.2 «Θερμιδομετρία – Νόμοι θερμοχημείας»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E012E1-5745-4BA8-4E12-E9BC67591A99}"/>
              </a:ext>
            </a:extLst>
          </p:cNvPr>
          <p:cNvSpPr txBox="1"/>
          <p:nvPr/>
        </p:nvSpPr>
        <p:spPr>
          <a:xfrm>
            <a:off x="223344" y="4461632"/>
            <a:ext cx="62897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2.1 «Μεταβολή ενέργειας κατά τις χημικές μεταβολές. Ενδόθερμες-εξώθερμες</a:t>
            </a:r>
          </a:p>
          <a:p>
            <a:r>
              <a:rPr lang="el-GR" sz="1400" dirty="0"/>
              <a:t>αντιδράσεις. Θερμότητα αντίδρασης – ενθαλπία».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CADD4AF-6681-59D1-0DAC-27CA10315FF1}"/>
              </a:ext>
            </a:extLst>
          </p:cNvPr>
          <p:cNvSpPr txBox="1"/>
          <p:nvPr/>
        </p:nvSpPr>
        <p:spPr>
          <a:xfrm>
            <a:off x="190272" y="5193267"/>
            <a:ext cx="34160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3. ΧΗΜΙΚΗ ΚΙΝΗΤΙΚΗ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2BA556C-B9D8-1A1F-D7AC-C58B94677C93}"/>
              </a:ext>
            </a:extLst>
          </p:cNvPr>
          <p:cNvSpPr txBox="1"/>
          <p:nvPr/>
        </p:nvSpPr>
        <p:spPr>
          <a:xfrm>
            <a:off x="223344" y="5434947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3.1 «Γενικά για τη χημική κινητική και τη χημική αντίδραση - Ταχύτητα αντίδρασης»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E7D99B4-3204-D8C1-E6D8-49A117D80A25}"/>
              </a:ext>
            </a:extLst>
          </p:cNvPr>
          <p:cNvSpPr txBox="1"/>
          <p:nvPr/>
        </p:nvSpPr>
        <p:spPr>
          <a:xfrm>
            <a:off x="221646" y="5709459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3.2 «Παράγοντες που επηρεάζουν την ταχύτητα αντίδρασης. Καταλύτες»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168C3E8-74F8-16FC-4ED2-C0123ABEC55E}"/>
              </a:ext>
            </a:extLst>
          </p:cNvPr>
          <p:cNvSpPr txBox="1"/>
          <p:nvPr/>
        </p:nvSpPr>
        <p:spPr>
          <a:xfrm>
            <a:off x="219948" y="6013031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3.3 «Νόμος ταχύτητας – Μηχανισμός αντίδρασης»</a:t>
            </a:r>
          </a:p>
        </p:txBody>
      </p:sp>
      <p:grpSp>
        <p:nvGrpSpPr>
          <p:cNvPr id="6" name="Ομάδα 5">
            <a:extLst>
              <a:ext uri="{FF2B5EF4-FFF2-40B4-BE49-F238E27FC236}">
                <a16:creationId xmlns:a16="http://schemas.microsoft.com/office/drawing/2014/main" id="{1E1CA07B-9B40-8D9B-A65C-8E98E2914C59}"/>
              </a:ext>
            </a:extLst>
          </p:cNvPr>
          <p:cNvGrpSpPr/>
          <p:nvPr/>
        </p:nvGrpSpPr>
        <p:grpSpPr>
          <a:xfrm>
            <a:off x="8897325" y="1679681"/>
            <a:ext cx="555711" cy="2539933"/>
            <a:chOff x="0" y="0"/>
            <a:chExt cx="798645" cy="4407790"/>
          </a:xfrm>
        </p:grpSpPr>
        <p:pic>
          <p:nvPicPr>
            <p:cNvPr id="9" name="Εικόνα 8">
              <a:extLst>
                <a:ext uri="{FF2B5EF4-FFF2-40B4-BE49-F238E27FC236}">
                  <a16:creationId xmlns:a16="http://schemas.microsoft.com/office/drawing/2014/main" id="{D64C5231-4957-61EE-1980-2BF5289B6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798645" cy="4407790"/>
            </a:xfrm>
            <a:prstGeom prst="rect">
              <a:avLst/>
            </a:prstGeom>
          </p:spPr>
        </p:pic>
        <p:sp>
          <p:nvSpPr>
            <p:cNvPr id="10" name="Ορθογώνιο: Στρογγύλεμα γωνιών 9">
              <a:extLst>
                <a:ext uri="{FF2B5EF4-FFF2-40B4-BE49-F238E27FC236}">
                  <a16:creationId xmlns:a16="http://schemas.microsoft.com/office/drawing/2014/main" id="{7742477C-0B8D-7210-13F5-699BF39DA136}"/>
                </a:ext>
              </a:extLst>
            </p:cNvPr>
            <p:cNvSpPr/>
            <p:nvPr/>
          </p:nvSpPr>
          <p:spPr>
            <a:xfrm rot="10800000">
              <a:off x="38099" y="2428872"/>
              <a:ext cx="695326" cy="193357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l-GR" sz="1100"/>
            </a:p>
          </p:txBody>
        </p:sp>
        <p:sp>
          <p:nvSpPr>
            <p:cNvPr id="12" name="Ορθογώνιο 11">
              <a:extLst>
                <a:ext uri="{FF2B5EF4-FFF2-40B4-BE49-F238E27FC236}">
                  <a16:creationId xmlns:a16="http://schemas.microsoft.com/office/drawing/2014/main" id="{78C85BCA-C317-9B9E-5591-36DA63A7B064}"/>
                </a:ext>
              </a:extLst>
            </p:cNvPr>
            <p:cNvSpPr/>
            <p:nvPr/>
          </p:nvSpPr>
          <p:spPr>
            <a:xfrm>
              <a:off x="28575" y="1600200"/>
              <a:ext cx="714375" cy="14097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l-GR" sz="110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C71591F-4D9E-2216-091A-5A772883845E}"/>
              </a:ext>
            </a:extLst>
          </p:cNvPr>
          <p:cNvSpPr txBox="1"/>
          <p:nvPr/>
        </p:nvSpPr>
        <p:spPr>
          <a:xfrm>
            <a:off x="9778303" y="2873284"/>
            <a:ext cx="88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βενζίνη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43B7E2-7DB5-330D-8173-2EC2255D9AA9}"/>
              </a:ext>
            </a:extLst>
          </p:cNvPr>
          <p:cNvSpPr txBox="1"/>
          <p:nvPr/>
        </p:nvSpPr>
        <p:spPr>
          <a:xfrm>
            <a:off x="9822502" y="3617082"/>
            <a:ext cx="633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νερό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3D44E7-0ECB-C992-D230-14A91935C128}"/>
              </a:ext>
            </a:extLst>
          </p:cNvPr>
          <p:cNvSpPr txBox="1"/>
          <p:nvPr/>
        </p:nvSpPr>
        <p:spPr>
          <a:xfrm>
            <a:off x="8079534" y="3581170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CuSO</a:t>
            </a:r>
            <a:r>
              <a:rPr lang="en-US" baseline="-25000" dirty="0"/>
              <a:t>4</a:t>
            </a:r>
            <a:endParaRPr lang="el-GR" baseline="-25000" dirty="0"/>
          </a:p>
        </p:txBody>
      </p:sp>
      <p:cxnSp>
        <p:nvCxnSpPr>
          <p:cNvPr id="18" name="Ευθύγραμμο βέλος σύνδεσης 17">
            <a:extLst>
              <a:ext uri="{FF2B5EF4-FFF2-40B4-BE49-F238E27FC236}">
                <a16:creationId xmlns:a16="http://schemas.microsoft.com/office/drawing/2014/main" id="{C823F337-7CDE-CDB5-7454-5BF639D08D9C}"/>
              </a:ext>
            </a:extLst>
          </p:cNvPr>
          <p:cNvCxnSpPr>
            <a:cxnSpLocks/>
          </p:cNvCxnSpPr>
          <p:nvPr/>
        </p:nvCxnSpPr>
        <p:spPr>
          <a:xfrm flipH="1">
            <a:off x="2358639" y="3207377"/>
            <a:ext cx="6347747" cy="55845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5938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127FD319-FADE-5676-2AC1-260074C257D8}"/>
              </a:ext>
            </a:extLst>
          </p:cNvPr>
          <p:cNvSpPr/>
          <p:nvPr/>
        </p:nvSpPr>
        <p:spPr>
          <a:xfrm>
            <a:off x="4394486" y="1102407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Γ΄ Λυκείου</a:t>
            </a:r>
          </a:p>
        </p:txBody>
      </p:sp>
      <p:pic>
        <p:nvPicPr>
          <p:cNvPr id="7" name="Εικόνα 6">
            <a:hlinkClick r:id="rId3"/>
            <a:extLst>
              <a:ext uri="{FF2B5EF4-FFF2-40B4-BE49-F238E27FC236}">
                <a16:creationId xmlns:a16="http://schemas.microsoft.com/office/drawing/2014/main" id="{C271FC36-BB65-C4BC-0145-DB9D7FF65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32" y="8265"/>
            <a:ext cx="815173" cy="109414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Εικόνα 7">
            <a:hlinkClick r:id="rId5"/>
            <a:extLst>
              <a:ext uri="{FF2B5EF4-FFF2-40B4-BE49-F238E27FC236}">
                <a16:creationId xmlns:a16="http://schemas.microsoft.com/office/drawing/2014/main" id="{939EA1F5-AC8F-53A2-AA00-4777E84708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377" y="0"/>
            <a:ext cx="815172" cy="109414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7583F8-F3E6-0C08-0B0E-051BCE84DC7D}"/>
              </a:ext>
            </a:extLst>
          </p:cNvPr>
          <p:cNvSpPr txBox="1"/>
          <p:nvPr/>
        </p:nvSpPr>
        <p:spPr>
          <a:xfrm>
            <a:off x="228166" y="1493817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6.1. «Τροχιακό – Κβαντικοί αριθμοί»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C1C796-E0B0-B3F6-BDD2-E0714887C8D6}"/>
              </a:ext>
            </a:extLst>
          </p:cNvPr>
          <p:cNvSpPr txBox="1"/>
          <p:nvPr/>
        </p:nvSpPr>
        <p:spPr>
          <a:xfrm>
            <a:off x="223344" y="1788031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6.2. «Αρχές δόμησης </a:t>
            </a:r>
            <a:r>
              <a:rPr lang="el-GR" sz="1400" dirty="0" err="1"/>
              <a:t>πολυηλεκτρονικών</a:t>
            </a:r>
            <a:r>
              <a:rPr lang="el-GR" sz="1400" dirty="0"/>
              <a:t> ατόμων»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6747B3-C8AF-D9A6-179D-A00C68DF598C}"/>
              </a:ext>
            </a:extLst>
          </p:cNvPr>
          <p:cNvSpPr txBox="1"/>
          <p:nvPr/>
        </p:nvSpPr>
        <p:spPr>
          <a:xfrm>
            <a:off x="228166" y="2113156"/>
            <a:ext cx="77881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6.3. «Δομή περιοδικού πίνακα (τομείς </a:t>
            </a:r>
            <a:r>
              <a:rPr lang="el-GR" sz="1400" dirty="0" err="1"/>
              <a:t>s,p,d,f</a:t>
            </a:r>
            <a:r>
              <a:rPr lang="el-GR" sz="1400" dirty="0"/>
              <a:t>) – Στοιχεία μετάπτωσης»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1FAD33-39DD-19C0-DA3A-6438D4E778C4}"/>
              </a:ext>
            </a:extLst>
          </p:cNvPr>
          <p:cNvSpPr txBox="1"/>
          <p:nvPr/>
        </p:nvSpPr>
        <p:spPr>
          <a:xfrm>
            <a:off x="223344" y="2438281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6.4. «Μεταβολή ορισμένων περιοδικών ιδιοτήτων.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F313BF-F78D-E00E-C827-83EF76055A22}"/>
              </a:ext>
            </a:extLst>
          </p:cNvPr>
          <p:cNvSpPr txBox="1"/>
          <p:nvPr/>
        </p:nvSpPr>
        <p:spPr>
          <a:xfrm>
            <a:off x="223344" y="2725767"/>
            <a:ext cx="86739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600" b="1" u="sng" dirty="0"/>
              <a:t>7.1</a:t>
            </a:r>
            <a:r>
              <a:rPr lang="el-GR" sz="1400" b="1" u="sng" dirty="0"/>
              <a:t>.</a:t>
            </a:r>
            <a:r>
              <a:rPr lang="el-GR" sz="1400" dirty="0"/>
              <a:t> «Δομή οργανικών ενώσεων – διπλός και τριπλός δεσμός – Επαγωγικό φαινόμενο»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618D71-C7C5-6D38-B6E6-68B47847FADB}"/>
              </a:ext>
            </a:extLst>
          </p:cNvPr>
          <p:cNvSpPr txBox="1"/>
          <p:nvPr/>
        </p:nvSpPr>
        <p:spPr>
          <a:xfrm>
            <a:off x="228166" y="1235929"/>
            <a:ext cx="34884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Βιβλίο: «ΧΗΜΕΙΑ - ΤΕΥΧΟΣ Β'»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72BCCD-793B-886C-7979-F6A10799D0C7}"/>
              </a:ext>
            </a:extLst>
          </p:cNvPr>
          <p:cNvSpPr txBox="1"/>
          <p:nvPr/>
        </p:nvSpPr>
        <p:spPr>
          <a:xfrm>
            <a:off x="223344" y="3693352"/>
            <a:ext cx="64367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1.1. «</a:t>
            </a:r>
            <a:r>
              <a:rPr lang="el-GR" sz="1400" dirty="0" err="1"/>
              <a:t>Διαμοριακές</a:t>
            </a:r>
            <a:r>
              <a:rPr lang="el-GR" sz="1400" dirty="0"/>
              <a:t> δυνάμεις - Μεταβολές καταστάσεων και ιδιότητες υγρών»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6DAAA1-2C87-2752-18CA-1BD4E722B07B}"/>
              </a:ext>
            </a:extLst>
          </p:cNvPr>
          <p:cNvSpPr txBox="1"/>
          <p:nvPr/>
        </p:nvSpPr>
        <p:spPr>
          <a:xfrm>
            <a:off x="190272" y="3009795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Βιβλίο: «ΧΗΜΕΙΑ - ΤΕΥΧΟΣ Α'»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E0694D-6D96-3B5C-EE94-CF96D28F6B82}"/>
              </a:ext>
            </a:extLst>
          </p:cNvPr>
          <p:cNvSpPr txBox="1"/>
          <p:nvPr/>
        </p:nvSpPr>
        <p:spPr>
          <a:xfrm>
            <a:off x="143532" y="3242616"/>
            <a:ext cx="49583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1. </a:t>
            </a:r>
            <a:r>
              <a:rPr lang="el-GR" sz="1400" b="1" dirty="0" err="1">
                <a:solidFill>
                  <a:schemeClr val="accent1">
                    <a:lumMod val="50000"/>
                  </a:schemeClr>
                </a:solidFill>
              </a:rPr>
              <a:t>ΔΙΑΜΟΡΙΑΚΕΣ</a:t>
            </a:r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 ΔΥΝΑΜΕΙΣ - ΚΑΤΑΣΤΑΣΕΙΣ ΤΗΣ ΥΛΗΣ-ΠΡΟΣΘΕΤΙΚΕΣ ΙΔΙΟΤΗΤΕΣ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E75D9D-0545-0F43-8E73-6622717DF5A7}"/>
              </a:ext>
            </a:extLst>
          </p:cNvPr>
          <p:cNvSpPr txBox="1"/>
          <p:nvPr/>
        </p:nvSpPr>
        <p:spPr>
          <a:xfrm>
            <a:off x="223344" y="3981279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1.2 «Προσθετικές ιδιότητες διαλυμάτων»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D8936F9-7274-125C-0057-DAF2743FDFBB}"/>
              </a:ext>
            </a:extLst>
          </p:cNvPr>
          <p:cNvSpPr txBox="1"/>
          <p:nvPr/>
        </p:nvSpPr>
        <p:spPr>
          <a:xfrm>
            <a:off x="190272" y="4219614"/>
            <a:ext cx="54539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Βιβλίο: «ΧΗΜΕΙΑ - ΤΕΥΧΟΣ Β'»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4E24D8-8415-7CF7-CD3B-E62DAE5C1F3D}"/>
              </a:ext>
            </a:extLst>
          </p:cNvPr>
          <p:cNvSpPr txBox="1"/>
          <p:nvPr/>
        </p:nvSpPr>
        <p:spPr>
          <a:xfrm>
            <a:off x="223344" y="4981169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2.2 «Θερμιδομετρία – Νόμοι θερμοχημείας»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E012E1-5745-4BA8-4E12-E9BC67591A99}"/>
              </a:ext>
            </a:extLst>
          </p:cNvPr>
          <p:cNvSpPr txBox="1"/>
          <p:nvPr/>
        </p:nvSpPr>
        <p:spPr>
          <a:xfrm>
            <a:off x="223344" y="4461632"/>
            <a:ext cx="62897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2.1 «Μεταβολή ενέργειας κατά τις χημικές μεταβολές. Ενδόθερμες-εξώθερμες</a:t>
            </a:r>
          </a:p>
          <a:p>
            <a:r>
              <a:rPr lang="el-GR" sz="1400" dirty="0"/>
              <a:t>αντιδράσεις. Θερμότητα αντίδρασης – ενθαλπία».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CADD4AF-6681-59D1-0DAC-27CA10315FF1}"/>
              </a:ext>
            </a:extLst>
          </p:cNvPr>
          <p:cNvSpPr txBox="1"/>
          <p:nvPr/>
        </p:nvSpPr>
        <p:spPr>
          <a:xfrm>
            <a:off x="190272" y="5193267"/>
            <a:ext cx="34160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3. ΧΗΜΙΚΗ ΚΙΝΗΤΙΚΗ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2BA556C-B9D8-1A1F-D7AC-C58B94677C93}"/>
              </a:ext>
            </a:extLst>
          </p:cNvPr>
          <p:cNvSpPr txBox="1"/>
          <p:nvPr/>
        </p:nvSpPr>
        <p:spPr>
          <a:xfrm>
            <a:off x="223344" y="5434947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3.1 «Γενικά για τη χημική κινητική και τη χημική αντίδραση - Ταχύτητα αντίδρασης»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E7D99B4-3204-D8C1-E6D8-49A117D80A25}"/>
              </a:ext>
            </a:extLst>
          </p:cNvPr>
          <p:cNvSpPr txBox="1"/>
          <p:nvPr/>
        </p:nvSpPr>
        <p:spPr>
          <a:xfrm>
            <a:off x="221646" y="5709459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3.2 «Παράγοντες που επηρεάζουν την ταχύτητα αντίδρασης. Καταλύτες»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168C3E8-74F8-16FC-4ED2-C0123ABEC55E}"/>
              </a:ext>
            </a:extLst>
          </p:cNvPr>
          <p:cNvSpPr txBox="1"/>
          <p:nvPr/>
        </p:nvSpPr>
        <p:spPr>
          <a:xfrm>
            <a:off x="219948" y="6013031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3.3 «Νόμος ταχύτητας – Μηχανισμός αντίδρασης»</a:t>
            </a:r>
          </a:p>
        </p:txBody>
      </p:sp>
      <p:grpSp>
        <p:nvGrpSpPr>
          <p:cNvPr id="6" name="Ομάδα 5">
            <a:extLst>
              <a:ext uri="{FF2B5EF4-FFF2-40B4-BE49-F238E27FC236}">
                <a16:creationId xmlns:a16="http://schemas.microsoft.com/office/drawing/2014/main" id="{1E1CA07B-9B40-8D9B-A65C-8E98E2914C59}"/>
              </a:ext>
            </a:extLst>
          </p:cNvPr>
          <p:cNvGrpSpPr/>
          <p:nvPr/>
        </p:nvGrpSpPr>
        <p:grpSpPr>
          <a:xfrm>
            <a:off x="8897325" y="1679681"/>
            <a:ext cx="555711" cy="2539933"/>
            <a:chOff x="0" y="0"/>
            <a:chExt cx="798645" cy="4407790"/>
          </a:xfrm>
        </p:grpSpPr>
        <p:pic>
          <p:nvPicPr>
            <p:cNvPr id="9" name="Εικόνα 8">
              <a:extLst>
                <a:ext uri="{FF2B5EF4-FFF2-40B4-BE49-F238E27FC236}">
                  <a16:creationId xmlns:a16="http://schemas.microsoft.com/office/drawing/2014/main" id="{D64C5231-4957-61EE-1980-2BF5289B6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798645" cy="4407790"/>
            </a:xfrm>
            <a:prstGeom prst="rect">
              <a:avLst/>
            </a:prstGeom>
          </p:spPr>
        </p:pic>
        <p:sp>
          <p:nvSpPr>
            <p:cNvPr id="10" name="Ορθογώνιο: Στρογγύλεμα γωνιών 9">
              <a:extLst>
                <a:ext uri="{FF2B5EF4-FFF2-40B4-BE49-F238E27FC236}">
                  <a16:creationId xmlns:a16="http://schemas.microsoft.com/office/drawing/2014/main" id="{7742477C-0B8D-7210-13F5-699BF39DA136}"/>
                </a:ext>
              </a:extLst>
            </p:cNvPr>
            <p:cNvSpPr/>
            <p:nvPr/>
          </p:nvSpPr>
          <p:spPr>
            <a:xfrm rot="10800000">
              <a:off x="38099" y="2428872"/>
              <a:ext cx="695326" cy="193357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l-GR" sz="1100"/>
            </a:p>
          </p:txBody>
        </p:sp>
        <p:sp>
          <p:nvSpPr>
            <p:cNvPr id="12" name="Ορθογώνιο 11">
              <a:extLst>
                <a:ext uri="{FF2B5EF4-FFF2-40B4-BE49-F238E27FC236}">
                  <a16:creationId xmlns:a16="http://schemas.microsoft.com/office/drawing/2014/main" id="{78C85BCA-C317-9B9E-5591-36DA63A7B064}"/>
                </a:ext>
              </a:extLst>
            </p:cNvPr>
            <p:cNvSpPr/>
            <p:nvPr/>
          </p:nvSpPr>
          <p:spPr>
            <a:xfrm>
              <a:off x="28575" y="1600200"/>
              <a:ext cx="714375" cy="140970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l-GR" sz="110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C71591F-4D9E-2216-091A-5A772883845E}"/>
              </a:ext>
            </a:extLst>
          </p:cNvPr>
          <p:cNvSpPr txBox="1"/>
          <p:nvPr/>
        </p:nvSpPr>
        <p:spPr>
          <a:xfrm>
            <a:off x="9778303" y="2873284"/>
            <a:ext cx="88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βενζίνη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43B7E2-7DB5-330D-8173-2EC2255D9AA9}"/>
              </a:ext>
            </a:extLst>
          </p:cNvPr>
          <p:cNvSpPr txBox="1"/>
          <p:nvPr/>
        </p:nvSpPr>
        <p:spPr>
          <a:xfrm>
            <a:off x="9822502" y="3617082"/>
            <a:ext cx="633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νερό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3D44E7-0ECB-C992-D230-14A91935C128}"/>
              </a:ext>
            </a:extLst>
          </p:cNvPr>
          <p:cNvSpPr txBox="1"/>
          <p:nvPr/>
        </p:nvSpPr>
        <p:spPr>
          <a:xfrm>
            <a:off x="8079534" y="3581170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CuSO</a:t>
            </a:r>
            <a:r>
              <a:rPr lang="en-US" baseline="-25000" dirty="0"/>
              <a:t>4</a:t>
            </a:r>
            <a:endParaRPr lang="el-GR" baseline="-25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A3B323-3792-E902-6EE8-DF676CEC0224}"/>
              </a:ext>
            </a:extLst>
          </p:cNvPr>
          <p:cNvSpPr txBox="1"/>
          <p:nvPr/>
        </p:nvSpPr>
        <p:spPr>
          <a:xfrm>
            <a:off x="8016347" y="2784137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baseline="-25000" dirty="0"/>
              <a:t>2</a:t>
            </a:r>
            <a:endParaRPr lang="el-GR" baseline="-25000" dirty="0"/>
          </a:p>
        </p:txBody>
      </p:sp>
      <p:cxnSp>
        <p:nvCxnSpPr>
          <p:cNvPr id="19" name="Ευθύγραμμο βέλος σύνδεσης 18">
            <a:extLst>
              <a:ext uri="{FF2B5EF4-FFF2-40B4-BE49-F238E27FC236}">
                <a16:creationId xmlns:a16="http://schemas.microsoft.com/office/drawing/2014/main" id="{EAE5D99B-FFD5-F610-3B12-DD57CB139C1E}"/>
              </a:ext>
            </a:extLst>
          </p:cNvPr>
          <p:cNvCxnSpPr>
            <a:cxnSpLocks/>
          </p:cNvCxnSpPr>
          <p:nvPr/>
        </p:nvCxnSpPr>
        <p:spPr>
          <a:xfrm flipH="1">
            <a:off x="2358639" y="3207377"/>
            <a:ext cx="6347747" cy="55845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35066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127FD319-FADE-5676-2AC1-260074C257D8}"/>
              </a:ext>
            </a:extLst>
          </p:cNvPr>
          <p:cNvSpPr/>
          <p:nvPr/>
        </p:nvSpPr>
        <p:spPr>
          <a:xfrm>
            <a:off x="4394486" y="1102407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Γ΄ Λυκείου</a:t>
            </a:r>
          </a:p>
        </p:txBody>
      </p:sp>
      <p:pic>
        <p:nvPicPr>
          <p:cNvPr id="7" name="Εικόνα 6">
            <a:hlinkClick r:id="rId3"/>
            <a:extLst>
              <a:ext uri="{FF2B5EF4-FFF2-40B4-BE49-F238E27FC236}">
                <a16:creationId xmlns:a16="http://schemas.microsoft.com/office/drawing/2014/main" id="{C271FC36-BB65-C4BC-0145-DB9D7FF65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32" y="8265"/>
            <a:ext cx="815173" cy="109414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Εικόνα 7">
            <a:hlinkClick r:id="rId5"/>
            <a:extLst>
              <a:ext uri="{FF2B5EF4-FFF2-40B4-BE49-F238E27FC236}">
                <a16:creationId xmlns:a16="http://schemas.microsoft.com/office/drawing/2014/main" id="{939EA1F5-AC8F-53A2-AA00-4777E84708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377" y="0"/>
            <a:ext cx="815172" cy="109414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7583F8-F3E6-0C08-0B0E-051BCE84DC7D}"/>
              </a:ext>
            </a:extLst>
          </p:cNvPr>
          <p:cNvSpPr txBox="1"/>
          <p:nvPr/>
        </p:nvSpPr>
        <p:spPr>
          <a:xfrm>
            <a:off x="228166" y="1493817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6.1. «Τροχιακό – Κβαντικοί αριθμοί»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C1C796-E0B0-B3F6-BDD2-E0714887C8D6}"/>
              </a:ext>
            </a:extLst>
          </p:cNvPr>
          <p:cNvSpPr txBox="1"/>
          <p:nvPr/>
        </p:nvSpPr>
        <p:spPr>
          <a:xfrm>
            <a:off x="223344" y="1788031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6.2. «Αρχές δόμησης </a:t>
            </a:r>
            <a:r>
              <a:rPr lang="el-GR" sz="1400" dirty="0" err="1"/>
              <a:t>πολυηλεκτρονικών</a:t>
            </a:r>
            <a:r>
              <a:rPr lang="el-GR" sz="1400" dirty="0"/>
              <a:t> ατόμων»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6747B3-C8AF-D9A6-179D-A00C68DF598C}"/>
              </a:ext>
            </a:extLst>
          </p:cNvPr>
          <p:cNvSpPr txBox="1"/>
          <p:nvPr/>
        </p:nvSpPr>
        <p:spPr>
          <a:xfrm>
            <a:off x="228166" y="2113156"/>
            <a:ext cx="77881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6.3. «Δομή περιοδικού πίνακα (τομείς </a:t>
            </a:r>
            <a:r>
              <a:rPr lang="el-GR" sz="1400" dirty="0" err="1"/>
              <a:t>s,p,d,f</a:t>
            </a:r>
            <a:r>
              <a:rPr lang="el-GR" sz="1400" dirty="0"/>
              <a:t>) – Στοιχεία μετάπτωσης»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1FAD33-39DD-19C0-DA3A-6438D4E778C4}"/>
              </a:ext>
            </a:extLst>
          </p:cNvPr>
          <p:cNvSpPr txBox="1"/>
          <p:nvPr/>
        </p:nvSpPr>
        <p:spPr>
          <a:xfrm>
            <a:off x="223344" y="2438281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6.4. «Μεταβολή ορισμένων περιοδικών ιδιοτήτων.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F313BF-F78D-E00E-C827-83EF76055A22}"/>
              </a:ext>
            </a:extLst>
          </p:cNvPr>
          <p:cNvSpPr txBox="1"/>
          <p:nvPr/>
        </p:nvSpPr>
        <p:spPr>
          <a:xfrm>
            <a:off x="223344" y="2725767"/>
            <a:ext cx="86739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600" b="1" u="sng" dirty="0"/>
              <a:t>7.1</a:t>
            </a:r>
            <a:r>
              <a:rPr lang="el-GR" sz="1400" b="1" u="sng" dirty="0"/>
              <a:t>.</a:t>
            </a:r>
            <a:r>
              <a:rPr lang="el-GR" sz="1400" dirty="0"/>
              <a:t> «Δομή οργανικών ενώσεων – διπλός και τριπλός δεσμός – Επαγωγικό φαινόμενο»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618D71-C7C5-6D38-B6E6-68B47847FADB}"/>
              </a:ext>
            </a:extLst>
          </p:cNvPr>
          <p:cNvSpPr txBox="1"/>
          <p:nvPr/>
        </p:nvSpPr>
        <p:spPr>
          <a:xfrm>
            <a:off x="228166" y="1235929"/>
            <a:ext cx="34884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Βιβλίο: «ΧΗΜΕΙΑ - ΤΕΥΧΟΣ Β'»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72BCCD-793B-886C-7979-F6A10799D0C7}"/>
              </a:ext>
            </a:extLst>
          </p:cNvPr>
          <p:cNvSpPr txBox="1"/>
          <p:nvPr/>
        </p:nvSpPr>
        <p:spPr>
          <a:xfrm>
            <a:off x="223344" y="3693352"/>
            <a:ext cx="64367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1.1. «</a:t>
            </a:r>
            <a:r>
              <a:rPr lang="el-GR" sz="1400" dirty="0" err="1"/>
              <a:t>Διαμοριακές</a:t>
            </a:r>
            <a:r>
              <a:rPr lang="el-GR" sz="1400" dirty="0"/>
              <a:t> δυνάμεις - Μεταβολές καταστάσεων και ιδιότητες υγρών»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6DAAA1-2C87-2752-18CA-1BD4E722B07B}"/>
              </a:ext>
            </a:extLst>
          </p:cNvPr>
          <p:cNvSpPr txBox="1"/>
          <p:nvPr/>
        </p:nvSpPr>
        <p:spPr>
          <a:xfrm>
            <a:off x="190272" y="3009795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Βιβλίο: «ΧΗΜΕΙΑ - ΤΕΥΧΟΣ Α'»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E0694D-6D96-3B5C-EE94-CF96D28F6B82}"/>
              </a:ext>
            </a:extLst>
          </p:cNvPr>
          <p:cNvSpPr txBox="1"/>
          <p:nvPr/>
        </p:nvSpPr>
        <p:spPr>
          <a:xfrm>
            <a:off x="143532" y="3242616"/>
            <a:ext cx="49583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1. </a:t>
            </a:r>
            <a:r>
              <a:rPr lang="el-GR" sz="1400" b="1" dirty="0" err="1">
                <a:solidFill>
                  <a:schemeClr val="accent1">
                    <a:lumMod val="50000"/>
                  </a:schemeClr>
                </a:solidFill>
              </a:rPr>
              <a:t>ΔΙΑΜΟΡΙΑΚΕΣ</a:t>
            </a:r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 ΔΥΝΑΜΕΙΣ - ΚΑΤΑΣΤΑΣΕΙΣ ΤΗΣ ΥΛΗΣ-ΠΡΟΣΘΕΤΙΚΕΣ ΙΔΙΟΤΗΤΕΣ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E75D9D-0545-0F43-8E73-6622717DF5A7}"/>
              </a:ext>
            </a:extLst>
          </p:cNvPr>
          <p:cNvSpPr txBox="1"/>
          <p:nvPr/>
        </p:nvSpPr>
        <p:spPr>
          <a:xfrm>
            <a:off x="223344" y="3981279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1.2 «Προσθετικές ιδιότητες διαλυμάτων»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D8936F9-7274-125C-0057-DAF2743FDFBB}"/>
              </a:ext>
            </a:extLst>
          </p:cNvPr>
          <p:cNvSpPr txBox="1"/>
          <p:nvPr/>
        </p:nvSpPr>
        <p:spPr>
          <a:xfrm>
            <a:off x="190272" y="4219614"/>
            <a:ext cx="54539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Βιβλίο: «ΧΗΜΕΙΑ - ΤΕΥΧΟΣ Β'»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4E24D8-8415-7CF7-CD3B-E62DAE5C1F3D}"/>
              </a:ext>
            </a:extLst>
          </p:cNvPr>
          <p:cNvSpPr txBox="1"/>
          <p:nvPr/>
        </p:nvSpPr>
        <p:spPr>
          <a:xfrm>
            <a:off x="223344" y="4981169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2.2 «Θερμιδομετρία – Νόμοι θερμοχημείας»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E012E1-5745-4BA8-4E12-E9BC67591A99}"/>
              </a:ext>
            </a:extLst>
          </p:cNvPr>
          <p:cNvSpPr txBox="1"/>
          <p:nvPr/>
        </p:nvSpPr>
        <p:spPr>
          <a:xfrm>
            <a:off x="223344" y="4461632"/>
            <a:ext cx="62897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2.1 «Μεταβολή ενέργειας κατά τις χημικές μεταβολές. Ενδόθερμες-εξώθερμες</a:t>
            </a:r>
          </a:p>
          <a:p>
            <a:r>
              <a:rPr lang="el-GR" sz="1400" dirty="0"/>
              <a:t>αντιδράσεις. Θερμότητα αντίδρασης – ενθαλπία».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CADD4AF-6681-59D1-0DAC-27CA10315FF1}"/>
              </a:ext>
            </a:extLst>
          </p:cNvPr>
          <p:cNvSpPr txBox="1"/>
          <p:nvPr/>
        </p:nvSpPr>
        <p:spPr>
          <a:xfrm>
            <a:off x="190272" y="5193267"/>
            <a:ext cx="34160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3. ΧΗΜΙΚΗ ΚΙΝΗΤΙΚΗ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2BA556C-B9D8-1A1F-D7AC-C58B94677C93}"/>
              </a:ext>
            </a:extLst>
          </p:cNvPr>
          <p:cNvSpPr txBox="1"/>
          <p:nvPr/>
        </p:nvSpPr>
        <p:spPr>
          <a:xfrm>
            <a:off x="223344" y="5434947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3.1 «Γενικά για τη χημική κινητική και τη χημική αντίδραση - Ταχύτητα αντίδρασης»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E7D99B4-3204-D8C1-E6D8-49A117D80A25}"/>
              </a:ext>
            </a:extLst>
          </p:cNvPr>
          <p:cNvSpPr txBox="1"/>
          <p:nvPr/>
        </p:nvSpPr>
        <p:spPr>
          <a:xfrm>
            <a:off x="221646" y="5709459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3.2 «Παράγοντες που επηρεάζουν την ταχύτητα αντίδρασης. Καταλύτες»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168C3E8-74F8-16FC-4ED2-C0123ABEC55E}"/>
              </a:ext>
            </a:extLst>
          </p:cNvPr>
          <p:cNvSpPr txBox="1"/>
          <p:nvPr/>
        </p:nvSpPr>
        <p:spPr>
          <a:xfrm>
            <a:off x="219948" y="6013031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3.3 «Νόμος ταχύτητας – Μηχανισμός αντίδρασης»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895031-2ADC-95D4-8C02-FCB7E81B1C11}"/>
              </a:ext>
            </a:extLst>
          </p:cNvPr>
          <p:cNvSpPr txBox="1"/>
          <p:nvPr/>
        </p:nvSpPr>
        <p:spPr>
          <a:xfrm>
            <a:off x="7535586" y="3499423"/>
            <a:ext cx="4433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Να δοθούν παραδείγματα ώσμωσης από την καθημερινή ζωή και γενικά το φυσικό κόσμο</a:t>
            </a:r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58177473-B2B4-8C13-A572-BE3743420F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9699" y="4549530"/>
            <a:ext cx="3755810" cy="1877905"/>
          </a:xfrm>
          <a:prstGeom prst="rect">
            <a:avLst/>
          </a:prstGeom>
        </p:spPr>
      </p:pic>
      <p:cxnSp>
        <p:nvCxnSpPr>
          <p:cNvPr id="26" name="Ευθύγραμμο βέλος σύνδεσης 25">
            <a:extLst>
              <a:ext uri="{FF2B5EF4-FFF2-40B4-BE49-F238E27FC236}">
                <a16:creationId xmlns:a16="http://schemas.microsoft.com/office/drawing/2014/main" id="{6614D2FE-604D-159F-0CB3-728F822089A9}"/>
              </a:ext>
            </a:extLst>
          </p:cNvPr>
          <p:cNvCxnSpPr>
            <a:cxnSpLocks/>
          </p:cNvCxnSpPr>
          <p:nvPr/>
        </p:nvCxnSpPr>
        <p:spPr>
          <a:xfrm flipH="1" flipV="1">
            <a:off x="3358497" y="4110809"/>
            <a:ext cx="4561202" cy="67285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E9A29B0-9116-70FB-ECD8-BE3AE2537E54}"/>
              </a:ext>
            </a:extLst>
          </p:cNvPr>
          <p:cNvSpPr txBox="1"/>
          <p:nvPr/>
        </p:nvSpPr>
        <p:spPr>
          <a:xfrm>
            <a:off x="7469397" y="1370929"/>
            <a:ext cx="465641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/>
              <a:t>Εκτός</a:t>
            </a:r>
            <a:r>
              <a:rPr lang="el-GR" dirty="0"/>
              <a:t> της μείωση της τάσης ατμών – Νόμος </a:t>
            </a:r>
            <a:r>
              <a:rPr lang="el-GR" dirty="0" err="1"/>
              <a:t>Raoult</a:t>
            </a:r>
            <a:endParaRPr lang="el-GR" dirty="0"/>
          </a:p>
          <a:p>
            <a:r>
              <a:rPr lang="el-GR" dirty="0"/>
              <a:t>Ανύψωση του σημείου βρασμού και ταπείνωση του σημείου πήξης</a:t>
            </a:r>
          </a:p>
          <a:p>
            <a:r>
              <a:rPr lang="el-GR" dirty="0"/>
              <a:t>-Ανύψωση σημείου βρασμού</a:t>
            </a:r>
          </a:p>
          <a:p>
            <a:r>
              <a:rPr lang="el-GR" dirty="0"/>
              <a:t>-Ταπείνωση σημείου πήξης</a:t>
            </a:r>
          </a:p>
          <a:p>
            <a:r>
              <a:rPr lang="el-GR" dirty="0"/>
              <a:t>-Αντίστροφη ώσμωση</a:t>
            </a:r>
          </a:p>
        </p:txBody>
      </p:sp>
    </p:spTree>
    <p:extLst>
      <p:ext uri="{BB962C8B-B14F-4D97-AF65-F5344CB8AC3E}">
        <p14:creationId xmlns:p14="http://schemas.microsoft.com/office/powerpoint/2010/main" val="10266530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127FD319-FADE-5676-2AC1-260074C257D8}"/>
              </a:ext>
            </a:extLst>
          </p:cNvPr>
          <p:cNvSpPr/>
          <p:nvPr/>
        </p:nvSpPr>
        <p:spPr>
          <a:xfrm>
            <a:off x="4394486" y="1102407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Γ΄ Λυκείου</a:t>
            </a:r>
          </a:p>
        </p:txBody>
      </p:sp>
      <p:pic>
        <p:nvPicPr>
          <p:cNvPr id="7" name="Εικόνα 6">
            <a:hlinkClick r:id="rId3"/>
            <a:extLst>
              <a:ext uri="{FF2B5EF4-FFF2-40B4-BE49-F238E27FC236}">
                <a16:creationId xmlns:a16="http://schemas.microsoft.com/office/drawing/2014/main" id="{C271FC36-BB65-C4BC-0145-DB9D7FF65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32" y="8265"/>
            <a:ext cx="815173" cy="109414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Εικόνα 7">
            <a:hlinkClick r:id="rId5"/>
            <a:extLst>
              <a:ext uri="{FF2B5EF4-FFF2-40B4-BE49-F238E27FC236}">
                <a16:creationId xmlns:a16="http://schemas.microsoft.com/office/drawing/2014/main" id="{939EA1F5-AC8F-53A2-AA00-4777E84708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377" y="0"/>
            <a:ext cx="815172" cy="109414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7583F8-F3E6-0C08-0B0E-051BCE84DC7D}"/>
              </a:ext>
            </a:extLst>
          </p:cNvPr>
          <p:cNvSpPr txBox="1"/>
          <p:nvPr/>
        </p:nvSpPr>
        <p:spPr>
          <a:xfrm>
            <a:off x="228166" y="1493817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6.1. «Τροχιακό – Κβαντικοί αριθμοί»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C1C796-E0B0-B3F6-BDD2-E0714887C8D6}"/>
              </a:ext>
            </a:extLst>
          </p:cNvPr>
          <p:cNvSpPr txBox="1"/>
          <p:nvPr/>
        </p:nvSpPr>
        <p:spPr>
          <a:xfrm>
            <a:off x="223344" y="1788031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6.2. «Αρχές δόμησης </a:t>
            </a:r>
            <a:r>
              <a:rPr lang="el-GR" sz="1400" dirty="0" err="1"/>
              <a:t>πολυηλεκτρονικών</a:t>
            </a:r>
            <a:r>
              <a:rPr lang="el-GR" sz="1400" dirty="0"/>
              <a:t> ατόμων»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6747B3-C8AF-D9A6-179D-A00C68DF598C}"/>
              </a:ext>
            </a:extLst>
          </p:cNvPr>
          <p:cNvSpPr txBox="1"/>
          <p:nvPr/>
        </p:nvSpPr>
        <p:spPr>
          <a:xfrm>
            <a:off x="228166" y="2113156"/>
            <a:ext cx="77881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6.3. «Δομή περιοδικού πίνακα (τομείς </a:t>
            </a:r>
            <a:r>
              <a:rPr lang="el-GR" sz="1400" dirty="0" err="1"/>
              <a:t>s,p,d,f</a:t>
            </a:r>
            <a:r>
              <a:rPr lang="el-GR" sz="1400" dirty="0"/>
              <a:t>) – Στοιχεία μετάπτωσης»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1FAD33-39DD-19C0-DA3A-6438D4E778C4}"/>
              </a:ext>
            </a:extLst>
          </p:cNvPr>
          <p:cNvSpPr txBox="1"/>
          <p:nvPr/>
        </p:nvSpPr>
        <p:spPr>
          <a:xfrm>
            <a:off x="223344" y="2438281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6.4. «Μεταβολή ορισμένων περιοδικών ιδιοτήτων.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F313BF-F78D-E00E-C827-83EF76055A22}"/>
              </a:ext>
            </a:extLst>
          </p:cNvPr>
          <p:cNvSpPr txBox="1"/>
          <p:nvPr/>
        </p:nvSpPr>
        <p:spPr>
          <a:xfrm>
            <a:off x="223344" y="2725767"/>
            <a:ext cx="86739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600" b="1" u="sng" dirty="0"/>
              <a:t>7.1</a:t>
            </a:r>
            <a:r>
              <a:rPr lang="el-GR" sz="1400" b="1" u="sng" dirty="0"/>
              <a:t>.</a:t>
            </a:r>
            <a:r>
              <a:rPr lang="el-GR" sz="1400" dirty="0"/>
              <a:t> «Δομή οργανικών ενώσεων – διπλός και τριπλός δεσμός – Επαγωγικό φαινόμενο»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618D71-C7C5-6D38-B6E6-68B47847FADB}"/>
              </a:ext>
            </a:extLst>
          </p:cNvPr>
          <p:cNvSpPr txBox="1"/>
          <p:nvPr/>
        </p:nvSpPr>
        <p:spPr>
          <a:xfrm>
            <a:off x="228166" y="1235929"/>
            <a:ext cx="34884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Βιβλίο: «ΧΗΜΕΙΑ - ΤΕΥΧΟΣ Β'»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72BCCD-793B-886C-7979-F6A10799D0C7}"/>
              </a:ext>
            </a:extLst>
          </p:cNvPr>
          <p:cNvSpPr txBox="1"/>
          <p:nvPr/>
        </p:nvSpPr>
        <p:spPr>
          <a:xfrm>
            <a:off x="223344" y="3693352"/>
            <a:ext cx="64367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1.1. «</a:t>
            </a:r>
            <a:r>
              <a:rPr lang="el-GR" sz="1400" dirty="0" err="1"/>
              <a:t>Διαμοριακές</a:t>
            </a:r>
            <a:r>
              <a:rPr lang="el-GR" sz="1400" dirty="0"/>
              <a:t> δυνάμεις - Μεταβολές καταστάσεων και ιδιότητες υγρών»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6DAAA1-2C87-2752-18CA-1BD4E722B07B}"/>
              </a:ext>
            </a:extLst>
          </p:cNvPr>
          <p:cNvSpPr txBox="1"/>
          <p:nvPr/>
        </p:nvSpPr>
        <p:spPr>
          <a:xfrm>
            <a:off x="190272" y="3009795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Βιβλίο: «ΧΗΜΕΙΑ - ΤΕΥΧΟΣ Α'»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E0694D-6D96-3B5C-EE94-CF96D28F6B82}"/>
              </a:ext>
            </a:extLst>
          </p:cNvPr>
          <p:cNvSpPr txBox="1"/>
          <p:nvPr/>
        </p:nvSpPr>
        <p:spPr>
          <a:xfrm>
            <a:off x="143532" y="3242616"/>
            <a:ext cx="49583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1. </a:t>
            </a:r>
            <a:r>
              <a:rPr lang="el-GR" sz="1400" b="1" dirty="0" err="1">
                <a:solidFill>
                  <a:schemeClr val="accent1">
                    <a:lumMod val="50000"/>
                  </a:schemeClr>
                </a:solidFill>
              </a:rPr>
              <a:t>ΔΙΑΜΟΡΙΑΚΕΣ</a:t>
            </a:r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 ΔΥΝΑΜΕΙΣ - ΚΑΤΑΣΤΑΣΕΙΣ ΤΗΣ ΥΛΗΣ-ΠΡΟΣΘΕΤΙΚΕΣ ΙΔΙΟΤΗΤΕΣ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E75D9D-0545-0F43-8E73-6622717DF5A7}"/>
              </a:ext>
            </a:extLst>
          </p:cNvPr>
          <p:cNvSpPr txBox="1"/>
          <p:nvPr/>
        </p:nvSpPr>
        <p:spPr>
          <a:xfrm>
            <a:off x="223344" y="3981279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1.2 «Προσθετικές ιδιότητες διαλυμάτων»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D8936F9-7274-125C-0057-DAF2743FDFBB}"/>
              </a:ext>
            </a:extLst>
          </p:cNvPr>
          <p:cNvSpPr txBox="1"/>
          <p:nvPr/>
        </p:nvSpPr>
        <p:spPr>
          <a:xfrm>
            <a:off x="190272" y="4219614"/>
            <a:ext cx="54539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Βιβλίο: «ΧΗΜΕΙΑ - ΤΕΥΧΟΣ Β'»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4E24D8-8415-7CF7-CD3B-E62DAE5C1F3D}"/>
              </a:ext>
            </a:extLst>
          </p:cNvPr>
          <p:cNvSpPr txBox="1"/>
          <p:nvPr/>
        </p:nvSpPr>
        <p:spPr>
          <a:xfrm>
            <a:off x="223344" y="4981169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2.2 «</a:t>
            </a:r>
            <a:r>
              <a:rPr lang="el-GR" sz="1400" strike="sngStrike" dirty="0"/>
              <a:t>Θερμιδομετρία</a:t>
            </a:r>
            <a:r>
              <a:rPr lang="el-GR" sz="1400" dirty="0"/>
              <a:t> – </a:t>
            </a:r>
            <a:r>
              <a:rPr lang="el-GR" sz="1400" b="1" u="sng" dirty="0"/>
              <a:t>Νόμοι θερμοχημείας</a:t>
            </a:r>
            <a:r>
              <a:rPr lang="el-GR" sz="1400" dirty="0"/>
              <a:t>»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E012E1-5745-4BA8-4E12-E9BC67591A99}"/>
              </a:ext>
            </a:extLst>
          </p:cNvPr>
          <p:cNvSpPr txBox="1"/>
          <p:nvPr/>
        </p:nvSpPr>
        <p:spPr>
          <a:xfrm>
            <a:off x="223344" y="4461632"/>
            <a:ext cx="62897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2.1 «Μεταβολή ενέργειας κατά τις χημικές μεταβολές. Ενδόθερμες-εξώθερμες</a:t>
            </a:r>
          </a:p>
          <a:p>
            <a:r>
              <a:rPr lang="el-GR" sz="1400" dirty="0"/>
              <a:t>αντιδράσεις. Θερμότητα αντίδρασης – ενθαλπία».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CADD4AF-6681-59D1-0DAC-27CA10315FF1}"/>
              </a:ext>
            </a:extLst>
          </p:cNvPr>
          <p:cNvSpPr txBox="1"/>
          <p:nvPr/>
        </p:nvSpPr>
        <p:spPr>
          <a:xfrm>
            <a:off x="190272" y="5193267"/>
            <a:ext cx="34160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3. ΧΗΜΙΚΗ ΚΙΝΗΤΙΚΗ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2BA556C-B9D8-1A1F-D7AC-C58B94677C93}"/>
              </a:ext>
            </a:extLst>
          </p:cNvPr>
          <p:cNvSpPr txBox="1"/>
          <p:nvPr/>
        </p:nvSpPr>
        <p:spPr>
          <a:xfrm>
            <a:off x="223344" y="5434947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3.1 «Γενικά για τη χημική κινητική και τη χημική αντίδραση - Ταχύτητα αντίδρασης»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E7D99B4-3204-D8C1-E6D8-49A117D80A25}"/>
              </a:ext>
            </a:extLst>
          </p:cNvPr>
          <p:cNvSpPr txBox="1"/>
          <p:nvPr/>
        </p:nvSpPr>
        <p:spPr>
          <a:xfrm>
            <a:off x="221646" y="5709459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3.2 «Παράγοντες που επηρεάζουν την ταχύτητα αντίδρασης. Καταλύτες»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168C3E8-74F8-16FC-4ED2-C0123ABEC55E}"/>
              </a:ext>
            </a:extLst>
          </p:cNvPr>
          <p:cNvSpPr txBox="1"/>
          <p:nvPr/>
        </p:nvSpPr>
        <p:spPr>
          <a:xfrm>
            <a:off x="219948" y="6013031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3.3 «Νόμος ταχύτητας – Μηχανισμός αντίδρασης»</a:t>
            </a:r>
          </a:p>
        </p:txBody>
      </p:sp>
      <p:cxnSp>
        <p:nvCxnSpPr>
          <p:cNvPr id="26" name="Ευθύγραμμο βέλος σύνδεσης 25">
            <a:extLst>
              <a:ext uri="{FF2B5EF4-FFF2-40B4-BE49-F238E27FC236}">
                <a16:creationId xmlns:a16="http://schemas.microsoft.com/office/drawing/2014/main" id="{6614D2FE-604D-159F-0CB3-728F822089A9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3377884" y="3896673"/>
            <a:ext cx="4495088" cy="54549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1F9013B-2204-0379-D92C-113A4481A00F}"/>
              </a:ext>
            </a:extLst>
          </p:cNvPr>
          <p:cNvSpPr txBox="1"/>
          <p:nvPr/>
        </p:nvSpPr>
        <p:spPr>
          <a:xfrm>
            <a:off x="7872972" y="3435008"/>
            <a:ext cx="40167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ΕΚΤΟΣ από τις </a:t>
            </a:r>
            <a:r>
              <a:rPr lang="el-GR" dirty="0" err="1"/>
              <a:t>υποενότητες</a:t>
            </a:r>
            <a:r>
              <a:rPr lang="el-GR" dirty="0"/>
              <a:t>: Πρότυπη ενθαλπία διάλυσης, Δ𝛨 𝜊 𝑠𝑜𝑙 Ενθαλπία δεσμού, Δ𝐻𝐵 </a:t>
            </a:r>
          </a:p>
        </p:txBody>
      </p:sp>
    </p:spTree>
    <p:extLst>
      <p:ext uri="{BB962C8B-B14F-4D97-AF65-F5344CB8AC3E}">
        <p14:creationId xmlns:p14="http://schemas.microsoft.com/office/powerpoint/2010/main" val="17412353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127FD319-FADE-5676-2AC1-260074C257D8}"/>
              </a:ext>
            </a:extLst>
          </p:cNvPr>
          <p:cNvSpPr/>
          <p:nvPr/>
        </p:nvSpPr>
        <p:spPr>
          <a:xfrm>
            <a:off x="4394486" y="1102407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Γ΄ Λυκείου</a:t>
            </a:r>
          </a:p>
        </p:txBody>
      </p:sp>
      <p:pic>
        <p:nvPicPr>
          <p:cNvPr id="7" name="Εικόνα 6">
            <a:hlinkClick r:id="rId3"/>
            <a:extLst>
              <a:ext uri="{FF2B5EF4-FFF2-40B4-BE49-F238E27FC236}">
                <a16:creationId xmlns:a16="http://schemas.microsoft.com/office/drawing/2014/main" id="{C271FC36-BB65-C4BC-0145-DB9D7FF65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32" y="8265"/>
            <a:ext cx="815173" cy="109414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Εικόνα 7">
            <a:hlinkClick r:id="rId5"/>
            <a:extLst>
              <a:ext uri="{FF2B5EF4-FFF2-40B4-BE49-F238E27FC236}">
                <a16:creationId xmlns:a16="http://schemas.microsoft.com/office/drawing/2014/main" id="{939EA1F5-AC8F-53A2-AA00-4777E84708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377" y="0"/>
            <a:ext cx="815172" cy="109414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7583F8-F3E6-0C08-0B0E-051BCE84DC7D}"/>
              </a:ext>
            </a:extLst>
          </p:cNvPr>
          <p:cNvSpPr txBox="1"/>
          <p:nvPr/>
        </p:nvSpPr>
        <p:spPr>
          <a:xfrm>
            <a:off x="228166" y="1493817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6.1. «Τροχιακό – Κβαντικοί αριθμοί»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C1C796-E0B0-B3F6-BDD2-E0714887C8D6}"/>
              </a:ext>
            </a:extLst>
          </p:cNvPr>
          <p:cNvSpPr txBox="1"/>
          <p:nvPr/>
        </p:nvSpPr>
        <p:spPr>
          <a:xfrm>
            <a:off x="223344" y="1788031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6.2. «Αρχές δόμησης </a:t>
            </a:r>
            <a:r>
              <a:rPr lang="el-GR" sz="1400" dirty="0" err="1"/>
              <a:t>πολυηλεκτρονικών</a:t>
            </a:r>
            <a:r>
              <a:rPr lang="el-GR" sz="1400" dirty="0"/>
              <a:t> ατόμων»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6747B3-C8AF-D9A6-179D-A00C68DF598C}"/>
              </a:ext>
            </a:extLst>
          </p:cNvPr>
          <p:cNvSpPr txBox="1"/>
          <p:nvPr/>
        </p:nvSpPr>
        <p:spPr>
          <a:xfrm>
            <a:off x="228166" y="2113156"/>
            <a:ext cx="77881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6.3. «Δομή περιοδικού πίνακα (τομείς </a:t>
            </a:r>
            <a:r>
              <a:rPr lang="el-GR" sz="1400" dirty="0" err="1"/>
              <a:t>s,p,d,f</a:t>
            </a:r>
            <a:r>
              <a:rPr lang="el-GR" sz="1400" dirty="0"/>
              <a:t>) – Στοιχεία μετάπτωσης»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1FAD33-39DD-19C0-DA3A-6438D4E778C4}"/>
              </a:ext>
            </a:extLst>
          </p:cNvPr>
          <p:cNvSpPr txBox="1"/>
          <p:nvPr/>
        </p:nvSpPr>
        <p:spPr>
          <a:xfrm>
            <a:off x="223344" y="2438281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6.4. «Μεταβολή ορισμένων περιοδικών ιδιοτήτων.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F313BF-F78D-E00E-C827-83EF76055A22}"/>
              </a:ext>
            </a:extLst>
          </p:cNvPr>
          <p:cNvSpPr txBox="1"/>
          <p:nvPr/>
        </p:nvSpPr>
        <p:spPr>
          <a:xfrm>
            <a:off x="223345" y="2725767"/>
            <a:ext cx="66560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600" b="1" u="sng" dirty="0"/>
              <a:t>7.1</a:t>
            </a:r>
            <a:r>
              <a:rPr lang="el-GR" sz="1400" b="1" u="sng" dirty="0"/>
              <a:t>.</a:t>
            </a:r>
            <a:r>
              <a:rPr lang="el-GR" sz="1400" dirty="0"/>
              <a:t> «Δομή οργανικών ενώσεων – διπλός και τριπλός δεσμός – Επαγωγικό φαινόμενο»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618D71-C7C5-6D38-B6E6-68B47847FADB}"/>
              </a:ext>
            </a:extLst>
          </p:cNvPr>
          <p:cNvSpPr txBox="1"/>
          <p:nvPr/>
        </p:nvSpPr>
        <p:spPr>
          <a:xfrm>
            <a:off x="228166" y="1235929"/>
            <a:ext cx="34884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Βιβλίο: «ΧΗΜΕΙΑ - ΤΕΥΧΟΣ Β'»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72BCCD-793B-886C-7979-F6A10799D0C7}"/>
              </a:ext>
            </a:extLst>
          </p:cNvPr>
          <p:cNvSpPr txBox="1"/>
          <p:nvPr/>
        </p:nvSpPr>
        <p:spPr>
          <a:xfrm>
            <a:off x="223344" y="3693352"/>
            <a:ext cx="64367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1.1. «</a:t>
            </a:r>
            <a:r>
              <a:rPr lang="el-GR" sz="1400" dirty="0" err="1"/>
              <a:t>Διαμοριακές</a:t>
            </a:r>
            <a:r>
              <a:rPr lang="el-GR" sz="1400" dirty="0"/>
              <a:t> δυνάμεις - Μεταβολές καταστάσεων και ιδιότητες υγρών»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6DAAA1-2C87-2752-18CA-1BD4E722B07B}"/>
              </a:ext>
            </a:extLst>
          </p:cNvPr>
          <p:cNvSpPr txBox="1"/>
          <p:nvPr/>
        </p:nvSpPr>
        <p:spPr>
          <a:xfrm>
            <a:off x="190272" y="3009795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Βιβλίο: «ΧΗΜΕΙΑ - ΤΕΥΧΟΣ Α'»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E0694D-6D96-3B5C-EE94-CF96D28F6B82}"/>
              </a:ext>
            </a:extLst>
          </p:cNvPr>
          <p:cNvSpPr txBox="1"/>
          <p:nvPr/>
        </p:nvSpPr>
        <p:spPr>
          <a:xfrm>
            <a:off x="143532" y="3242616"/>
            <a:ext cx="49583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1. </a:t>
            </a:r>
            <a:r>
              <a:rPr lang="el-GR" sz="1400" b="1" dirty="0" err="1">
                <a:solidFill>
                  <a:schemeClr val="accent1">
                    <a:lumMod val="50000"/>
                  </a:schemeClr>
                </a:solidFill>
              </a:rPr>
              <a:t>ΔΙΑΜΟΡΙΑΚΕΣ</a:t>
            </a:r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 ΔΥΝΑΜΕΙΣ - ΚΑΤΑΣΤΑΣΕΙΣ ΤΗΣ ΥΛΗΣ-ΠΡΟΣΘΕΤΙΚΕΣ ΙΔΙΟΤΗΤΕΣ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E75D9D-0545-0F43-8E73-6622717DF5A7}"/>
              </a:ext>
            </a:extLst>
          </p:cNvPr>
          <p:cNvSpPr txBox="1"/>
          <p:nvPr/>
        </p:nvSpPr>
        <p:spPr>
          <a:xfrm>
            <a:off x="223344" y="3981279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1.2 «Προσθετικές ιδιότητες διαλυμάτων»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D8936F9-7274-125C-0057-DAF2743FDFBB}"/>
              </a:ext>
            </a:extLst>
          </p:cNvPr>
          <p:cNvSpPr txBox="1"/>
          <p:nvPr/>
        </p:nvSpPr>
        <p:spPr>
          <a:xfrm>
            <a:off x="190272" y="4219614"/>
            <a:ext cx="54539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Από το Βιβλίο: «ΧΗΜΕΙΑ - ΤΕΥΧΟΣ Β'»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4E24D8-8415-7CF7-CD3B-E62DAE5C1F3D}"/>
              </a:ext>
            </a:extLst>
          </p:cNvPr>
          <p:cNvSpPr txBox="1"/>
          <p:nvPr/>
        </p:nvSpPr>
        <p:spPr>
          <a:xfrm>
            <a:off x="223344" y="4981169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2.2 «</a:t>
            </a:r>
            <a:r>
              <a:rPr lang="el-GR" sz="1400" strike="sngStrike" dirty="0"/>
              <a:t>Θερμιδομετρία</a:t>
            </a:r>
            <a:r>
              <a:rPr lang="el-GR" sz="1400" dirty="0"/>
              <a:t> – </a:t>
            </a:r>
            <a:r>
              <a:rPr lang="el-GR" sz="1400" b="1" u="sng" dirty="0"/>
              <a:t>Νόμοι θερμοχημείας</a:t>
            </a:r>
            <a:r>
              <a:rPr lang="el-GR" sz="1400" dirty="0"/>
              <a:t>»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E012E1-5745-4BA8-4E12-E9BC67591A99}"/>
              </a:ext>
            </a:extLst>
          </p:cNvPr>
          <p:cNvSpPr txBox="1"/>
          <p:nvPr/>
        </p:nvSpPr>
        <p:spPr>
          <a:xfrm>
            <a:off x="223344" y="4461632"/>
            <a:ext cx="62897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2.1 «Μεταβολή ενέργειας κατά τις χημικές μεταβολές. Ενδόθερμες-εξώθερμες</a:t>
            </a:r>
          </a:p>
          <a:p>
            <a:r>
              <a:rPr lang="el-GR" sz="1400" dirty="0"/>
              <a:t>αντιδράσεις. Θερμότητα αντίδρασης – ενθαλπία».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CADD4AF-6681-59D1-0DAC-27CA10315FF1}"/>
              </a:ext>
            </a:extLst>
          </p:cNvPr>
          <p:cNvSpPr txBox="1"/>
          <p:nvPr/>
        </p:nvSpPr>
        <p:spPr>
          <a:xfrm>
            <a:off x="190272" y="5193267"/>
            <a:ext cx="34160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3. ΧΗΜΙΚΗ ΚΙΝΗΤΙΚΗ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2BA556C-B9D8-1A1F-D7AC-C58B94677C93}"/>
              </a:ext>
            </a:extLst>
          </p:cNvPr>
          <p:cNvSpPr txBox="1"/>
          <p:nvPr/>
        </p:nvSpPr>
        <p:spPr>
          <a:xfrm>
            <a:off x="223344" y="5434947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3.1 «Γενικά για τη χημική κινητική και τη χημική αντίδραση - Ταχύτητα αντίδρασης»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E7D99B4-3204-D8C1-E6D8-49A117D80A25}"/>
              </a:ext>
            </a:extLst>
          </p:cNvPr>
          <p:cNvSpPr txBox="1"/>
          <p:nvPr/>
        </p:nvSpPr>
        <p:spPr>
          <a:xfrm>
            <a:off x="221646" y="5709459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3.2 «Παράγοντες που επηρεάζουν την ταχύτητα αντίδρασης. Καταλύτες»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168C3E8-74F8-16FC-4ED2-C0123ABEC55E}"/>
              </a:ext>
            </a:extLst>
          </p:cNvPr>
          <p:cNvSpPr txBox="1"/>
          <p:nvPr/>
        </p:nvSpPr>
        <p:spPr>
          <a:xfrm>
            <a:off x="219948" y="6013031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3.3 «Νόμος ταχύτητας – Μηχανισμός αντίδρασης»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847765-60F7-699B-94A1-B48A8A059929}"/>
              </a:ext>
            </a:extLst>
          </p:cNvPr>
          <p:cNvSpPr txBox="1"/>
          <p:nvPr/>
        </p:nvSpPr>
        <p:spPr>
          <a:xfrm>
            <a:off x="7736283" y="1591338"/>
            <a:ext cx="4674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b="0" i="0" dirty="0">
                <a:solidFill>
                  <a:srgbClr val="22262A"/>
                </a:solidFill>
                <a:effectLst/>
                <a:latin typeface="Source Sans Pro" panose="020B0503030403020204" pitchFamily="34" charset="0"/>
              </a:rPr>
              <a:t>H</a:t>
            </a:r>
            <a:r>
              <a:rPr lang="pt-BR" b="0" i="0" baseline="-25000" dirty="0">
                <a:solidFill>
                  <a:srgbClr val="22262A"/>
                </a:solidFill>
                <a:effectLst/>
                <a:latin typeface="Source Sans Pro" panose="020B0503030403020204" pitchFamily="34" charset="0"/>
              </a:rPr>
              <a:t>2</a:t>
            </a:r>
            <a:r>
              <a:rPr lang="pt-BR" b="0" i="0" dirty="0">
                <a:solidFill>
                  <a:srgbClr val="22262A"/>
                </a:solidFill>
                <a:effectLst/>
                <a:latin typeface="Source Sans Pro" panose="020B0503030403020204" pitchFamily="34" charset="0"/>
              </a:rPr>
              <a:t>O</a:t>
            </a:r>
            <a:r>
              <a:rPr lang="pt-BR" b="0" i="0" baseline="-25000" dirty="0">
                <a:solidFill>
                  <a:srgbClr val="22262A"/>
                </a:solidFill>
                <a:effectLst/>
                <a:latin typeface="Source Sans Pro" panose="020B0503030403020204" pitchFamily="34" charset="0"/>
              </a:rPr>
              <a:t>2</a:t>
            </a:r>
            <a:r>
              <a:rPr lang="pt-BR" b="0" i="0" dirty="0">
                <a:solidFill>
                  <a:srgbClr val="22262A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pt-BR" b="0" i="0" baseline="-25000" dirty="0">
                <a:solidFill>
                  <a:srgbClr val="22262A"/>
                </a:solidFill>
                <a:effectLst/>
                <a:latin typeface="Source Sans Pro" panose="020B0503030403020204" pitchFamily="34" charset="0"/>
              </a:rPr>
              <a:t>(aq) </a:t>
            </a:r>
            <a:r>
              <a:rPr lang="pt-BR" b="0" i="0" baseline="30000" dirty="0">
                <a:solidFill>
                  <a:srgbClr val="22262A"/>
                </a:solidFill>
                <a:effectLst/>
                <a:latin typeface="Source Sans Pro" panose="020B0503030403020204" pitchFamily="34" charset="0"/>
              </a:rPr>
              <a:t>       </a:t>
            </a:r>
            <a:r>
              <a:rPr lang="pt-BR" baseline="30000" dirty="0">
                <a:solidFill>
                  <a:srgbClr val="22262A"/>
                </a:solidFill>
                <a:latin typeface="Lucida Console" panose="020B0609040504020204" pitchFamily="49" charset="0"/>
              </a:rPr>
              <a:t>    </a:t>
            </a:r>
            <a:r>
              <a:rPr lang="pt-BR" b="0" i="0" dirty="0">
                <a:solidFill>
                  <a:srgbClr val="22262A"/>
                </a:solidFill>
                <a:effectLst/>
                <a:latin typeface="Source Sans Pro" panose="020B0503030403020204" pitchFamily="34" charset="0"/>
              </a:rPr>
              <a:t>    2 H</a:t>
            </a:r>
            <a:r>
              <a:rPr lang="pt-BR" b="0" i="0" baseline="-25000" dirty="0">
                <a:solidFill>
                  <a:srgbClr val="22262A"/>
                </a:solidFill>
                <a:effectLst/>
                <a:latin typeface="Source Sans Pro" panose="020B0503030403020204" pitchFamily="34" charset="0"/>
              </a:rPr>
              <a:t>2</a:t>
            </a:r>
            <a:r>
              <a:rPr lang="pt-BR" b="0" i="0" dirty="0">
                <a:solidFill>
                  <a:srgbClr val="22262A"/>
                </a:solidFill>
                <a:effectLst/>
                <a:latin typeface="Source Sans Pro" panose="020B0503030403020204" pitchFamily="34" charset="0"/>
              </a:rPr>
              <a:t>O </a:t>
            </a:r>
            <a:r>
              <a:rPr lang="pt-BR" b="0" i="0" baseline="-25000" dirty="0">
                <a:solidFill>
                  <a:srgbClr val="22262A"/>
                </a:solidFill>
                <a:effectLst/>
                <a:latin typeface="Source Sans Pro" panose="020B0503030403020204" pitchFamily="34" charset="0"/>
              </a:rPr>
              <a:t>(ℓ) </a:t>
            </a:r>
            <a:r>
              <a:rPr lang="pt-BR" b="0" i="0" dirty="0">
                <a:solidFill>
                  <a:srgbClr val="22262A"/>
                </a:solidFill>
                <a:effectLst/>
                <a:latin typeface="Source Sans Pro" panose="020B0503030403020204" pitchFamily="34" charset="0"/>
              </a:rPr>
              <a:t>  +   O</a:t>
            </a:r>
            <a:r>
              <a:rPr lang="pt-BR" b="0" i="0" baseline="-25000" dirty="0">
                <a:solidFill>
                  <a:srgbClr val="22262A"/>
                </a:solidFill>
                <a:effectLst/>
                <a:latin typeface="Source Sans Pro" panose="020B0503030403020204" pitchFamily="34" charset="0"/>
              </a:rPr>
              <a:t>2</a:t>
            </a:r>
            <a:r>
              <a:rPr lang="pt-BR" b="0" i="0" dirty="0">
                <a:solidFill>
                  <a:srgbClr val="22262A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pt-BR" b="0" i="0" baseline="-25000" dirty="0">
                <a:solidFill>
                  <a:srgbClr val="22262A"/>
                </a:solidFill>
                <a:effectLst/>
                <a:latin typeface="Source Sans Pro" panose="020B0503030403020204" pitchFamily="34" charset="0"/>
              </a:rPr>
              <a:t>(g) </a:t>
            </a:r>
            <a:r>
              <a:rPr lang="pt-BR" b="0" i="0" dirty="0">
                <a:solidFill>
                  <a:srgbClr val="22262A"/>
                </a:solidFill>
                <a:effectLst/>
                <a:latin typeface="Source Sans Pro" panose="020B0503030403020204" pitchFamily="34" charset="0"/>
              </a:rPr>
              <a:t>  </a:t>
            </a:r>
          </a:p>
        </p:txBody>
      </p: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302B9EB1-C31E-EFA1-F1A5-64CC9D29D485}"/>
              </a:ext>
            </a:extLst>
          </p:cNvPr>
          <p:cNvCxnSpPr/>
          <p:nvPr/>
        </p:nvCxnSpPr>
        <p:spPr>
          <a:xfrm>
            <a:off x="8597267" y="1763254"/>
            <a:ext cx="7007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27EF8DC-94E0-330B-957E-FD97C03C0658}"/>
              </a:ext>
            </a:extLst>
          </p:cNvPr>
          <p:cNvSpPr txBox="1"/>
          <p:nvPr/>
        </p:nvSpPr>
        <p:spPr>
          <a:xfrm>
            <a:off x="8771955" y="1474521"/>
            <a:ext cx="351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KI</a:t>
            </a:r>
            <a:endParaRPr lang="el-GR" sz="1600" b="1" dirty="0"/>
          </a:p>
        </p:txBody>
      </p:sp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FB821D3A-DCFE-2FC7-5E97-156CFF4468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347" y="2250784"/>
            <a:ext cx="2713335" cy="1997613"/>
          </a:xfrm>
          <a:prstGeom prst="rect">
            <a:avLst/>
          </a:prstGeom>
        </p:spPr>
      </p:pic>
      <p:cxnSp>
        <p:nvCxnSpPr>
          <p:cNvPr id="22" name="Ευθύγραμμο βέλος σύνδεσης 21">
            <a:extLst>
              <a:ext uri="{FF2B5EF4-FFF2-40B4-BE49-F238E27FC236}">
                <a16:creationId xmlns:a16="http://schemas.microsoft.com/office/drawing/2014/main" id="{4311C889-A09A-A2A1-6678-2EBCE3DE75D9}"/>
              </a:ext>
            </a:extLst>
          </p:cNvPr>
          <p:cNvCxnSpPr>
            <a:cxnSpLocks/>
          </p:cNvCxnSpPr>
          <p:nvPr/>
        </p:nvCxnSpPr>
        <p:spPr>
          <a:xfrm flipH="1">
            <a:off x="5486400" y="2035980"/>
            <a:ext cx="2310656" cy="370674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3196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127FD319-FADE-5676-2AC1-260074C257D8}"/>
              </a:ext>
            </a:extLst>
          </p:cNvPr>
          <p:cNvSpPr/>
          <p:nvPr/>
        </p:nvSpPr>
        <p:spPr>
          <a:xfrm>
            <a:off x="4394486" y="1102407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Γ΄ Λυκείου</a:t>
            </a:r>
          </a:p>
        </p:txBody>
      </p:sp>
      <p:pic>
        <p:nvPicPr>
          <p:cNvPr id="7" name="Εικόνα 6">
            <a:hlinkClick r:id="rId3"/>
            <a:extLst>
              <a:ext uri="{FF2B5EF4-FFF2-40B4-BE49-F238E27FC236}">
                <a16:creationId xmlns:a16="http://schemas.microsoft.com/office/drawing/2014/main" id="{C271FC36-BB65-C4BC-0145-DB9D7FF65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32" y="8265"/>
            <a:ext cx="815173" cy="109414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Εικόνα 7">
            <a:hlinkClick r:id="rId5"/>
            <a:extLst>
              <a:ext uri="{FF2B5EF4-FFF2-40B4-BE49-F238E27FC236}">
                <a16:creationId xmlns:a16="http://schemas.microsoft.com/office/drawing/2014/main" id="{939EA1F5-AC8F-53A2-AA00-4777E84708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377" y="0"/>
            <a:ext cx="815172" cy="109414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CBD2822-3E56-7E6E-8C95-2379407653DE}"/>
              </a:ext>
            </a:extLst>
          </p:cNvPr>
          <p:cNvSpPr txBox="1"/>
          <p:nvPr/>
        </p:nvSpPr>
        <p:spPr>
          <a:xfrm>
            <a:off x="143532" y="1855639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4.1 «Έννοια χημικής ισορροπίας – Απόδοση αντίδρασης»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2A196-1770-EF7A-C044-0A2E3DB767F7}"/>
              </a:ext>
            </a:extLst>
          </p:cNvPr>
          <p:cNvSpPr txBox="1"/>
          <p:nvPr/>
        </p:nvSpPr>
        <p:spPr>
          <a:xfrm>
            <a:off x="143532" y="1525801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ΚΕΦΑΛΑΙΟ 4. ΧΗΜΙΚΗ ΙΣΟΡΡΟΠΙΑ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F05825-A8EE-E207-52FF-953358847566}"/>
              </a:ext>
            </a:extLst>
          </p:cNvPr>
          <p:cNvSpPr txBox="1"/>
          <p:nvPr/>
        </p:nvSpPr>
        <p:spPr>
          <a:xfrm>
            <a:off x="149928" y="2194193"/>
            <a:ext cx="87547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4.2 «Παράγοντες που επηρεάζουν τη θέση χημικής ισορροπίας – Αρχή </a:t>
            </a:r>
            <a:r>
              <a:rPr lang="el-GR" sz="1400" dirty="0" err="1"/>
              <a:t>Le</a:t>
            </a:r>
            <a:r>
              <a:rPr lang="el-GR" sz="1400" dirty="0"/>
              <a:t> </a:t>
            </a:r>
            <a:r>
              <a:rPr lang="el-GR" sz="1400" dirty="0" err="1"/>
              <a:t>Chatelier</a:t>
            </a:r>
            <a:r>
              <a:rPr lang="el-GR" sz="1400" dirty="0"/>
              <a:t>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BCBCBB-E01F-EC88-6F31-5C6FBED58EBA}"/>
              </a:ext>
            </a:extLst>
          </p:cNvPr>
          <p:cNvSpPr txBox="1"/>
          <p:nvPr/>
        </p:nvSpPr>
        <p:spPr>
          <a:xfrm>
            <a:off x="149928" y="2543368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4.3 «Σταθερά χημικής ισορροπίας </a:t>
            </a:r>
            <a:r>
              <a:rPr lang="el-GR" sz="1400" dirty="0" err="1"/>
              <a:t>Kc</a:t>
            </a:r>
            <a:r>
              <a:rPr lang="el-GR" sz="1400" dirty="0"/>
              <a:t> - </a:t>
            </a:r>
            <a:r>
              <a:rPr lang="el-GR" sz="1400" dirty="0" err="1"/>
              <a:t>Kp</a:t>
            </a:r>
            <a:r>
              <a:rPr lang="el-GR" sz="1400" dirty="0"/>
              <a:t>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BDE6C0-57E5-8C97-15CF-CB15F5040DCF}"/>
              </a:ext>
            </a:extLst>
          </p:cNvPr>
          <p:cNvSpPr txBox="1"/>
          <p:nvPr/>
        </p:nvSpPr>
        <p:spPr>
          <a:xfrm>
            <a:off x="149928" y="2892543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5.1 «Οξέα – Βάσεις»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E8B5DF-B49C-4500-C203-8C09A807045D}"/>
              </a:ext>
            </a:extLst>
          </p:cNvPr>
          <p:cNvSpPr txBox="1"/>
          <p:nvPr/>
        </p:nvSpPr>
        <p:spPr>
          <a:xfrm>
            <a:off x="143532" y="3244334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5.2 «Ιοντισμός οξέων – βάσεων»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589032-A875-129D-8A81-F72D9624B61F}"/>
              </a:ext>
            </a:extLst>
          </p:cNvPr>
          <p:cNvSpPr txBox="1"/>
          <p:nvPr/>
        </p:nvSpPr>
        <p:spPr>
          <a:xfrm>
            <a:off x="143532" y="3617493"/>
            <a:ext cx="40695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5.3 «Ιοντισμός οξέων – βάσεων και νερού – pH»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D3980-4589-DB3F-36BF-2EDFFA750E91}"/>
              </a:ext>
            </a:extLst>
          </p:cNvPr>
          <p:cNvSpPr txBox="1"/>
          <p:nvPr/>
        </p:nvSpPr>
        <p:spPr>
          <a:xfrm>
            <a:off x="143532" y="3975214"/>
            <a:ext cx="33346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5.4 «Επίδραση κοινού ιόντος»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5714C7-EE84-C6EC-CC36-374280A6E0A0}"/>
              </a:ext>
            </a:extLst>
          </p:cNvPr>
          <p:cNvSpPr txBox="1"/>
          <p:nvPr/>
        </p:nvSpPr>
        <p:spPr>
          <a:xfrm>
            <a:off x="143532" y="4332935"/>
            <a:ext cx="29585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5.5 «Ρυθμιστικά διαλύματα»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72B140C-21A4-7375-4EBF-07EF38BB2537}"/>
              </a:ext>
            </a:extLst>
          </p:cNvPr>
          <p:cNvSpPr txBox="1"/>
          <p:nvPr/>
        </p:nvSpPr>
        <p:spPr>
          <a:xfrm>
            <a:off x="149928" y="4660426"/>
            <a:ext cx="28581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5.6 «Δείκτες – </a:t>
            </a:r>
            <a:r>
              <a:rPr lang="el-GR" sz="1400" dirty="0" err="1"/>
              <a:t>ογκομέτρηση</a:t>
            </a:r>
            <a:r>
              <a:rPr lang="el-GR" sz="1400" dirty="0"/>
              <a:t>»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0305A9-437D-3456-8E55-A46E168BD7DC}"/>
              </a:ext>
            </a:extLst>
          </p:cNvPr>
          <p:cNvSpPr txBox="1"/>
          <p:nvPr/>
        </p:nvSpPr>
        <p:spPr>
          <a:xfrm>
            <a:off x="143532" y="5016176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ΚΕΦΑΛΑΙΟ 1. ΟΞΕΙΔΟΑΝΑΓΩΓΗ – ΗΛΕΚΤΡΟΛΥΣΗ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B8BF184-C3C1-974E-E681-2A702E346EF2}"/>
              </a:ext>
            </a:extLst>
          </p:cNvPr>
          <p:cNvSpPr txBox="1"/>
          <p:nvPr/>
        </p:nvSpPr>
        <p:spPr>
          <a:xfrm>
            <a:off x="143532" y="5235446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1.1 «Αριθμός οξείδωσης. Οξείδωση – Αναγωγή»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8CD2A40-C98C-A883-F759-CEE7EDE67254}"/>
              </a:ext>
            </a:extLst>
          </p:cNvPr>
          <p:cNvSpPr txBox="1"/>
          <p:nvPr/>
        </p:nvSpPr>
        <p:spPr>
          <a:xfrm>
            <a:off x="143532" y="5514750"/>
            <a:ext cx="76502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1.2 «Κυριότερα οξειδωτικά – αναγωγικά. Αντιδράσεις οξειδοαναγωγής»</a:t>
            </a:r>
          </a:p>
        </p:txBody>
      </p:sp>
      <p:pic>
        <p:nvPicPr>
          <p:cNvPr id="37" name="Εικόνα 36">
            <a:extLst>
              <a:ext uri="{FF2B5EF4-FFF2-40B4-BE49-F238E27FC236}">
                <a16:creationId xmlns:a16="http://schemas.microsoft.com/office/drawing/2014/main" id="{B57A2AD1-9B44-3C55-B239-B61AC5D3BE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3764" y="1956372"/>
            <a:ext cx="2802903" cy="117399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4CA24F9-B9BD-68B2-783C-28C8449131A1}"/>
              </a:ext>
            </a:extLst>
          </p:cNvPr>
          <p:cNvSpPr txBox="1"/>
          <p:nvPr/>
        </p:nvSpPr>
        <p:spPr>
          <a:xfrm>
            <a:off x="7686882" y="1480383"/>
            <a:ext cx="30166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2 CrO</a:t>
            </a:r>
            <a:r>
              <a:rPr lang="pt-BR" baseline="-25000" dirty="0"/>
              <a:t>4</a:t>
            </a:r>
            <a:r>
              <a:rPr lang="pt-BR" baseline="30000" dirty="0"/>
              <a:t>2-</a:t>
            </a:r>
            <a:r>
              <a:rPr lang="pt-BR" dirty="0"/>
              <a:t> + 2H</a:t>
            </a:r>
            <a:r>
              <a:rPr lang="pt-BR" baseline="30000" dirty="0"/>
              <a:t>+</a:t>
            </a:r>
            <a:r>
              <a:rPr lang="pt-BR" dirty="0"/>
              <a:t> ⇌ Cr</a:t>
            </a:r>
            <a:r>
              <a:rPr lang="pt-BR" baseline="-25000" dirty="0"/>
              <a:t>2</a:t>
            </a:r>
            <a:r>
              <a:rPr lang="pt-BR" dirty="0"/>
              <a:t>O</a:t>
            </a:r>
            <a:r>
              <a:rPr lang="pt-BR" baseline="-25000" dirty="0"/>
              <a:t>7</a:t>
            </a:r>
            <a:r>
              <a:rPr lang="pt-BR" baseline="30000" dirty="0"/>
              <a:t>2-</a:t>
            </a:r>
            <a:r>
              <a:rPr lang="pt-BR" dirty="0"/>
              <a:t> + H</a:t>
            </a:r>
            <a:r>
              <a:rPr lang="pt-BR" baseline="-25000" dirty="0"/>
              <a:t>2</a:t>
            </a:r>
            <a:r>
              <a:rPr lang="pt-BR" dirty="0"/>
              <a:t>O </a:t>
            </a:r>
            <a:endParaRPr lang="el-GR" dirty="0"/>
          </a:p>
        </p:txBody>
      </p:sp>
      <p:sp>
        <p:nvSpPr>
          <p:cNvPr id="8262" name="TextBox 8261">
            <a:extLst>
              <a:ext uri="{FF2B5EF4-FFF2-40B4-BE49-F238E27FC236}">
                <a16:creationId xmlns:a16="http://schemas.microsoft.com/office/drawing/2014/main" id="{8FE55C51-ACD3-D0A4-44C7-B9085C7CE2E9}"/>
              </a:ext>
            </a:extLst>
          </p:cNvPr>
          <p:cNvSpPr txBox="1"/>
          <p:nvPr/>
        </p:nvSpPr>
        <p:spPr>
          <a:xfrm>
            <a:off x="8586620" y="3329242"/>
            <a:ext cx="1217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δ/μα </a:t>
            </a:r>
            <a:r>
              <a:rPr lang="en-US" dirty="0"/>
              <a:t>HCl </a:t>
            </a:r>
            <a:r>
              <a:rPr lang="en-US" dirty="0">
                <a:latin typeface="Lucida Console" panose="020B0609040504020204" pitchFamily="49" charset="0"/>
              </a:rPr>
              <a:t>→</a:t>
            </a:r>
            <a:endParaRPr lang="el-GR" dirty="0"/>
          </a:p>
        </p:txBody>
      </p:sp>
      <p:sp>
        <p:nvSpPr>
          <p:cNvPr id="8263" name="TextBox 8262">
            <a:extLst>
              <a:ext uri="{FF2B5EF4-FFF2-40B4-BE49-F238E27FC236}">
                <a16:creationId xmlns:a16="http://schemas.microsoft.com/office/drawing/2014/main" id="{0F011A96-FBEF-A169-C543-01EE829BA53F}"/>
              </a:ext>
            </a:extLst>
          </p:cNvPr>
          <p:cNvSpPr txBox="1"/>
          <p:nvPr/>
        </p:nvSpPr>
        <p:spPr>
          <a:xfrm>
            <a:off x="8403877" y="3826128"/>
            <a:ext cx="140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Lucida Console" panose="020B0609040504020204" pitchFamily="49" charset="0"/>
              </a:rPr>
              <a:t>←</a:t>
            </a:r>
            <a:r>
              <a:rPr lang="el-GR" dirty="0"/>
              <a:t>δ/μα </a:t>
            </a:r>
            <a:r>
              <a:rPr lang="en-US" dirty="0"/>
              <a:t>NaOH</a:t>
            </a:r>
            <a:endParaRPr lang="el-GR" dirty="0"/>
          </a:p>
        </p:txBody>
      </p:sp>
      <p:cxnSp>
        <p:nvCxnSpPr>
          <p:cNvPr id="8264" name="Ευθύγραμμο βέλος σύνδεσης 8263">
            <a:extLst>
              <a:ext uri="{FF2B5EF4-FFF2-40B4-BE49-F238E27FC236}">
                <a16:creationId xmlns:a16="http://schemas.microsoft.com/office/drawing/2014/main" id="{B991E53A-626E-B008-A749-9AC27F5B7C9B}"/>
              </a:ext>
            </a:extLst>
          </p:cNvPr>
          <p:cNvCxnSpPr>
            <a:cxnSpLocks/>
          </p:cNvCxnSpPr>
          <p:nvPr/>
        </p:nvCxnSpPr>
        <p:spPr>
          <a:xfrm flipH="1">
            <a:off x="3860550" y="2060240"/>
            <a:ext cx="4543327" cy="17182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3438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127FD319-FADE-5676-2AC1-260074C257D8}"/>
              </a:ext>
            </a:extLst>
          </p:cNvPr>
          <p:cNvSpPr/>
          <p:nvPr/>
        </p:nvSpPr>
        <p:spPr>
          <a:xfrm>
            <a:off x="4394486" y="1102407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Γ΄ Λυκείου</a:t>
            </a:r>
          </a:p>
        </p:txBody>
      </p:sp>
      <p:pic>
        <p:nvPicPr>
          <p:cNvPr id="7" name="Εικόνα 6">
            <a:hlinkClick r:id="rId3"/>
            <a:extLst>
              <a:ext uri="{FF2B5EF4-FFF2-40B4-BE49-F238E27FC236}">
                <a16:creationId xmlns:a16="http://schemas.microsoft.com/office/drawing/2014/main" id="{C271FC36-BB65-C4BC-0145-DB9D7FF65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32" y="8265"/>
            <a:ext cx="815173" cy="109414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Εικόνα 7">
            <a:hlinkClick r:id="rId5"/>
            <a:extLst>
              <a:ext uri="{FF2B5EF4-FFF2-40B4-BE49-F238E27FC236}">
                <a16:creationId xmlns:a16="http://schemas.microsoft.com/office/drawing/2014/main" id="{939EA1F5-AC8F-53A2-AA00-4777E84708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377" y="0"/>
            <a:ext cx="815172" cy="109414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CBD2822-3E56-7E6E-8C95-2379407653DE}"/>
              </a:ext>
            </a:extLst>
          </p:cNvPr>
          <p:cNvSpPr txBox="1"/>
          <p:nvPr/>
        </p:nvSpPr>
        <p:spPr>
          <a:xfrm>
            <a:off x="143532" y="1855639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4.1 «Έννοια χημικής ισορροπίας – Απόδοση αντίδρασης»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2A196-1770-EF7A-C044-0A2E3DB767F7}"/>
              </a:ext>
            </a:extLst>
          </p:cNvPr>
          <p:cNvSpPr txBox="1"/>
          <p:nvPr/>
        </p:nvSpPr>
        <p:spPr>
          <a:xfrm>
            <a:off x="143532" y="1525801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ΚΕΦΑΛΑΙΟ 4. ΧΗΜΙΚΗ ΙΣΟΡΡΟΠΙΑ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F05825-A8EE-E207-52FF-953358847566}"/>
              </a:ext>
            </a:extLst>
          </p:cNvPr>
          <p:cNvSpPr txBox="1"/>
          <p:nvPr/>
        </p:nvSpPr>
        <p:spPr>
          <a:xfrm>
            <a:off x="149928" y="2194193"/>
            <a:ext cx="87547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4.2 «Παράγοντες που επηρεάζουν τη θέση χημικής ισορροπίας – Αρχή </a:t>
            </a:r>
            <a:r>
              <a:rPr lang="el-GR" sz="1400" dirty="0" err="1"/>
              <a:t>Le</a:t>
            </a:r>
            <a:r>
              <a:rPr lang="el-GR" sz="1400" dirty="0"/>
              <a:t> </a:t>
            </a:r>
            <a:r>
              <a:rPr lang="el-GR" sz="1400" dirty="0" err="1"/>
              <a:t>Chatelier</a:t>
            </a:r>
            <a:r>
              <a:rPr lang="el-GR" sz="1400" dirty="0"/>
              <a:t>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BCBCBB-E01F-EC88-6F31-5C6FBED58EBA}"/>
              </a:ext>
            </a:extLst>
          </p:cNvPr>
          <p:cNvSpPr txBox="1"/>
          <p:nvPr/>
        </p:nvSpPr>
        <p:spPr>
          <a:xfrm>
            <a:off x="149928" y="2543368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4.3 «Σταθερά χημικής ισορροπίας </a:t>
            </a:r>
            <a:r>
              <a:rPr lang="el-GR" sz="1400" dirty="0" err="1"/>
              <a:t>K</a:t>
            </a:r>
            <a:r>
              <a:rPr lang="el-GR" sz="1400" baseline="-25000" dirty="0" err="1"/>
              <a:t>c</a:t>
            </a:r>
            <a:r>
              <a:rPr lang="el-GR" sz="1400" dirty="0"/>
              <a:t> - </a:t>
            </a:r>
            <a:r>
              <a:rPr lang="el-GR" sz="1400" dirty="0" err="1"/>
              <a:t>K</a:t>
            </a:r>
            <a:r>
              <a:rPr lang="el-GR" sz="1400" baseline="-25000" dirty="0" err="1"/>
              <a:t>p</a:t>
            </a:r>
            <a:r>
              <a:rPr lang="el-GR" sz="1400" dirty="0"/>
              <a:t>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BDE6C0-57E5-8C97-15CF-CB15F5040DCF}"/>
              </a:ext>
            </a:extLst>
          </p:cNvPr>
          <p:cNvSpPr txBox="1"/>
          <p:nvPr/>
        </p:nvSpPr>
        <p:spPr>
          <a:xfrm>
            <a:off x="149928" y="2892543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5.1 «Οξέα – Βάσεις»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E8B5DF-B49C-4500-C203-8C09A807045D}"/>
              </a:ext>
            </a:extLst>
          </p:cNvPr>
          <p:cNvSpPr txBox="1"/>
          <p:nvPr/>
        </p:nvSpPr>
        <p:spPr>
          <a:xfrm>
            <a:off x="143532" y="3244334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5.2 «Ιοντισμός οξέων – βάσεων»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589032-A875-129D-8A81-F72D9624B61F}"/>
              </a:ext>
            </a:extLst>
          </p:cNvPr>
          <p:cNvSpPr txBox="1"/>
          <p:nvPr/>
        </p:nvSpPr>
        <p:spPr>
          <a:xfrm>
            <a:off x="143532" y="3617493"/>
            <a:ext cx="40695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5.3 «Ιοντισμός οξέων – βάσεων και νερού – pH»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D3980-4589-DB3F-36BF-2EDFFA750E91}"/>
              </a:ext>
            </a:extLst>
          </p:cNvPr>
          <p:cNvSpPr txBox="1"/>
          <p:nvPr/>
        </p:nvSpPr>
        <p:spPr>
          <a:xfrm>
            <a:off x="143532" y="3975214"/>
            <a:ext cx="33346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5.4 «Επίδραση κοινού ιόντος»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5714C7-EE84-C6EC-CC36-374280A6E0A0}"/>
              </a:ext>
            </a:extLst>
          </p:cNvPr>
          <p:cNvSpPr txBox="1"/>
          <p:nvPr/>
        </p:nvSpPr>
        <p:spPr>
          <a:xfrm>
            <a:off x="143532" y="4332935"/>
            <a:ext cx="29585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5.5 «Ρυθμιστικά διαλύματα»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72B140C-21A4-7375-4EBF-07EF38BB2537}"/>
              </a:ext>
            </a:extLst>
          </p:cNvPr>
          <p:cNvSpPr txBox="1"/>
          <p:nvPr/>
        </p:nvSpPr>
        <p:spPr>
          <a:xfrm>
            <a:off x="149928" y="4660426"/>
            <a:ext cx="28581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5.6 «Δείκτες – </a:t>
            </a:r>
            <a:r>
              <a:rPr lang="el-GR" sz="1400" dirty="0" err="1"/>
              <a:t>ογκομέτρηση</a:t>
            </a:r>
            <a:r>
              <a:rPr lang="el-GR" sz="1400" dirty="0"/>
              <a:t>»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0305A9-437D-3456-8E55-A46E168BD7DC}"/>
              </a:ext>
            </a:extLst>
          </p:cNvPr>
          <p:cNvSpPr txBox="1"/>
          <p:nvPr/>
        </p:nvSpPr>
        <p:spPr>
          <a:xfrm>
            <a:off x="143532" y="5016176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ΚΕΦΑΛΑΙΟ 1. ΟΞΕΙΔΟΑΝΑΓΩΓΗ – ΗΛΕΚΤΡΟΛΥΣΗ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B8BF184-C3C1-974E-E681-2A702E346EF2}"/>
              </a:ext>
            </a:extLst>
          </p:cNvPr>
          <p:cNvSpPr txBox="1"/>
          <p:nvPr/>
        </p:nvSpPr>
        <p:spPr>
          <a:xfrm>
            <a:off x="143532" y="5235446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1.1 «Αριθμός οξείδωσης. Οξείδωση – Αναγωγή»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8CD2A40-C98C-A883-F759-CEE7EDE67254}"/>
              </a:ext>
            </a:extLst>
          </p:cNvPr>
          <p:cNvSpPr txBox="1"/>
          <p:nvPr/>
        </p:nvSpPr>
        <p:spPr>
          <a:xfrm>
            <a:off x="143532" y="5514750"/>
            <a:ext cx="76502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1.2 «Κυριότερα οξειδωτικά – αναγωγικά. Αντιδράσεις οξειδοαναγωγής»</a:t>
            </a:r>
          </a:p>
        </p:txBody>
      </p:sp>
      <p:pic>
        <p:nvPicPr>
          <p:cNvPr id="37" name="Εικόνα 36">
            <a:extLst>
              <a:ext uri="{FF2B5EF4-FFF2-40B4-BE49-F238E27FC236}">
                <a16:creationId xmlns:a16="http://schemas.microsoft.com/office/drawing/2014/main" id="{B57A2AD1-9B44-3C55-B239-B61AC5D3BE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3764" y="1956372"/>
            <a:ext cx="2802903" cy="117399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4CA24F9-B9BD-68B2-783C-28C8449131A1}"/>
              </a:ext>
            </a:extLst>
          </p:cNvPr>
          <p:cNvSpPr txBox="1"/>
          <p:nvPr/>
        </p:nvSpPr>
        <p:spPr>
          <a:xfrm>
            <a:off x="7686882" y="1480383"/>
            <a:ext cx="30166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2 CrO</a:t>
            </a:r>
            <a:r>
              <a:rPr lang="pt-BR" baseline="-25000" dirty="0"/>
              <a:t>4</a:t>
            </a:r>
            <a:r>
              <a:rPr lang="pt-BR" baseline="30000" dirty="0"/>
              <a:t>2-</a:t>
            </a:r>
            <a:r>
              <a:rPr lang="pt-BR" dirty="0"/>
              <a:t> + 2H</a:t>
            </a:r>
            <a:r>
              <a:rPr lang="pt-BR" baseline="30000" dirty="0"/>
              <a:t>+</a:t>
            </a:r>
            <a:r>
              <a:rPr lang="pt-BR" dirty="0"/>
              <a:t> ⇌ Cr</a:t>
            </a:r>
            <a:r>
              <a:rPr lang="pt-BR" baseline="-25000" dirty="0"/>
              <a:t>2</a:t>
            </a:r>
            <a:r>
              <a:rPr lang="pt-BR" dirty="0"/>
              <a:t>O</a:t>
            </a:r>
            <a:r>
              <a:rPr lang="pt-BR" baseline="-25000" dirty="0"/>
              <a:t>7</a:t>
            </a:r>
            <a:r>
              <a:rPr lang="pt-BR" baseline="30000" dirty="0"/>
              <a:t>2-</a:t>
            </a:r>
            <a:r>
              <a:rPr lang="pt-BR" dirty="0"/>
              <a:t> + H</a:t>
            </a:r>
            <a:r>
              <a:rPr lang="pt-BR" baseline="-25000" dirty="0"/>
              <a:t>2</a:t>
            </a:r>
            <a:r>
              <a:rPr lang="pt-BR" dirty="0"/>
              <a:t>O </a:t>
            </a:r>
            <a:endParaRPr lang="el-GR" dirty="0"/>
          </a:p>
        </p:txBody>
      </p:sp>
      <p:sp>
        <p:nvSpPr>
          <p:cNvPr id="8262" name="TextBox 8261">
            <a:extLst>
              <a:ext uri="{FF2B5EF4-FFF2-40B4-BE49-F238E27FC236}">
                <a16:creationId xmlns:a16="http://schemas.microsoft.com/office/drawing/2014/main" id="{8FE55C51-ACD3-D0A4-44C7-B9085C7CE2E9}"/>
              </a:ext>
            </a:extLst>
          </p:cNvPr>
          <p:cNvSpPr txBox="1"/>
          <p:nvPr/>
        </p:nvSpPr>
        <p:spPr>
          <a:xfrm>
            <a:off x="8586620" y="3329242"/>
            <a:ext cx="1217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δ/μα </a:t>
            </a:r>
            <a:r>
              <a:rPr lang="en-US" dirty="0"/>
              <a:t>HCl </a:t>
            </a:r>
            <a:r>
              <a:rPr lang="en-US" dirty="0">
                <a:latin typeface="Lucida Console" panose="020B0609040504020204" pitchFamily="49" charset="0"/>
              </a:rPr>
              <a:t>→</a:t>
            </a:r>
            <a:endParaRPr lang="el-GR" dirty="0"/>
          </a:p>
        </p:txBody>
      </p:sp>
      <p:sp>
        <p:nvSpPr>
          <p:cNvPr id="8263" name="TextBox 8262">
            <a:extLst>
              <a:ext uri="{FF2B5EF4-FFF2-40B4-BE49-F238E27FC236}">
                <a16:creationId xmlns:a16="http://schemas.microsoft.com/office/drawing/2014/main" id="{0F011A96-FBEF-A169-C543-01EE829BA53F}"/>
              </a:ext>
            </a:extLst>
          </p:cNvPr>
          <p:cNvSpPr txBox="1"/>
          <p:nvPr/>
        </p:nvSpPr>
        <p:spPr>
          <a:xfrm>
            <a:off x="8403877" y="3826128"/>
            <a:ext cx="140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Lucida Console" panose="020B0609040504020204" pitchFamily="49" charset="0"/>
              </a:rPr>
              <a:t>←</a:t>
            </a:r>
            <a:r>
              <a:rPr lang="el-GR" dirty="0"/>
              <a:t>δ/μα </a:t>
            </a:r>
            <a:r>
              <a:rPr lang="en-US" dirty="0"/>
              <a:t>NaOH</a:t>
            </a:r>
            <a:endParaRPr lang="el-GR" dirty="0"/>
          </a:p>
        </p:txBody>
      </p:sp>
      <p:cxnSp>
        <p:nvCxnSpPr>
          <p:cNvPr id="8264" name="Ευθύγραμμο βέλος σύνδεσης 8263">
            <a:extLst>
              <a:ext uri="{FF2B5EF4-FFF2-40B4-BE49-F238E27FC236}">
                <a16:creationId xmlns:a16="http://schemas.microsoft.com/office/drawing/2014/main" id="{B991E53A-626E-B008-A749-9AC27F5B7C9B}"/>
              </a:ext>
            </a:extLst>
          </p:cNvPr>
          <p:cNvCxnSpPr>
            <a:cxnSpLocks/>
          </p:cNvCxnSpPr>
          <p:nvPr/>
        </p:nvCxnSpPr>
        <p:spPr>
          <a:xfrm flipH="1">
            <a:off x="3860550" y="2060240"/>
            <a:ext cx="4543327" cy="17182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1542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127FD319-FADE-5676-2AC1-260074C257D8}"/>
              </a:ext>
            </a:extLst>
          </p:cNvPr>
          <p:cNvSpPr/>
          <p:nvPr/>
        </p:nvSpPr>
        <p:spPr>
          <a:xfrm>
            <a:off x="4394486" y="1102407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Γ΄ Λυκείου</a:t>
            </a:r>
          </a:p>
        </p:txBody>
      </p:sp>
      <p:pic>
        <p:nvPicPr>
          <p:cNvPr id="7" name="Εικόνα 6">
            <a:hlinkClick r:id="rId3"/>
            <a:extLst>
              <a:ext uri="{FF2B5EF4-FFF2-40B4-BE49-F238E27FC236}">
                <a16:creationId xmlns:a16="http://schemas.microsoft.com/office/drawing/2014/main" id="{C271FC36-BB65-C4BC-0145-DB9D7FF65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32" y="8265"/>
            <a:ext cx="815173" cy="109414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Εικόνα 7">
            <a:hlinkClick r:id="rId5"/>
            <a:extLst>
              <a:ext uri="{FF2B5EF4-FFF2-40B4-BE49-F238E27FC236}">
                <a16:creationId xmlns:a16="http://schemas.microsoft.com/office/drawing/2014/main" id="{939EA1F5-AC8F-53A2-AA00-4777E84708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377" y="0"/>
            <a:ext cx="815172" cy="109414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CBD2822-3E56-7E6E-8C95-2379407653DE}"/>
              </a:ext>
            </a:extLst>
          </p:cNvPr>
          <p:cNvSpPr txBox="1"/>
          <p:nvPr/>
        </p:nvSpPr>
        <p:spPr>
          <a:xfrm>
            <a:off x="143532" y="1855639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4.1 «Έννοια χημικής ισορροπίας – Απόδοση αντίδρασης»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2A196-1770-EF7A-C044-0A2E3DB767F7}"/>
              </a:ext>
            </a:extLst>
          </p:cNvPr>
          <p:cNvSpPr txBox="1"/>
          <p:nvPr/>
        </p:nvSpPr>
        <p:spPr>
          <a:xfrm>
            <a:off x="143532" y="1525801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ΚΕΦΑΛΑΙΟ 4. ΧΗΜΙΚΗ ΙΣΟΡΡΟΠΙΑ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F05825-A8EE-E207-52FF-953358847566}"/>
              </a:ext>
            </a:extLst>
          </p:cNvPr>
          <p:cNvSpPr txBox="1"/>
          <p:nvPr/>
        </p:nvSpPr>
        <p:spPr>
          <a:xfrm>
            <a:off x="149928" y="2194193"/>
            <a:ext cx="87547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4.2 «Παράγοντες που επηρεάζουν τη θέση χημικής ισορροπίας – Αρχή </a:t>
            </a:r>
            <a:r>
              <a:rPr lang="el-GR" sz="1400" dirty="0" err="1"/>
              <a:t>Le</a:t>
            </a:r>
            <a:r>
              <a:rPr lang="el-GR" sz="1400" dirty="0"/>
              <a:t> </a:t>
            </a:r>
            <a:r>
              <a:rPr lang="el-GR" sz="1400" dirty="0" err="1"/>
              <a:t>Chatelier</a:t>
            </a:r>
            <a:r>
              <a:rPr lang="el-GR" sz="1400" dirty="0"/>
              <a:t>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BCBCBB-E01F-EC88-6F31-5C6FBED58EBA}"/>
              </a:ext>
            </a:extLst>
          </p:cNvPr>
          <p:cNvSpPr txBox="1"/>
          <p:nvPr/>
        </p:nvSpPr>
        <p:spPr>
          <a:xfrm>
            <a:off x="149928" y="2543368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4.3 «Σταθερά χημικής ισορροπίας </a:t>
            </a:r>
            <a:r>
              <a:rPr lang="el-GR" sz="1400" dirty="0" err="1"/>
              <a:t>K</a:t>
            </a:r>
            <a:r>
              <a:rPr lang="el-GR" sz="1400" baseline="-25000" dirty="0" err="1"/>
              <a:t>c</a:t>
            </a:r>
            <a:r>
              <a:rPr lang="el-GR" sz="1400" dirty="0"/>
              <a:t> - </a:t>
            </a:r>
            <a:r>
              <a:rPr lang="el-GR" sz="1400" dirty="0" err="1"/>
              <a:t>K</a:t>
            </a:r>
            <a:r>
              <a:rPr lang="el-GR" sz="1400" baseline="-25000" dirty="0" err="1"/>
              <a:t>p</a:t>
            </a:r>
            <a:r>
              <a:rPr lang="el-GR" sz="1400" dirty="0"/>
              <a:t>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BDE6C0-57E5-8C97-15CF-CB15F5040DCF}"/>
              </a:ext>
            </a:extLst>
          </p:cNvPr>
          <p:cNvSpPr txBox="1"/>
          <p:nvPr/>
        </p:nvSpPr>
        <p:spPr>
          <a:xfrm>
            <a:off x="149928" y="2892543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5.1 «Οξέα – Βάσεις»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E8B5DF-B49C-4500-C203-8C09A807045D}"/>
              </a:ext>
            </a:extLst>
          </p:cNvPr>
          <p:cNvSpPr txBox="1"/>
          <p:nvPr/>
        </p:nvSpPr>
        <p:spPr>
          <a:xfrm>
            <a:off x="143532" y="3244334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5.2 «Ιοντισμός οξέων – βάσεων»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589032-A875-129D-8A81-F72D9624B61F}"/>
              </a:ext>
            </a:extLst>
          </p:cNvPr>
          <p:cNvSpPr txBox="1"/>
          <p:nvPr/>
        </p:nvSpPr>
        <p:spPr>
          <a:xfrm>
            <a:off x="143532" y="3617493"/>
            <a:ext cx="40695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5.3 «Ιοντισμός οξέων – βάσεων και νερού – pH»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D3980-4589-DB3F-36BF-2EDFFA750E91}"/>
              </a:ext>
            </a:extLst>
          </p:cNvPr>
          <p:cNvSpPr txBox="1"/>
          <p:nvPr/>
        </p:nvSpPr>
        <p:spPr>
          <a:xfrm>
            <a:off x="143532" y="3975214"/>
            <a:ext cx="33346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5.4 «Επίδραση κοινού ιόντος»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5714C7-EE84-C6EC-CC36-374280A6E0A0}"/>
              </a:ext>
            </a:extLst>
          </p:cNvPr>
          <p:cNvSpPr txBox="1"/>
          <p:nvPr/>
        </p:nvSpPr>
        <p:spPr>
          <a:xfrm>
            <a:off x="143532" y="4332935"/>
            <a:ext cx="29585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5.5 «Ρυθμιστικά διαλύματα»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72B140C-21A4-7375-4EBF-07EF38BB2537}"/>
              </a:ext>
            </a:extLst>
          </p:cNvPr>
          <p:cNvSpPr txBox="1"/>
          <p:nvPr/>
        </p:nvSpPr>
        <p:spPr>
          <a:xfrm>
            <a:off x="149928" y="4660426"/>
            <a:ext cx="28581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5.6 «Δείκτες – </a:t>
            </a:r>
            <a:r>
              <a:rPr lang="el-GR" sz="1400" dirty="0" err="1"/>
              <a:t>ογκομέτρηση</a:t>
            </a:r>
            <a:r>
              <a:rPr lang="el-GR" sz="1400" dirty="0"/>
              <a:t>»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0305A9-437D-3456-8E55-A46E168BD7DC}"/>
              </a:ext>
            </a:extLst>
          </p:cNvPr>
          <p:cNvSpPr txBox="1"/>
          <p:nvPr/>
        </p:nvSpPr>
        <p:spPr>
          <a:xfrm>
            <a:off x="143532" y="5016176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ΚΕΦΑΛΑΙΟ 1. ΟΞΕΙΔΟΑΝΑΓΩΓΗ – ΗΛΕΚΤΡΟΛΥΣΗ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B8BF184-C3C1-974E-E681-2A702E346EF2}"/>
              </a:ext>
            </a:extLst>
          </p:cNvPr>
          <p:cNvSpPr txBox="1"/>
          <p:nvPr/>
        </p:nvSpPr>
        <p:spPr>
          <a:xfrm>
            <a:off x="143532" y="5235446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1.1 «Αριθμός οξείδωσης. Οξείδωση – Αναγωγή»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8CD2A40-C98C-A883-F759-CEE7EDE67254}"/>
              </a:ext>
            </a:extLst>
          </p:cNvPr>
          <p:cNvSpPr txBox="1"/>
          <p:nvPr/>
        </p:nvSpPr>
        <p:spPr>
          <a:xfrm>
            <a:off x="143532" y="5514750"/>
            <a:ext cx="76502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1.2 «Κυριότερα οξειδωτικά – αναγωγικά. Αντιδράσεις οξειδοαναγωγής»</a:t>
            </a:r>
          </a:p>
        </p:txBody>
      </p:sp>
      <p:cxnSp>
        <p:nvCxnSpPr>
          <p:cNvPr id="8264" name="Ευθύγραμμο βέλος σύνδεσης 8263">
            <a:extLst>
              <a:ext uri="{FF2B5EF4-FFF2-40B4-BE49-F238E27FC236}">
                <a16:creationId xmlns:a16="http://schemas.microsoft.com/office/drawing/2014/main" id="{B991E53A-626E-B008-A749-9AC27F5B7C9B}"/>
              </a:ext>
            </a:extLst>
          </p:cNvPr>
          <p:cNvCxnSpPr>
            <a:cxnSpLocks/>
          </p:cNvCxnSpPr>
          <p:nvPr/>
        </p:nvCxnSpPr>
        <p:spPr>
          <a:xfrm flipH="1">
            <a:off x="2324456" y="3831415"/>
            <a:ext cx="4566297" cy="80929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890E2F33-2715-319E-6790-1423527AD26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6750" y="1625627"/>
            <a:ext cx="5119958" cy="412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585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127FD319-FADE-5676-2AC1-260074C257D8}"/>
              </a:ext>
            </a:extLst>
          </p:cNvPr>
          <p:cNvSpPr/>
          <p:nvPr/>
        </p:nvSpPr>
        <p:spPr>
          <a:xfrm>
            <a:off x="4394486" y="1102407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Γ΄ Λυκείου</a:t>
            </a:r>
          </a:p>
        </p:txBody>
      </p:sp>
      <p:pic>
        <p:nvPicPr>
          <p:cNvPr id="7" name="Εικόνα 6">
            <a:hlinkClick r:id="rId3"/>
            <a:extLst>
              <a:ext uri="{FF2B5EF4-FFF2-40B4-BE49-F238E27FC236}">
                <a16:creationId xmlns:a16="http://schemas.microsoft.com/office/drawing/2014/main" id="{C271FC36-BB65-C4BC-0145-DB9D7FF65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32" y="8265"/>
            <a:ext cx="815173" cy="109414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Εικόνα 7">
            <a:hlinkClick r:id="rId5"/>
            <a:extLst>
              <a:ext uri="{FF2B5EF4-FFF2-40B4-BE49-F238E27FC236}">
                <a16:creationId xmlns:a16="http://schemas.microsoft.com/office/drawing/2014/main" id="{939EA1F5-AC8F-53A2-AA00-4777E84708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377" y="0"/>
            <a:ext cx="815172" cy="109414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CBD2822-3E56-7E6E-8C95-2379407653DE}"/>
              </a:ext>
            </a:extLst>
          </p:cNvPr>
          <p:cNvSpPr txBox="1"/>
          <p:nvPr/>
        </p:nvSpPr>
        <p:spPr>
          <a:xfrm>
            <a:off x="143532" y="1855639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4.1 «Έννοια χημικής ισορροπίας – Απόδοση αντίδρασης»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2A196-1770-EF7A-C044-0A2E3DB767F7}"/>
              </a:ext>
            </a:extLst>
          </p:cNvPr>
          <p:cNvSpPr txBox="1"/>
          <p:nvPr/>
        </p:nvSpPr>
        <p:spPr>
          <a:xfrm>
            <a:off x="143532" y="1525801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ΚΕΦΑΛΑΙΟ 4. ΧΗΜΙΚΗ ΙΣΟΡΡΟΠΙΑ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F05825-A8EE-E207-52FF-953358847566}"/>
              </a:ext>
            </a:extLst>
          </p:cNvPr>
          <p:cNvSpPr txBox="1"/>
          <p:nvPr/>
        </p:nvSpPr>
        <p:spPr>
          <a:xfrm>
            <a:off x="149928" y="2194193"/>
            <a:ext cx="87547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4.2 «Παράγοντες που επηρεάζουν τη θέση χημικής ισορροπίας – Αρχή </a:t>
            </a:r>
            <a:r>
              <a:rPr lang="el-GR" sz="1400" dirty="0" err="1"/>
              <a:t>Le</a:t>
            </a:r>
            <a:r>
              <a:rPr lang="el-GR" sz="1400" dirty="0"/>
              <a:t> </a:t>
            </a:r>
            <a:r>
              <a:rPr lang="el-GR" sz="1400" dirty="0" err="1"/>
              <a:t>Chatelier</a:t>
            </a:r>
            <a:r>
              <a:rPr lang="el-GR" sz="1400" dirty="0"/>
              <a:t>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BCBCBB-E01F-EC88-6F31-5C6FBED58EBA}"/>
              </a:ext>
            </a:extLst>
          </p:cNvPr>
          <p:cNvSpPr txBox="1"/>
          <p:nvPr/>
        </p:nvSpPr>
        <p:spPr>
          <a:xfrm>
            <a:off x="149928" y="2543368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4.3 «Σταθερά χημικής ισορροπίας </a:t>
            </a:r>
            <a:r>
              <a:rPr lang="el-GR" sz="1400" dirty="0" err="1"/>
              <a:t>K</a:t>
            </a:r>
            <a:r>
              <a:rPr lang="el-GR" sz="1400" baseline="-25000" dirty="0" err="1"/>
              <a:t>c</a:t>
            </a:r>
            <a:r>
              <a:rPr lang="el-GR" sz="1400" dirty="0"/>
              <a:t> - </a:t>
            </a:r>
            <a:r>
              <a:rPr lang="el-GR" sz="1400" dirty="0" err="1"/>
              <a:t>K</a:t>
            </a:r>
            <a:r>
              <a:rPr lang="el-GR" sz="1400" baseline="-25000" dirty="0" err="1"/>
              <a:t>p</a:t>
            </a:r>
            <a:r>
              <a:rPr lang="el-GR" sz="1400" dirty="0"/>
              <a:t>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BDE6C0-57E5-8C97-15CF-CB15F5040DCF}"/>
              </a:ext>
            </a:extLst>
          </p:cNvPr>
          <p:cNvSpPr txBox="1"/>
          <p:nvPr/>
        </p:nvSpPr>
        <p:spPr>
          <a:xfrm>
            <a:off x="149928" y="2892543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5.1 «Οξέα – Βάσεις»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E8B5DF-B49C-4500-C203-8C09A807045D}"/>
              </a:ext>
            </a:extLst>
          </p:cNvPr>
          <p:cNvSpPr txBox="1"/>
          <p:nvPr/>
        </p:nvSpPr>
        <p:spPr>
          <a:xfrm>
            <a:off x="143532" y="3244334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5.2 «Ιοντισμός οξέων – βάσεων»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589032-A875-129D-8A81-F72D9624B61F}"/>
              </a:ext>
            </a:extLst>
          </p:cNvPr>
          <p:cNvSpPr txBox="1"/>
          <p:nvPr/>
        </p:nvSpPr>
        <p:spPr>
          <a:xfrm>
            <a:off x="143532" y="3617493"/>
            <a:ext cx="40695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5.3 «Ιοντισμός οξέων – βάσεων και νερού – pH»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D3980-4589-DB3F-36BF-2EDFFA750E91}"/>
              </a:ext>
            </a:extLst>
          </p:cNvPr>
          <p:cNvSpPr txBox="1"/>
          <p:nvPr/>
        </p:nvSpPr>
        <p:spPr>
          <a:xfrm>
            <a:off x="143532" y="3975214"/>
            <a:ext cx="33346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5.4 «Επίδραση κοινού ιόντος»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5714C7-EE84-C6EC-CC36-374280A6E0A0}"/>
              </a:ext>
            </a:extLst>
          </p:cNvPr>
          <p:cNvSpPr txBox="1"/>
          <p:nvPr/>
        </p:nvSpPr>
        <p:spPr>
          <a:xfrm>
            <a:off x="143532" y="4332935"/>
            <a:ext cx="29585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5.5 «Ρυθμιστικά διαλύματα»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72B140C-21A4-7375-4EBF-07EF38BB2537}"/>
              </a:ext>
            </a:extLst>
          </p:cNvPr>
          <p:cNvSpPr txBox="1"/>
          <p:nvPr/>
        </p:nvSpPr>
        <p:spPr>
          <a:xfrm>
            <a:off x="149928" y="4660426"/>
            <a:ext cx="28581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5.6 «Δείκτες – </a:t>
            </a:r>
            <a:r>
              <a:rPr lang="el-GR" sz="1400" dirty="0" err="1"/>
              <a:t>ογκομέτρηση</a:t>
            </a:r>
            <a:r>
              <a:rPr lang="el-GR" sz="1400" dirty="0"/>
              <a:t>»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0305A9-437D-3456-8E55-A46E168BD7DC}"/>
              </a:ext>
            </a:extLst>
          </p:cNvPr>
          <p:cNvSpPr txBox="1"/>
          <p:nvPr/>
        </p:nvSpPr>
        <p:spPr>
          <a:xfrm>
            <a:off x="143532" y="5016176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ΚΕΦΑΛΑΙΟ 1. ΟΞΕΙΔΟΑΝΑΓΩΓΗ – ΗΛΕΚΤΡΟΛΥΣΗ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B8BF184-C3C1-974E-E681-2A702E346EF2}"/>
              </a:ext>
            </a:extLst>
          </p:cNvPr>
          <p:cNvSpPr txBox="1"/>
          <p:nvPr/>
        </p:nvSpPr>
        <p:spPr>
          <a:xfrm>
            <a:off x="143532" y="5235446"/>
            <a:ext cx="6289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1.1 «Αριθμός οξείδωσης. Οξείδωση – Αναγωγή»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8CD2A40-C98C-A883-F759-CEE7EDE67254}"/>
              </a:ext>
            </a:extLst>
          </p:cNvPr>
          <p:cNvSpPr txBox="1"/>
          <p:nvPr/>
        </p:nvSpPr>
        <p:spPr>
          <a:xfrm>
            <a:off x="143532" y="5514750"/>
            <a:ext cx="76502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1.2 «Κυριότερα οξειδωτικά – αναγωγικά. Αντιδράσεις οξειδοαναγωγής»</a:t>
            </a:r>
          </a:p>
        </p:txBody>
      </p:sp>
      <p:cxnSp>
        <p:nvCxnSpPr>
          <p:cNvPr id="8264" name="Ευθύγραμμο βέλος σύνδεσης 8263">
            <a:extLst>
              <a:ext uri="{FF2B5EF4-FFF2-40B4-BE49-F238E27FC236}">
                <a16:creationId xmlns:a16="http://schemas.microsoft.com/office/drawing/2014/main" id="{B991E53A-626E-B008-A749-9AC27F5B7C9B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3294780" y="3606721"/>
            <a:ext cx="3554816" cy="170291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9D2A339-69BA-F296-0D78-B9DA6C709F35}"/>
              </a:ext>
            </a:extLst>
          </p:cNvPr>
          <p:cNvSpPr txBox="1"/>
          <p:nvPr/>
        </p:nvSpPr>
        <p:spPr>
          <a:xfrm>
            <a:off x="6849596" y="3255374"/>
            <a:ext cx="5205268" cy="702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1600" b="1" kern="1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KMnO</a:t>
            </a:r>
            <a:r>
              <a:rPr lang="en-US" sz="1600" b="1" kern="1800" baseline="-25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1600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 K</a:t>
            </a:r>
            <a:r>
              <a:rPr lang="en-US" sz="1600" b="1" kern="18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600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</a:t>
            </a:r>
            <a:r>
              <a:rPr lang="en-US" sz="1600" b="1" kern="18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600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 H</a:t>
            </a:r>
            <a:r>
              <a:rPr lang="en-US" sz="1600" b="1" kern="18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600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</a:t>
            </a:r>
            <a:r>
              <a:rPr lang="en-US" sz="1600" b="1" kern="18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1600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→ </a:t>
            </a:r>
            <a:r>
              <a:rPr lang="en-US" sz="1600" b="1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en-US" sz="1600" b="1" kern="18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600" b="1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</a:t>
            </a:r>
            <a:r>
              <a:rPr lang="en-US" sz="1600" b="1" kern="18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1600" b="1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</a:t>
            </a:r>
            <a:r>
              <a:rPr lang="en-US" sz="1600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 MnSO</a:t>
            </a:r>
            <a:r>
              <a:rPr lang="en-US" sz="1600" b="1" kern="18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1600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H</a:t>
            </a:r>
            <a:r>
              <a:rPr lang="en-US" sz="1600" b="1" kern="18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600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endParaRPr lang="el-GR" sz="1600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sz="1600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A1B4E2AE-7618-891F-3E87-DB4AC6C388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0451" y="3771381"/>
            <a:ext cx="4278129" cy="24072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E064E2-4CF2-DBA5-D629-E66E55826E3B}"/>
              </a:ext>
            </a:extLst>
          </p:cNvPr>
          <p:cNvSpPr txBox="1"/>
          <p:nvPr/>
        </p:nvSpPr>
        <p:spPr>
          <a:xfrm>
            <a:off x="6293801" y="1615211"/>
            <a:ext cx="574827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Τα «παραδείγματα </a:t>
            </a:r>
            <a:r>
              <a:rPr lang="el-GR" dirty="0" err="1"/>
              <a:t>οξειδοαναγωγικών</a:t>
            </a:r>
            <a:r>
              <a:rPr lang="el-GR" dirty="0"/>
              <a:t> αντιδράσεων» να </a:t>
            </a:r>
            <a:r>
              <a:rPr lang="el-GR" b="1" dirty="0"/>
              <a:t>ΜΗΝ</a:t>
            </a:r>
            <a:r>
              <a:rPr lang="el-GR" dirty="0"/>
              <a:t> αποστηθιστούν</a:t>
            </a:r>
            <a:r>
              <a:rPr lang="en-US" dirty="0"/>
              <a:t> </a:t>
            </a:r>
            <a:r>
              <a:rPr lang="el-GR" dirty="0"/>
              <a:t>αλλά να είναι σε θέση οι μαθητές και οι μαθήτριες να προσδιορίσουν τους</a:t>
            </a:r>
            <a:r>
              <a:rPr lang="en-US" dirty="0"/>
              <a:t> </a:t>
            </a:r>
            <a:r>
              <a:rPr lang="el-GR" dirty="0"/>
              <a:t>συντελεστές μιας </a:t>
            </a:r>
            <a:r>
              <a:rPr lang="el-GR" dirty="0" err="1"/>
              <a:t>οξειδοαναγωγικής</a:t>
            </a:r>
            <a:r>
              <a:rPr lang="el-GR" dirty="0"/>
              <a:t> αντίδρασης όταν δίνονται αντιδρώντα</a:t>
            </a:r>
          </a:p>
          <a:p>
            <a:r>
              <a:rPr lang="el-GR" dirty="0"/>
              <a:t>και προϊόντα</a:t>
            </a:r>
            <a:r>
              <a:rPr lang="en-US" dirty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49620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6CC6AC0C-37BA-74D9-78DC-747F545F9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443" y="3418169"/>
            <a:ext cx="3970393" cy="3365274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3" name="Εικόνα 2">
            <a:hlinkClick r:id="rId4"/>
            <a:extLst>
              <a:ext uri="{FF2B5EF4-FFF2-40B4-BE49-F238E27FC236}">
                <a16:creationId xmlns:a16="http://schemas.microsoft.com/office/drawing/2014/main" id="{29CD3487-D335-474D-6B80-091B39898D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17" y="68450"/>
            <a:ext cx="770971" cy="103395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D1B991-C33A-7EC7-CA56-B13486EFBDB9}"/>
              </a:ext>
            </a:extLst>
          </p:cNvPr>
          <p:cNvSpPr txBox="1"/>
          <p:nvPr/>
        </p:nvSpPr>
        <p:spPr>
          <a:xfrm>
            <a:off x="85117" y="1811729"/>
            <a:ext cx="64780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1.1 Με τι ασχολείται η Χημεία. Ποια η σημασία της Χημείας στη ζωή μας.</a:t>
            </a:r>
          </a:p>
          <a:p>
            <a:r>
              <a:rPr lang="el-GR" sz="1200" dirty="0"/>
              <a:t>1.2 Γνωρίσματα της ύλης (μάζα, όγκος, πυκνότητα). Μετρήσεις και μονάδες</a:t>
            </a:r>
          </a:p>
          <a:p>
            <a:r>
              <a:rPr lang="el-GR" sz="1200" dirty="0"/>
              <a:t>1.3 Δομικά σωματίδια της ύλης – Δομή ατόμου- Ατομικός αριθμός – Μαζικός αριθμός –Ισότοπα</a:t>
            </a:r>
          </a:p>
          <a:p>
            <a:r>
              <a:rPr lang="el-GR" sz="1200" dirty="0"/>
              <a:t>1.5 Ταξινόμηση της ύλης – Διαλύματα- Περιεκτικότητα διαλυμάτων – Διαλυτότητα</a:t>
            </a:r>
          </a:p>
          <a:p>
            <a:r>
              <a:rPr lang="el-GR" sz="1200" dirty="0"/>
              <a:t>Συμπεριλαμβάνεται μόνο η </a:t>
            </a:r>
            <a:r>
              <a:rPr lang="el-GR" sz="1200" dirty="0" err="1"/>
              <a:t>υποενότητα</a:t>
            </a:r>
            <a:r>
              <a:rPr lang="el-GR" sz="1200" dirty="0"/>
              <a:t> «Διαλύματα – Περιεκτικότητες Διαλυμάτων»</a:t>
            </a:r>
          </a:p>
          <a:p>
            <a:r>
              <a:rPr lang="el-GR" sz="1200" i="1" dirty="0"/>
              <a:t>(Γενικά για τα διαλύματα – Περιεκτικότητες Διαλυμάτων – Εκφράσεις περιεκτικότητας</a:t>
            </a:r>
            <a:r>
              <a:rPr lang="en-US" sz="1200" i="1" dirty="0"/>
              <a:t> </a:t>
            </a:r>
            <a:r>
              <a:rPr lang="el-GR" sz="1200" i="1" dirty="0"/>
              <a:t>Διαλυτότητα).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26A548-690D-9EE0-5B84-5B878C06636A}"/>
              </a:ext>
            </a:extLst>
          </p:cNvPr>
          <p:cNvSpPr txBox="1"/>
          <p:nvPr/>
        </p:nvSpPr>
        <p:spPr>
          <a:xfrm>
            <a:off x="38431" y="3012609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ΚΕΦΑΛΑΙΟ 2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: Περιοδικός Πίνακας - Δεσμοί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7AB92F-0DE3-E02A-089D-B531D0710F3C}"/>
              </a:ext>
            </a:extLst>
          </p:cNvPr>
          <p:cNvSpPr txBox="1"/>
          <p:nvPr/>
        </p:nvSpPr>
        <p:spPr>
          <a:xfrm>
            <a:off x="85117" y="1648699"/>
            <a:ext cx="45210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1</a:t>
            </a:r>
            <a:r>
              <a:rPr lang="el-GR" sz="14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: Βασικές έννοιες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884AAC-B8DF-477F-0732-0712B0449834}"/>
              </a:ext>
            </a:extLst>
          </p:cNvPr>
          <p:cNvSpPr txBox="1"/>
          <p:nvPr/>
        </p:nvSpPr>
        <p:spPr>
          <a:xfrm>
            <a:off x="85117" y="3215727"/>
            <a:ext cx="63584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2.1 Ηλεκτρονική δομή των ατόμων.</a:t>
            </a:r>
          </a:p>
          <a:p>
            <a:r>
              <a:rPr lang="el-GR" sz="1200" dirty="0"/>
              <a:t>2.2 Κατάταξη των στοιχείων (Περιοδικός Πίνακας). Χρησιμότητα του Περιοδικού Πίνακα.</a:t>
            </a:r>
          </a:p>
          <a:p>
            <a:r>
              <a:rPr lang="el-GR" sz="1200" dirty="0"/>
              <a:t>2.3 Γενικά για το χημικό δεσμό. – Παράγοντες που καθορίζουν τη χημική συμπεριφορά του</a:t>
            </a:r>
          </a:p>
          <a:p>
            <a:r>
              <a:rPr lang="el-GR" sz="1200" dirty="0"/>
              <a:t>ατόμου. Είδη χημικών δεσμών (ιοντικός – ομοιοπολικός).</a:t>
            </a:r>
          </a:p>
          <a:p>
            <a:r>
              <a:rPr lang="el-GR" sz="1200" dirty="0"/>
              <a:t>2.4 Η γλώσσα της Χημείας-Αριθμός οξείδωσης-Γραφή χημικών τύπων και εισαγωγή στην</a:t>
            </a:r>
          </a:p>
          <a:p>
            <a:r>
              <a:rPr lang="el-GR" sz="1200" dirty="0"/>
              <a:t>ονοματολογία των ενώσεων.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B95AA7-2B61-8965-8FE1-268409238E1B}"/>
              </a:ext>
            </a:extLst>
          </p:cNvPr>
          <p:cNvSpPr txBox="1"/>
          <p:nvPr/>
        </p:nvSpPr>
        <p:spPr>
          <a:xfrm>
            <a:off x="0" y="4381212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(Κεφάλαιο 4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l-GR" sz="1200" dirty="0"/>
              <a:t>4.1 Σχετική ατομική μάζα – Σχετική μοριακή μάζα.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1B1CBE-6B4B-E324-8FBE-1BF1BDA2B52E}"/>
              </a:ext>
            </a:extLst>
          </p:cNvPr>
          <p:cNvSpPr txBox="1"/>
          <p:nvPr/>
        </p:nvSpPr>
        <p:spPr>
          <a:xfrm>
            <a:off x="0" y="4619725"/>
            <a:ext cx="46766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ΚΕΦΑΛΑΙΟ 3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: Οξέα – Βάσεις- Άλατα- Οξείδια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C1909C-231F-7B0C-479B-DE0BFB68F8D1}"/>
              </a:ext>
            </a:extLst>
          </p:cNvPr>
          <p:cNvSpPr txBox="1"/>
          <p:nvPr/>
        </p:nvSpPr>
        <p:spPr>
          <a:xfrm>
            <a:off x="85117" y="4850558"/>
            <a:ext cx="586241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3.3 Οξείδια</a:t>
            </a:r>
          </a:p>
          <a:p>
            <a:r>
              <a:rPr lang="el-GR" sz="1200" dirty="0"/>
              <a:t>3.5 Χημικές αντιδράσεις</a:t>
            </a:r>
          </a:p>
          <a:p>
            <a:r>
              <a:rPr lang="el-GR" sz="1200" dirty="0"/>
              <a:t>Παρατηρήσεις:</a:t>
            </a:r>
          </a:p>
          <a:p>
            <a:r>
              <a:rPr lang="el-GR" sz="1200" dirty="0"/>
              <a:t>- Στην </a:t>
            </a:r>
            <a:r>
              <a:rPr lang="el-GR" sz="1200" dirty="0" err="1"/>
              <a:t>υποενότητα</a:t>
            </a:r>
            <a:r>
              <a:rPr lang="el-GR" sz="1200" dirty="0"/>
              <a:t> «Χαρακτηριστικά χημικών αντιδράσεων» να διδαχθεί μόνο η</a:t>
            </a:r>
          </a:p>
          <a:p>
            <a:r>
              <a:rPr lang="el-GR" sz="1200" dirty="0" err="1"/>
              <a:t>υποπαράγραφος</a:t>
            </a:r>
            <a:r>
              <a:rPr lang="el-GR" sz="1200" dirty="0"/>
              <a:t> «α. Πότε πραγματοποιείται μία χημική αντίδραση;»</a:t>
            </a:r>
          </a:p>
          <a:p>
            <a:r>
              <a:rPr lang="el-GR" sz="1200" dirty="0"/>
              <a:t>- Στην </a:t>
            </a:r>
            <a:r>
              <a:rPr lang="el-GR" sz="1200" dirty="0" err="1"/>
              <a:t>υποπαράγραφο</a:t>
            </a:r>
            <a:r>
              <a:rPr lang="el-GR" sz="1200" dirty="0"/>
              <a:t> «Αντιδράσεις Απλής Αντικατάστασης» η «σειρά δραστικότητας</a:t>
            </a:r>
          </a:p>
          <a:p>
            <a:r>
              <a:rPr lang="el-GR" sz="1200" dirty="0"/>
              <a:t>ορισμένων μετάλλων και αμέταλλων» να διδαχθεί αλλά να μην απομνημονευθεί.</a:t>
            </a:r>
          </a:p>
          <a:p>
            <a:r>
              <a:rPr lang="el-GR" sz="1200" dirty="0"/>
              <a:t>- Στην </a:t>
            </a:r>
            <a:r>
              <a:rPr lang="el-GR" sz="1200" dirty="0" err="1"/>
              <a:t>υποπαράγραφο</a:t>
            </a:r>
            <a:r>
              <a:rPr lang="el-GR" sz="1200" dirty="0"/>
              <a:t> «Αντιδράσεις Διπλής Αντικατάστασης» ο Πίνακας 3.1</a:t>
            </a:r>
          </a:p>
          <a:p>
            <a:r>
              <a:rPr lang="el-GR" sz="1200" dirty="0"/>
              <a:t>«Κυριότερα αέρια και ιζήματα» να διδαχθεί αλλά να μην απομνημονευθεί.</a:t>
            </a:r>
          </a:p>
          <a:p>
            <a:r>
              <a:rPr lang="el-GR" sz="1200" dirty="0"/>
              <a:t>3.6 Οξέα, βάσεις, οξείδια, άλατα, εξουδετέρωση και… καθημερινή ζωή</a:t>
            </a:r>
          </a:p>
        </p:txBody>
      </p: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95E28FEC-3DAE-66CA-2A48-A415F600250A}"/>
              </a:ext>
            </a:extLst>
          </p:cNvPr>
          <p:cNvSpPr/>
          <p:nvPr/>
        </p:nvSpPr>
        <p:spPr>
          <a:xfrm>
            <a:off x="4385940" y="1235382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l-GR" sz="2800" b="1" dirty="0">
                <a:ln/>
                <a:solidFill>
                  <a:schemeClr val="accent4"/>
                </a:solidFill>
              </a:rPr>
              <a:t>Α΄ Λυκείου</a:t>
            </a:r>
            <a:endParaRPr lang="el-GR" sz="2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A48007-4872-2158-0435-A9A6698468E5}"/>
              </a:ext>
            </a:extLst>
          </p:cNvPr>
          <p:cNvSpPr txBox="1"/>
          <p:nvPr/>
        </p:nvSpPr>
        <p:spPr>
          <a:xfrm>
            <a:off x="6966713" y="1182255"/>
            <a:ext cx="49229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sz="1600" b="0" i="0" u="none" strike="noStrike" baseline="0" dirty="0">
                <a:latin typeface="Calibri" panose="020F0502020204030204" pitchFamily="34" charset="0"/>
              </a:rPr>
              <a:t>Προτείνεται να εμπλακούν με μία μελέτη περίπτωσης, διαφορετική για κάθε ομάδα, η οποία να αναδεικνύει τη χρησιμότητα και τη μεθοδολογία</a:t>
            </a:r>
          </a:p>
          <a:p>
            <a:pPr algn="l"/>
            <a:r>
              <a:rPr lang="el-GR" sz="1600" b="0" i="0" u="none" strike="noStrike" baseline="0" dirty="0">
                <a:latin typeface="Calibri" panose="020F0502020204030204" pitchFamily="34" charset="0"/>
              </a:rPr>
              <a:t>της Χημείας. Ενδεικτικά παραδείγματα θεμάτων:</a:t>
            </a:r>
          </a:p>
          <a:p>
            <a:pPr algn="l"/>
            <a:r>
              <a:rPr lang="el-GR" sz="1600" b="0" i="0" u="none" strike="noStrike" baseline="0" dirty="0">
                <a:latin typeface="TimesNewRomanPSMT"/>
              </a:rPr>
              <a:t>- </a:t>
            </a:r>
            <a:r>
              <a:rPr lang="el-GR" sz="1600" b="0" i="0" u="none" strike="noStrike" baseline="0" dirty="0">
                <a:latin typeface="Calibri" panose="020F0502020204030204" pitchFamily="34" charset="0"/>
              </a:rPr>
              <a:t>Ιστορία της Χημείας</a:t>
            </a:r>
          </a:p>
          <a:p>
            <a:pPr algn="l"/>
            <a:r>
              <a:rPr lang="el-GR" sz="1600" b="0" i="0" u="none" strike="noStrike" baseline="0" dirty="0">
                <a:latin typeface="TimesNewRomanPSMT"/>
              </a:rPr>
              <a:t>- </a:t>
            </a:r>
            <a:r>
              <a:rPr lang="el-GR" sz="1600" b="0" i="0" u="none" strike="noStrike" baseline="0" dirty="0">
                <a:latin typeface="Calibri" panose="020F0502020204030204" pitchFamily="34" charset="0"/>
              </a:rPr>
              <a:t>Ανάπτυξη νέων υλικών</a:t>
            </a:r>
          </a:p>
          <a:p>
            <a:pPr algn="l"/>
            <a:r>
              <a:rPr lang="el-GR" sz="1600" b="0" i="0" u="none" strike="noStrike" baseline="0" dirty="0">
                <a:latin typeface="TimesNewRomanPSMT"/>
              </a:rPr>
              <a:t>- </a:t>
            </a:r>
            <a:r>
              <a:rPr lang="el-GR" sz="1600" b="0" i="0" u="none" strike="noStrike" baseline="0" dirty="0">
                <a:latin typeface="Calibri" panose="020F0502020204030204" pitchFamily="34" charset="0"/>
              </a:rPr>
              <a:t>Χημικές αντιδράσεις και παραγωγή ενέργειας</a:t>
            </a:r>
          </a:p>
          <a:p>
            <a:pPr algn="l"/>
            <a:r>
              <a:rPr lang="el-GR" sz="1600" b="0" i="0" u="none" strike="noStrike" baseline="0" dirty="0">
                <a:latin typeface="TimesNewRomanPSMT"/>
              </a:rPr>
              <a:t>- </a:t>
            </a:r>
            <a:r>
              <a:rPr lang="el-GR" sz="1600" b="0" i="0" u="none" strike="noStrike" baseline="0" dirty="0">
                <a:latin typeface="Calibri" panose="020F0502020204030204" pitchFamily="34" charset="0"/>
              </a:rPr>
              <a:t>Χημικοί βραβευμένοι με </a:t>
            </a:r>
            <a:r>
              <a:rPr lang="en-US" sz="1600" b="0" i="0" u="none" strike="noStrike" baseline="0" dirty="0">
                <a:latin typeface="Calibri" panose="020F0502020204030204" pitchFamily="34" charset="0"/>
              </a:rPr>
              <a:t>Nobel</a:t>
            </a:r>
          </a:p>
          <a:p>
            <a:pPr algn="l"/>
            <a:r>
              <a:rPr lang="el-GR" sz="1600" b="0" i="0" u="none" strike="noStrike" baseline="0" dirty="0">
                <a:latin typeface="TimesNewRomanPSMT"/>
              </a:rPr>
              <a:t>- </a:t>
            </a:r>
            <a:r>
              <a:rPr lang="el-GR" sz="1600" b="0" i="0" u="none" strike="noStrike" baseline="0" dirty="0">
                <a:latin typeface="Calibri" panose="020F0502020204030204" pitchFamily="34" charset="0"/>
              </a:rPr>
              <a:t>Συμβολή της Χημείας σε άλλες επιστήμες</a:t>
            </a:r>
            <a:endParaRPr lang="el-GR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7B6D64-8EEE-0FBC-9EF4-38E5F625E5DF}"/>
              </a:ext>
            </a:extLst>
          </p:cNvPr>
          <p:cNvSpPr txBox="1"/>
          <p:nvPr/>
        </p:nvSpPr>
        <p:spPr>
          <a:xfrm>
            <a:off x="7459964" y="4150379"/>
            <a:ext cx="3303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http://stoixeio.weebly.com</a:t>
            </a:r>
            <a:r>
              <a:rPr lang="en-US" dirty="0"/>
              <a:t> </a:t>
            </a:r>
            <a:endParaRPr lang="el-GR" dirty="0"/>
          </a:p>
        </p:txBody>
      </p:sp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3DE098C1-27B4-AB3A-798E-87110EA7C31A}"/>
              </a:ext>
            </a:extLst>
          </p:cNvPr>
          <p:cNvCxnSpPr/>
          <p:nvPr/>
        </p:nvCxnSpPr>
        <p:spPr>
          <a:xfrm flipH="1" flipV="1">
            <a:off x="4802909" y="1956476"/>
            <a:ext cx="2163804" cy="37994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0961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127FD319-FADE-5676-2AC1-260074C257D8}"/>
              </a:ext>
            </a:extLst>
          </p:cNvPr>
          <p:cNvSpPr/>
          <p:nvPr/>
        </p:nvSpPr>
        <p:spPr>
          <a:xfrm>
            <a:off x="4394486" y="1102407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Γ΄ Λυκείου</a:t>
            </a:r>
          </a:p>
        </p:txBody>
      </p:sp>
      <p:pic>
        <p:nvPicPr>
          <p:cNvPr id="7" name="Εικόνα 6">
            <a:hlinkClick r:id="rId3"/>
            <a:extLst>
              <a:ext uri="{FF2B5EF4-FFF2-40B4-BE49-F238E27FC236}">
                <a16:creationId xmlns:a16="http://schemas.microsoft.com/office/drawing/2014/main" id="{C271FC36-BB65-C4BC-0145-DB9D7FF65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32" y="8265"/>
            <a:ext cx="815173" cy="109414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Εικόνα 7">
            <a:hlinkClick r:id="rId5"/>
            <a:extLst>
              <a:ext uri="{FF2B5EF4-FFF2-40B4-BE49-F238E27FC236}">
                <a16:creationId xmlns:a16="http://schemas.microsoft.com/office/drawing/2014/main" id="{939EA1F5-AC8F-53A2-AA00-4777E84708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377" y="0"/>
            <a:ext cx="815172" cy="109414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19954FA-0F89-7E47-49B8-FBBE6D971114}"/>
              </a:ext>
            </a:extLst>
          </p:cNvPr>
          <p:cNvSpPr txBox="1"/>
          <p:nvPr/>
        </p:nvSpPr>
        <p:spPr>
          <a:xfrm>
            <a:off x="155802" y="2001088"/>
            <a:ext cx="53753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7.3 «Κατηγορίες οργανικών αντιδράσεων και μερικοί μηχανισμοί οργανικών αντιδράσεων»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7F8EDD9-E3E7-0AA2-BA99-6D0DBF1EACAE}"/>
              </a:ext>
            </a:extLst>
          </p:cNvPr>
          <p:cNvSpPr txBox="1"/>
          <p:nvPr/>
        </p:nvSpPr>
        <p:spPr>
          <a:xfrm>
            <a:off x="205100" y="1631756"/>
            <a:ext cx="6289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ΚΕΦΑΛΑΙΟ 7. ΟΡΓΑΝΙΚΗ ΧΗΜΕΙΑ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7D4B4B-07FE-F56B-8063-40D9355BD2F7}"/>
              </a:ext>
            </a:extLst>
          </p:cNvPr>
          <p:cNvSpPr txBox="1"/>
          <p:nvPr/>
        </p:nvSpPr>
        <p:spPr>
          <a:xfrm>
            <a:off x="143532" y="2543368"/>
            <a:ext cx="38046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7.4 «Οργανικές συνθέσεις –Διακρίσεις»</a:t>
            </a:r>
          </a:p>
        </p:txBody>
      </p:sp>
      <p:cxnSp>
        <p:nvCxnSpPr>
          <p:cNvPr id="11" name="Ευθύγραμμο βέλος σύνδεσης 10">
            <a:extLst>
              <a:ext uri="{FF2B5EF4-FFF2-40B4-BE49-F238E27FC236}">
                <a16:creationId xmlns:a16="http://schemas.microsoft.com/office/drawing/2014/main" id="{C13F6C31-956A-891A-F2A0-197ACC9CB0B7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3085032" y="2370420"/>
            <a:ext cx="1543476" cy="118505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AE903C81-7566-5187-EB04-96E9E8ED5CA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6135" y="3649416"/>
            <a:ext cx="3303074" cy="2764270"/>
          </a:xfrm>
          <a:prstGeom prst="rect">
            <a:avLst/>
          </a:prstGeom>
        </p:spPr>
      </p:pic>
      <p:pic>
        <p:nvPicPr>
          <p:cNvPr id="22" name="Εικόνα 21">
            <a:extLst>
              <a:ext uri="{FF2B5EF4-FFF2-40B4-BE49-F238E27FC236}">
                <a16:creationId xmlns:a16="http://schemas.microsoft.com/office/drawing/2014/main" id="{7E61BCFC-6A61-C138-99A5-B8998DEA5B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923" y="3555479"/>
            <a:ext cx="4585170" cy="2952144"/>
          </a:xfrm>
          <a:prstGeom prst="rect">
            <a:avLst/>
          </a:prstGeom>
        </p:spPr>
      </p:pic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EB631913-287A-9C79-5853-284FFE0223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0008" y="1625628"/>
            <a:ext cx="1316314" cy="174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956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127FD319-FADE-5676-2AC1-260074C257D8}"/>
              </a:ext>
            </a:extLst>
          </p:cNvPr>
          <p:cNvSpPr/>
          <p:nvPr/>
        </p:nvSpPr>
        <p:spPr>
          <a:xfrm>
            <a:off x="4394486" y="1102407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Γ΄ Λυκείου</a:t>
            </a:r>
          </a:p>
        </p:txBody>
      </p:sp>
      <p:pic>
        <p:nvPicPr>
          <p:cNvPr id="7" name="Εικόνα 6">
            <a:hlinkClick r:id="rId3"/>
            <a:extLst>
              <a:ext uri="{FF2B5EF4-FFF2-40B4-BE49-F238E27FC236}">
                <a16:creationId xmlns:a16="http://schemas.microsoft.com/office/drawing/2014/main" id="{C271FC36-BB65-C4BC-0145-DB9D7FF65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32" y="8265"/>
            <a:ext cx="815173" cy="109414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Εικόνα 7">
            <a:hlinkClick r:id="rId5"/>
            <a:extLst>
              <a:ext uri="{FF2B5EF4-FFF2-40B4-BE49-F238E27FC236}">
                <a16:creationId xmlns:a16="http://schemas.microsoft.com/office/drawing/2014/main" id="{939EA1F5-AC8F-53A2-AA00-4777E84708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377" y="0"/>
            <a:ext cx="815172" cy="109414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19954FA-0F89-7E47-49B8-FBBE6D971114}"/>
              </a:ext>
            </a:extLst>
          </p:cNvPr>
          <p:cNvSpPr txBox="1"/>
          <p:nvPr/>
        </p:nvSpPr>
        <p:spPr>
          <a:xfrm>
            <a:off x="155802" y="2001088"/>
            <a:ext cx="53753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7.3 «Κατηγορίες οργανικών αντιδράσεων και μερικοί μηχανισμοί οργανικών αντιδράσεων»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7F8EDD9-E3E7-0AA2-BA99-6D0DBF1EACAE}"/>
              </a:ext>
            </a:extLst>
          </p:cNvPr>
          <p:cNvSpPr txBox="1"/>
          <p:nvPr/>
        </p:nvSpPr>
        <p:spPr>
          <a:xfrm>
            <a:off x="205100" y="1631756"/>
            <a:ext cx="6289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ΚΕΦΑΛΑΙΟ 7. ΟΡΓΑΝΙΚΗ ΧΗΜΕΙΑ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7D4B4B-07FE-F56B-8063-40D9355BD2F7}"/>
              </a:ext>
            </a:extLst>
          </p:cNvPr>
          <p:cNvSpPr txBox="1"/>
          <p:nvPr/>
        </p:nvSpPr>
        <p:spPr>
          <a:xfrm>
            <a:off x="143532" y="2543368"/>
            <a:ext cx="38046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7.4 «Οργανικές συνθέσεις –Διακρίσεις»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5BE97E-7E88-6C26-4434-4C905A2E0189}"/>
              </a:ext>
            </a:extLst>
          </p:cNvPr>
          <p:cNvSpPr txBox="1"/>
          <p:nvPr/>
        </p:nvSpPr>
        <p:spPr>
          <a:xfrm>
            <a:off x="1713432" y="4256748"/>
            <a:ext cx="55932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Προπανόλη1/ Προπανόλη-2</a:t>
            </a:r>
            <a:r>
              <a:rPr lang="en-US" dirty="0"/>
              <a:t> , </a:t>
            </a:r>
            <a:r>
              <a:rPr lang="el-GR" dirty="0"/>
              <a:t>στερεό Ι</a:t>
            </a:r>
            <a:r>
              <a:rPr lang="el-GR" baseline="-25000" dirty="0"/>
              <a:t>2</a:t>
            </a:r>
            <a:r>
              <a:rPr lang="el-GR" dirty="0"/>
              <a:t> </a:t>
            </a:r>
            <a:r>
              <a:rPr lang="en-US" dirty="0"/>
              <a:t>,</a:t>
            </a:r>
            <a:r>
              <a:rPr lang="el-GR" dirty="0"/>
              <a:t> δ/μα </a:t>
            </a:r>
            <a:r>
              <a:rPr lang="en-US" dirty="0"/>
              <a:t>NaOH</a:t>
            </a: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Προπανόλη1/ Προπανόλη-2</a:t>
            </a:r>
            <a:r>
              <a:rPr lang="en-US" dirty="0"/>
              <a:t> , </a:t>
            </a:r>
            <a:r>
              <a:rPr lang="el-GR" dirty="0"/>
              <a:t>δ/μα ΚΙ , χλωρίνη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Βάμμα ιωδίου , δ/μα </a:t>
            </a:r>
            <a:r>
              <a:rPr lang="el-GR" dirty="0" err="1"/>
              <a:t>NaOH</a:t>
            </a: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Βάμμα ιωδίου , χλωρίνη</a:t>
            </a:r>
            <a:r>
              <a:rPr lang="en-US" dirty="0"/>
              <a:t> </a:t>
            </a:r>
            <a:r>
              <a:rPr lang="el-GR" dirty="0"/>
              <a:t> </a:t>
            </a:r>
          </a:p>
        </p:txBody>
      </p:sp>
      <p:pic>
        <p:nvPicPr>
          <p:cNvPr id="9218" name="Picture 2" descr="Alcohols Advanced 9. Iodoform test for CH3CH(OH)-R - YouTube">
            <a:extLst>
              <a:ext uri="{FF2B5EF4-FFF2-40B4-BE49-F238E27FC236}">
                <a16:creationId xmlns:a16="http://schemas.microsoft.com/office/drawing/2014/main" id="{8883B31B-BD1D-322E-C2CA-F452545C0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443" y="2239197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Ευθύγραμμο βέλος σύνδεσης 10">
            <a:extLst>
              <a:ext uri="{FF2B5EF4-FFF2-40B4-BE49-F238E27FC236}">
                <a16:creationId xmlns:a16="http://schemas.microsoft.com/office/drawing/2014/main" id="{C13F6C31-956A-891A-F2A0-197ACC9CB0B7}"/>
              </a:ext>
            </a:extLst>
          </p:cNvPr>
          <p:cNvCxnSpPr>
            <a:cxnSpLocks/>
          </p:cNvCxnSpPr>
          <p:nvPr/>
        </p:nvCxnSpPr>
        <p:spPr>
          <a:xfrm flipH="1" flipV="1">
            <a:off x="1281869" y="2914695"/>
            <a:ext cx="1153682" cy="129756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4292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127FD319-FADE-5676-2AC1-260074C257D8}"/>
              </a:ext>
            </a:extLst>
          </p:cNvPr>
          <p:cNvSpPr/>
          <p:nvPr/>
        </p:nvSpPr>
        <p:spPr>
          <a:xfrm>
            <a:off x="4394486" y="1102407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Α΄ </a:t>
            </a:r>
            <a:r>
              <a:rPr lang="el-GR" sz="2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ΕΠΑΛ</a:t>
            </a:r>
            <a:endParaRPr lang="el-GR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5A11AD-4F05-2395-AB4C-01E603643C68}"/>
              </a:ext>
            </a:extLst>
          </p:cNvPr>
          <p:cNvSpPr txBox="1"/>
          <p:nvPr/>
        </p:nvSpPr>
        <p:spPr>
          <a:xfrm>
            <a:off x="100010" y="1765669"/>
            <a:ext cx="5324029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/>
              <a:t>ΚΕΦΑΛΑΙΟ 1o: Βασικές έννοιες</a:t>
            </a:r>
          </a:p>
          <a:p>
            <a:r>
              <a:rPr lang="el-GR" sz="1400" dirty="0"/>
              <a:t>1.1 Με τι ασχολείται η Χημεία. Ποια η σημασία της Χημείας στη ζωή μας.</a:t>
            </a:r>
          </a:p>
          <a:p>
            <a:r>
              <a:rPr lang="el-GR" sz="1400" dirty="0"/>
              <a:t>1.2 Γνωρίσματα της ύλης (μάζα, όγκος, πυκνότητα).</a:t>
            </a:r>
          </a:p>
          <a:p>
            <a:r>
              <a:rPr lang="el-GR" sz="1400" dirty="0"/>
              <a:t>Μετρήσεις και μονάδες.</a:t>
            </a:r>
          </a:p>
          <a:p>
            <a:r>
              <a:rPr lang="el-GR" sz="1400" dirty="0"/>
              <a:t>1.3 Δομικά σωματίδια της ύλης - Δομή ατόμου - Ατομικός αριθμός - Μαζικός αριθμός - Ισότοπα.</a:t>
            </a:r>
          </a:p>
          <a:p>
            <a:r>
              <a:rPr lang="el-GR" sz="1400" dirty="0"/>
              <a:t>1.5 Ταξινόμηση της ύλης - Διαλύματα - Περιεκτικότητες</a:t>
            </a:r>
          </a:p>
          <a:p>
            <a:r>
              <a:rPr lang="el-GR" sz="1400" dirty="0"/>
              <a:t>διαλυμάτων - Διαλυτότητα. Συμπεριλαμβάνεται μόνο η</a:t>
            </a:r>
          </a:p>
          <a:p>
            <a:r>
              <a:rPr lang="el-GR" sz="1400" dirty="0" err="1"/>
              <a:t>υποενότητα</a:t>
            </a:r>
            <a:r>
              <a:rPr lang="el-GR" sz="1400" dirty="0"/>
              <a:t> «Διαλύματα - Περιεκτικότητες Διαλυμάτων»</a:t>
            </a:r>
          </a:p>
          <a:p>
            <a:r>
              <a:rPr lang="el-GR" sz="1400" dirty="0"/>
              <a:t>(Γενικά για τα διαλύματα - Περιεκτικότητες Διαλυμάτων -</a:t>
            </a:r>
          </a:p>
          <a:p>
            <a:r>
              <a:rPr lang="el-GR" sz="1400" dirty="0"/>
              <a:t>Εκφράσεις περιεκτικότητας - Διαλυτότητα).</a:t>
            </a:r>
          </a:p>
          <a:p>
            <a:r>
              <a:rPr lang="el-GR" sz="1400" b="1" dirty="0"/>
              <a:t>ΚΕΦΑΛΑΙΟ 2o: Περιοδικός Πίνακας - Δεσμοί</a:t>
            </a:r>
          </a:p>
          <a:p>
            <a:r>
              <a:rPr lang="el-GR" sz="1400" dirty="0"/>
              <a:t>2.1 Ηλεκτρονική δομή των ατόμων.</a:t>
            </a:r>
          </a:p>
          <a:p>
            <a:r>
              <a:rPr lang="el-GR" sz="1400" dirty="0"/>
              <a:t>2.2 Κατάταξη των στοιχείων (Περιοδικός Πίνακας).</a:t>
            </a:r>
          </a:p>
          <a:p>
            <a:r>
              <a:rPr lang="el-GR" sz="1400" dirty="0"/>
              <a:t>Χρησιμότητα του Περιοδικού Πίνακα.</a:t>
            </a:r>
          </a:p>
          <a:p>
            <a:r>
              <a:rPr lang="el-GR" sz="1400" dirty="0"/>
              <a:t>2.3 Γενικά για τον χημικό δεσμό - Παράγοντες που</a:t>
            </a:r>
          </a:p>
          <a:p>
            <a:r>
              <a:rPr lang="el-GR" sz="1400" dirty="0"/>
              <a:t>καθορίζουν τη χημική συμπεριφορά του ατόμου. Είδη</a:t>
            </a:r>
          </a:p>
          <a:p>
            <a:r>
              <a:rPr lang="el-GR" sz="1400" dirty="0"/>
              <a:t>χημικών δεσμών (ιοντικός - ομοιοπολικός).</a:t>
            </a:r>
          </a:p>
          <a:p>
            <a:r>
              <a:rPr lang="el-GR" sz="1400" dirty="0"/>
              <a:t>2.4 Η γλώσσα της Χημείας - Αριθμός οξείδωσης - Γραφή χημικών τύπων και εισαγωγή στην ονοματολογία των ενώσεων.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E2BA5F-0A21-FBD7-8971-67B0B427887B}"/>
              </a:ext>
            </a:extLst>
          </p:cNvPr>
          <p:cNvSpPr txBox="1"/>
          <p:nvPr/>
        </p:nvSpPr>
        <p:spPr>
          <a:xfrm>
            <a:off x="5763964" y="1760783"/>
            <a:ext cx="628970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/>
              <a:t>ΚΕΦΑΛΑΙΟ 3o: Οξέα - Βάσεις - Άλατα - Οξείδια</a:t>
            </a:r>
          </a:p>
          <a:p>
            <a:r>
              <a:rPr lang="el-GR" sz="1400" dirty="0"/>
              <a:t>3.5 Χημικές Αντιδράσεις</a:t>
            </a:r>
          </a:p>
          <a:p>
            <a:r>
              <a:rPr lang="el-GR" sz="1400" dirty="0"/>
              <a:t>Συμπεριλαμβάνονται μόνο τα ακόλουθα:</a:t>
            </a:r>
          </a:p>
          <a:p>
            <a:r>
              <a:rPr lang="el-GR" sz="1400" dirty="0"/>
              <a:t>- Η </a:t>
            </a:r>
            <a:r>
              <a:rPr lang="el-GR" sz="1400" dirty="0" err="1"/>
              <a:t>υποενότητα</a:t>
            </a:r>
            <a:r>
              <a:rPr lang="el-GR" sz="1400" dirty="0"/>
              <a:t> «Πως συμβολίζονται οι χημικές αντιδράσεις»,</a:t>
            </a:r>
          </a:p>
          <a:p>
            <a:r>
              <a:rPr lang="el-GR" sz="1400" dirty="0"/>
              <a:t>- η παράγραφος «</a:t>
            </a:r>
            <a:r>
              <a:rPr lang="el-GR" sz="1400" dirty="0" err="1"/>
              <a:t>α.Πότε</a:t>
            </a:r>
            <a:r>
              <a:rPr lang="el-GR" sz="1400" dirty="0"/>
              <a:t> πραγματοποιείται μία χημική αντίδραση;» της </a:t>
            </a:r>
            <a:r>
              <a:rPr lang="el-GR" sz="1400" dirty="0" err="1"/>
              <a:t>υποενότητας</a:t>
            </a:r>
            <a:r>
              <a:rPr lang="el-GR" sz="1400" dirty="0"/>
              <a:t> «Χαρακτηριστικά των</a:t>
            </a:r>
          </a:p>
          <a:p>
            <a:r>
              <a:rPr lang="el-GR" sz="1400" dirty="0"/>
              <a:t>χημικών αντιδράσεων»,</a:t>
            </a:r>
          </a:p>
          <a:p>
            <a:r>
              <a:rPr lang="el-GR" sz="1400" dirty="0"/>
              <a:t>- η </a:t>
            </a:r>
            <a:r>
              <a:rPr lang="el-GR" sz="1400" dirty="0" err="1"/>
              <a:t>υποενότητα</a:t>
            </a:r>
            <a:r>
              <a:rPr lang="el-GR" sz="1400" dirty="0"/>
              <a:t> «Μερικά είδη χημικών αντιδράσεων»,</a:t>
            </a:r>
          </a:p>
          <a:p>
            <a:r>
              <a:rPr lang="el-GR" sz="1400" dirty="0"/>
              <a:t>με τις ακόλουθες παρατηρήσεις:</a:t>
            </a:r>
          </a:p>
          <a:p>
            <a:r>
              <a:rPr lang="el-GR" sz="1400" dirty="0"/>
              <a:t>- </a:t>
            </a:r>
            <a:r>
              <a:rPr lang="el-GR" sz="1400" i="1" u="sng" dirty="0"/>
              <a:t>Δεν αποτελεί μέρος της εξεταστέας ύλης η εύρεση</a:t>
            </a:r>
          </a:p>
          <a:p>
            <a:r>
              <a:rPr lang="el-GR" sz="1400" i="1" u="sng" dirty="0"/>
              <a:t>των προϊόντων μιας αντίδρασης, παρά μόνο η συμπλήρωση συντελεστών και η αναγνώριση και ο χαρακτηρισμός δεδομένης χημικής αντίδρασης ως </a:t>
            </a:r>
            <a:r>
              <a:rPr lang="el-GR" sz="1400" i="1" u="sng" dirty="0" err="1"/>
              <a:t>οξειδοαναγωγικής</a:t>
            </a:r>
            <a:r>
              <a:rPr lang="el-GR" sz="1400" i="1" u="sng" dirty="0"/>
              <a:t> </a:t>
            </a:r>
            <a:r>
              <a:rPr lang="el-GR" sz="1400" dirty="0"/>
              <a:t>(και ειδικότερα ως σύνθεσης ή αποσύνθεσης</a:t>
            </a:r>
          </a:p>
          <a:p>
            <a:r>
              <a:rPr lang="el-GR" sz="1400" dirty="0"/>
              <a:t>και διάσπασης ή απλής αντικατάστασης) ή </a:t>
            </a:r>
            <a:r>
              <a:rPr lang="el-GR" sz="1400" dirty="0" err="1"/>
              <a:t>μεταθετικής</a:t>
            </a:r>
            <a:endParaRPr lang="el-GR" sz="1400" dirty="0"/>
          </a:p>
          <a:p>
            <a:r>
              <a:rPr lang="el-GR" sz="1400" dirty="0"/>
              <a:t>(και ειδικότερα ως διπλής αντικατάστασης ή εξουδετέρωσης),</a:t>
            </a:r>
          </a:p>
          <a:p>
            <a:endParaRPr lang="el-GR" sz="1400" dirty="0"/>
          </a:p>
          <a:p>
            <a:r>
              <a:rPr lang="el-GR" sz="1400" dirty="0"/>
              <a:t>- από την </a:t>
            </a:r>
            <a:r>
              <a:rPr lang="el-GR" sz="1400" dirty="0" err="1"/>
              <a:t>υποπαράγραφο</a:t>
            </a:r>
            <a:r>
              <a:rPr lang="el-GR" sz="1400" dirty="0"/>
              <a:t> «2. Εξουδετέρωση» εξαιρούνται οι αντιδράσεις:</a:t>
            </a:r>
          </a:p>
          <a:p>
            <a:r>
              <a:rPr lang="el-GR" sz="1400" dirty="0"/>
              <a:t> Όξινο οξείδιο + βάση, </a:t>
            </a:r>
          </a:p>
          <a:p>
            <a:r>
              <a:rPr lang="el-GR" sz="1400" dirty="0"/>
              <a:t>Βασικό οξείδιο + οξύ, </a:t>
            </a:r>
          </a:p>
          <a:p>
            <a:r>
              <a:rPr lang="el-GR" sz="1400" dirty="0"/>
              <a:t>Όξινο οξείδιο + βασικό οξείδιο.</a:t>
            </a:r>
          </a:p>
        </p:txBody>
      </p:sp>
      <p:pic>
        <p:nvPicPr>
          <p:cNvPr id="15" name="Εικόνα 14">
            <a:hlinkClick r:id="rId3"/>
            <a:extLst>
              <a:ext uri="{FF2B5EF4-FFF2-40B4-BE49-F238E27FC236}">
                <a16:creationId xmlns:a16="http://schemas.microsoft.com/office/drawing/2014/main" id="{7D884F08-39AE-BD89-08F6-42BB46E34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7" y="68450"/>
            <a:ext cx="770971" cy="103395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7" name="Εικόνα 16">
            <a:hlinkClick r:id="rId3"/>
            <a:extLst>
              <a:ext uri="{FF2B5EF4-FFF2-40B4-BE49-F238E27FC236}">
                <a16:creationId xmlns:a16="http://schemas.microsoft.com/office/drawing/2014/main" id="{CCF49BC3-C97B-3F90-FCBF-8FC7A2D7D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8723" y="5645009"/>
            <a:ext cx="770971" cy="103395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5673704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127FD319-FADE-5676-2AC1-260074C257D8}"/>
              </a:ext>
            </a:extLst>
          </p:cNvPr>
          <p:cNvSpPr/>
          <p:nvPr/>
        </p:nvSpPr>
        <p:spPr>
          <a:xfrm>
            <a:off x="4394486" y="1102407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Β΄ </a:t>
            </a:r>
            <a:r>
              <a:rPr lang="el-GR" sz="2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ΕΠΑΛ</a:t>
            </a:r>
            <a:endParaRPr lang="el-GR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5" name="Εικόνα 14">
            <a:hlinkClick r:id="rId3"/>
            <a:extLst>
              <a:ext uri="{FF2B5EF4-FFF2-40B4-BE49-F238E27FC236}">
                <a16:creationId xmlns:a16="http://schemas.microsoft.com/office/drawing/2014/main" id="{7D884F08-39AE-BD89-08F6-42BB46E34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7" y="68450"/>
            <a:ext cx="770971" cy="103395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001EAC-2DA1-8A26-81D4-640EC74116AE}"/>
              </a:ext>
            </a:extLst>
          </p:cNvPr>
          <p:cNvSpPr txBox="1"/>
          <p:nvPr/>
        </p:nvSpPr>
        <p:spPr>
          <a:xfrm>
            <a:off x="230737" y="1817145"/>
            <a:ext cx="628970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/>
              <a:t>ΚΕΦΑΛΑΙΟ 4</a:t>
            </a:r>
            <a:r>
              <a:rPr lang="el-GR" sz="1200" b="1" baseline="30000" dirty="0"/>
              <a:t>ο</a:t>
            </a:r>
            <a:r>
              <a:rPr lang="el-GR" sz="1200" b="1" dirty="0"/>
              <a:t> : Στοιχειομετρία</a:t>
            </a:r>
          </a:p>
          <a:p>
            <a:r>
              <a:rPr lang="el-GR" sz="1200" dirty="0"/>
              <a:t>4.1 Βασικές έννοιες για τους χημικούς υπολογισμούς: σχετική ατομική μάζα, σχετική μοριακή μάζα, </a:t>
            </a:r>
            <a:r>
              <a:rPr lang="el-GR" sz="1200" dirty="0" err="1"/>
              <a:t>mol</a:t>
            </a:r>
            <a:r>
              <a:rPr lang="el-GR" sz="1200" dirty="0"/>
              <a:t>,</a:t>
            </a:r>
          </a:p>
          <a:p>
            <a:r>
              <a:rPr lang="el-GR" sz="1200" dirty="0"/>
              <a:t>αριθμός </a:t>
            </a:r>
            <a:r>
              <a:rPr lang="el-GR" sz="1200" dirty="0" err="1"/>
              <a:t>Avogadro</a:t>
            </a:r>
            <a:r>
              <a:rPr lang="el-GR" sz="1200" dirty="0"/>
              <a:t>, γραμμομοριακός όγκος</a:t>
            </a:r>
          </a:p>
          <a:p>
            <a:r>
              <a:rPr lang="el-GR" sz="1200" dirty="0"/>
              <a:t>4.2 Καταστατική εξίσωση των αερίων</a:t>
            </a:r>
          </a:p>
          <a:p>
            <a:r>
              <a:rPr lang="el-GR" sz="1200" dirty="0"/>
              <a:t>4.3 Συγκέντρωση διαλύματος – αραίωση, ανάμειξη διαλυμάτων</a:t>
            </a:r>
          </a:p>
          <a:p>
            <a:r>
              <a:rPr lang="el-GR" sz="1200" dirty="0"/>
              <a:t>4.4 </a:t>
            </a:r>
            <a:r>
              <a:rPr lang="el-GR" sz="1200" dirty="0" err="1"/>
              <a:t>Στοιχειομετρικοί</a:t>
            </a:r>
            <a:r>
              <a:rPr lang="el-GR" sz="1200" dirty="0"/>
              <a:t> υπολογισμοί, </a:t>
            </a:r>
            <a:r>
              <a:rPr lang="el-GR" sz="1200" b="1" dirty="0"/>
              <a:t>εκτός</a:t>
            </a:r>
            <a:r>
              <a:rPr lang="el-GR" sz="1200" dirty="0"/>
              <a:t> των παραγράφων: «Ασκήσεις στις οποίες η ουσία που δίνεται ή ζητείται δεν είναι καθαρή» και «Ασκήσεις με διαδοχικές αντιδράσεις»</a:t>
            </a:r>
          </a:p>
          <a:p>
            <a:r>
              <a:rPr lang="el-GR" sz="1200" dirty="0"/>
              <a:t>Από το Βιβλίο: Χημεία Β΄ Λυκείου</a:t>
            </a:r>
          </a:p>
          <a:p>
            <a:endParaRPr lang="el-GR" sz="1200" b="1" dirty="0"/>
          </a:p>
          <a:p>
            <a:r>
              <a:rPr lang="el-GR" sz="1200" b="1" dirty="0"/>
              <a:t>ΚΕΦΑΛΑΙΟ 1</a:t>
            </a:r>
            <a:r>
              <a:rPr lang="el-GR" sz="1200" b="1" baseline="30000" dirty="0"/>
              <a:t>ο</a:t>
            </a:r>
            <a:r>
              <a:rPr lang="el-GR" sz="1200" b="1" dirty="0"/>
              <a:t> : Γενικό Μέρος Οργανικής Χημείας</a:t>
            </a:r>
          </a:p>
          <a:p>
            <a:r>
              <a:rPr lang="el-GR" sz="1200" dirty="0"/>
              <a:t>1.1 Εισαγωγή στην οργανική χημεία</a:t>
            </a:r>
          </a:p>
          <a:p>
            <a:r>
              <a:rPr lang="el-GR" sz="1200" dirty="0"/>
              <a:t>1.2 Ταξινόμηση οργανικών ενώσεων – ομόλογες σειρές</a:t>
            </a:r>
          </a:p>
          <a:p>
            <a:r>
              <a:rPr lang="el-GR" sz="1200" dirty="0"/>
              <a:t>1.3 Ονοματολογία </a:t>
            </a:r>
            <a:r>
              <a:rPr lang="el-GR" sz="1200" dirty="0" err="1"/>
              <a:t>άκυκλων</a:t>
            </a:r>
            <a:r>
              <a:rPr lang="el-GR" sz="1200" dirty="0"/>
              <a:t> οργανικών ενώσεων (μόνο η ονοματολογία των κορεσμένων</a:t>
            </a:r>
          </a:p>
          <a:p>
            <a:r>
              <a:rPr lang="el-GR" sz="1200" dirty="0"/>
              <a:t>υδρογονανθράκων).</a:t>
            </a:r>
          </a:p>
          <a:p>
            <a:r>
              <a:rPr lang="el-GR" sz="1200" dirty="0"/>
              <a:t>1.4 Ισομέρεια (μόνο η ισομέρεια αλυσίδας).</a:t>
            </a:r>
          </a:p>
          <a:p>
            <a:endParaRPr lang="el-GR" sz="1200" b="1" dirty="0"/>
          </a:p>
          <a:p>
            <a:r>
              <a:rPr lang="el-GR" sz="1200" b="1" dirty="0"/>
              <a:t>ΚΕΦΑΛΑΙΟ 2o: Πετρέλαιο-Υδρογονάνθρακες</a:t>
            </a:r>
          </a:p>
          <a:p>
            <a:r>
              <a:rPr lang="el-GR" sz="1200" dirty="0"/>
              <a:t>2.1 Πετρέλαιο - Προϊόντα πετρελαίου. Βενζίνη. Καύση-καύσιμα.</a:t>
            </a:r>
          </a:p>
          <a:p>
            <a:r>
              <a:rPr lang="el-GR" sz="1200" dirty="0"/>
              <a:t>2.2 Νάφθα – Πετροχημικά.</a:t>
            </a:r>
          </a:p>
          <a:p>
            <a:r>
              <a:rPr lang="el-GR" sz="1200" dirty="0"/>
              <a:t>2.3 </a:t>
            </a:r>
            <a:r>
              <a:rPr lang="el-GR" sz="1200" dirty="0" err="1"/>
              <a:t>Αλκάνια</a:t>
            </a:r>
            <a:r>
              <a:rPr lang="el-GR" sz="1200" dirty="0"/>
              <a:t> - Μεθάνιο, φυσικό αέριο, βιοαέριο, εκτός των παραγράφων: «Παρασκευές (των </a:t>
            </a:r>
            <a:r>
              <a:rPr lang="el-GR" sz="1200" dirty="0" err="1"/>
              <a:t>αλκανίων</a:t>
            </a:r>
            <a:r>
              <a:rPr lang="el-GR" sz="1200" dirty="0"/>
              <a:t>)»</a:t>
            </a:r>
          </a:p>
          <a:p>
            <a:r>
              <a:rPr lang="el-GR" sz="1200" dirty="0"/>
              <a:t>και «γ. Υποκατάσταση (των </a:t>
            </a:r>
            <a:r>
              <a:rPr lang="el-GR" sz="1200" dirty="0" err="1"/>
              <a:t>αλκανίων</a:t>
            </a:r>
            <a:r>
              <a:rPr lang="el-GR" sz="1200" dirty="0"/>
              <a:t>)»</a:t>
            </a:r>
          </a:p>
          <a:p>
            <a:r>
              <a:rPr lang="el-GR" sz="1200" dirty="0"/>
              <a:t>2.4 Καυσαέρια- καταλύτες αυτοκινήτων.</a:t>
            </a:r>
          </a:p>
        </p:txBody>
      </p:sp>
      <p:pic>
        <p:nvPicPr>
          <p:cNvPr id="8" name="Εικόνα 7">
            <a:hlinkClick r:id="rId5"/>
            <a:extLst>
              <a:ext uri="{FF2B5EF4-FFF2-40B4-BE49-F238E27FC236}">
                <a16:creationId xmlns:a16="http://schemas.microsoft.com/office/drawing/2014/main" id="{7729E9F6-528A-316B-713C-120F067A52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205" y="65111"/>
            <a:ext cx="767158" cy="103395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Εικόνα 8">
            <a:hlinkClick r:id="rId3"/>
            <a:extLst>
              <a:ext uri="{FF2B5EF4-FFF2-40B4-BE49-F238E27FC236}">
                <a16:creationId xmlns:a16="http://schemas.microsoft.com/office/drawing/2014/main" id="{DD1ED321-B79B-E69F-8FAF-8778319C5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957" y="2284662"/>
            <a:ext cx="770971" cy="103395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Εικόνα 9">
            <a:hlinkClick r:id="rId5"/>
            <a:extLst>
              <a:ext uri="{FF2B5EF4-FFF2-40B4-BE49-F238E27FC236}">
                <a16:creationId xmlns:a16="http://schemas.microsoft.com/office/drawing/2014/main" id="{6B967560-8F92-F75F-CC6E-F758955935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1770" y="4635687"/>
            <a:ext cx="767158" cy="103395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399854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3" name="Εικόνα 2">
            <a:hlinkClick r:id="rId3"/>
            <a:extLst>
              <a:ext uri="{FF2B5EF4-FFF2-40B4-BE49-F238E27FC236}">
                <a16:creationId xmlns:a16="http://schemas.microsoft.com/office/drawing/2014/main" id="{29CD3487-D335-474D-6B80-091B39898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7" y="68450"/>
            <a:ext cx="770971" cy="103395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D1B991-C33A-7EC7-CA56-B13486EFBDB9}"/>
              </a:ext>
            </a:extLst>
          </p:cNvPr>
          <p:cNvSpPr txBox="1"/>
          <p:nvPr/>
        </p:nvSpPr>
        <p:spPr>
          <a:xfrm>
            <a:off x="85117" y="1811729"/>
            <a:ext cx="64780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1.1 Με τι ασχολείται η Χημεία. Ποια η σημασία της Χημείας στη ζωή μας.</a:t>
            </a:r>
          </a:p>
          <a:p>
            <a:r>
              <a:rPr lang="el-GR" sz="1200" dirty="0"/>
              <a:t>1.2 Γνωρίσματα της ύλης (μάζα, όγκος, πυκνότητα). Μετρήσεις και μονάδες</a:t>
            </a:r>
          </a:p>
          <a:p>
            <a:r>
              <a:rPr lang="el-GR" sz="1200" dirty="0"/>
              <a:t>1.3 Δομικά σωματίδια της ύλης – Δομή ατόμου- Ατομικός αριθμός – Μαζικός αριθμός –Ισότοπα</a:t>
            </a:r>
          </a:p>
          <a:p>
            <a:r>
              <a:rPr lang="el-GR" sz="1200" dirty="0"/>
              <a:t>1.5 Ταξινόμηση της ύλης – Διαλύματα- Περιεκτικότητα διαλυμάτων – Διαλυτότητα</a:t>
            </a:r>
          </a:p>
          <a:p>
            <a:r>
              <a:rPr lang="el-GR" sz="1200" dirty="0"/>
              <a:t>Συμπεριλαμβάνεται μόνο η </a:t>
            </a:r>
            <a:r>
              <a:rPr lang="el-GR" sz="1200" dirty="0" err="1"/>
              <a:t>υποενότητα</a:t>
            </a:r>
            <a:r>
              <a:rPr lang="el-GR" sz="1200" dirty="0"/>
              <a:t> «Διαλύματα – Περιεκτικότητες Διαλυμάτων»</a:t>
            </a:r>
          </a:p>
          <a:p>
            <a:r>
              <a:rPr lang="el-GR" sz="1200" i="1" dirty="0"/>
              <a:t>(Γενικά για τα διαλύματα – Περιεκτικότητες Διαλυμάτων – Εκφράσεις περιεκτικότητας</a:t>
            </a:r>
            <a:r>
              <a:rPr lang="en-US" sz="1200" i="1" dirty="0"/>
              <a:t> </a:t>
            </a:r>
            <a:r>
              <a:rPr lang="el-GR" sz="1200" i="1" dirty="0"/>
              <a:t>Διαλυτότητα).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26A548-690D-9EE0-5B84-5B878C06636A}"/>
              </a:ext>
            </a:extLst>
          </p:cNvPr>
          <p:cNvSpPr txBox="1"/>
          <p:nvPr/>
        </p:nvSpPr>
        <p:spPr>
          <a:xfrm>
            <a:off x="38431" y="3012609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ΚΕΦΑΛΑΙΟ 2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: Περιοδικός Πίνακας - Δεσμοί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7AB92F-0DE3-E02A-089D-B531D0710F3C}"/>
              </a:ext>
            </a:extLst>
          </p:cNvPr>
          <p:cNvSpPr txBox="1"/>
          <p:nvPr/>
        </p:nvSpPr>
        <p:spPr>
          <a:xfrm>
            <a:off x="85117" y="1648699"/>
            <a:ext cx="45210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1</a:t>
            </a:r>
            <a:r>
              <a:rPr lang="el-GR" sz="14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: Βασικές έννοιες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884AAC-B8DF-477F-0732-0712B0449834}"/>
              </a:ext>
            </a:extLst>
          </p:cNvPr>
          <p:cNvSpPr txBox="1"/>
          <p:nvPr/>
        </p:nvSpPr>
        <p:spPr>
          <a:xfrm>
            <a:off x="85117" y="3215727"/>
            <a:ext cx="63584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2.1 Ηλεκτρονική δομή των ατόμων.</a:t>
            </a:r>
          </a:p>
          <a:p>
            <a:r>
              <a:rPr lang="el-GR" sz="1200" dirty="0"/>
              <a:t>2.2 Κατάταξη των στοιχείων (Περιοδικός Πίνακας). Χρησιμότητα του Περιοδικού Πίνακα.</a:t>
            </a:r>
          </a:p>
          <a:p>
            <a:r>
              <a:rPr lang="el-GR" sz="1200" dirty="0"/>
              <a:t>2.3 Γενικά για το χημικό δεσμό. – Παράγοντες που καθορίζουν τη χημική συμπεριφορά του</a:t>
            </a:r>
          </a:p>
          <a:p>
            <a:r>
              <a:rPr lang="el-GR" sz="1200" dirty="0"/>
              <a:t>ατόμου. Είδη χημικών δεσμών (ιοντικός – ομοιοπολικός).</a:t>
            </a:r>
          </a:p>
          <a:p>
            <a:r>
              <a:rPr lang="el-GR" sz="1200" dirty="0"/>
              <a:t>2.4 Η γλώσσα της Χημείας-Αριθμός οξείδωσης-Γραφή χημικών τύπων και εισαγωγή στην</a:t>
            </a:r>
          </a:p>
          <a:p>
            <a:r>
              <a:rPr lang="el-GR" sz="1200" dirty="0"/>
              <a:t>ονοματολογία των ενώσεων.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B95AA7-2B61-8965-8FE1-268409238E1B}"/>
              </a:ext>
            </a:extLst>
          </p:cNvPr>
          <p:cNvSpPr txBox="1"/>
          <p:nvPr/>
        </p:nvSpPr>
        <p:spPr>
          <a:xfrm>
            <a:off x="0" y="4381212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(Κεφάλαιο 4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l-GR" sz="1200" dirty="0"/>
              <a:t>4.1 Σχετική ατομική μάζα – Σχετική μοριακή μάζα.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1B1CBE-6B4B-E324-8FBE-1BF1BDA2B52E}"/>
              </a:ext>
            </a:extLst>
          </p:cNvPr>
          <p:cNvSpPr txBox="1"/>
          <p:nvPr/>
        </p:nvSpPr>
        <p:spPr>
          <a:xfrm>
            <a:off x="0" y="4619725"/>
            <a:ext cx="46766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ΚΕΦΑΛΑΙΟ 3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: Οξέα – Βάσεις- Άλατα- Οξείδια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C1909C-231F-7B0C-479B-DE0BFB68F8D1}"/>
              </a:ext>
            </a:extLst>
          </p:cNvPr>
          <p:cNvSpPr txBox="1"/>
          <p:nvPr/>
        </p:nvSpPr>
        <p:spPr>
          <a:xfrm>
            <a:off x="85117" y="4850558"/>
            <a:ext cx="586241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3.3 Οξείδια</a:t>
            </a:r>
          </a:p>
          <a:p>
            <a:r>
              <a:rPr lang="el-GR" sz="1200" dirty="0"/>
              <a:t>3.5 Χημικές αντιδράσεις</a:t>
            </a:r>
          </a:p>
          <a:p>
            <a:r>
              <a:rPr lang="el-GR" sz="1200" dirty="0"/>
              <a:t>Παρατηρήσεις:</a:t>
            </a:r>
          </a:p>
          <a:p>
            <a:r>
              <a:rPr lang="el-GR" sz="1200" dirty="0"/>
              <a:t>- Στην </a:t>
            </a:r>
            <a:r>
              <a:rPr lang="el-GR" sz="1200" dirty="0" err="1"/>
              <a:t>υποενότητα</a:t>
            </a:r>
            <a:r>
              <a:rPr lang="el-GR" sz="1200" dirty="0"/>
              <a:t> «Χαρακτηριστικά χημικών αντιδράσεων» να διδαχθεί μόνο η</a:t>
            </a:r>
          </a:p>
          <a:p>
            <a:r>
              <a:rPr lang="el-GR" sz="1200" dirty="0" err="1"/>
              <a:t>υποπαράγραφος</a:t>
            </a:r>
            <a:r>
              <a:rPr lang="el-GR" sz="1200" dirty="0"/>
              <a:t> «α. Πότε πραγματοποιείται μία χημική αντίδραση;»</a:t>
            </a:r>
          </a:p>
          <a:p>
            <a:r>
              <a:rPr lang="el-GR" sz="1200" dirty="0"/>
              <a:t>- Στην </a:t>
            </a:r>
            <a:r>
              <a:rPr lang="el-GR" sz="1200" dirty="0" err="1"/>
              <a:t>υποπαράγραφο</a:t>
            </a:r>
            <a:r>
              <a:rPr lang="el-GR" sz="1200" dirty="0"/>
              <a:t> «Αντιδράσεις Απλής Αντικατάστασης» η «σειρά δραστικότητας</a:t>
            </a:r>
          </a:p>
          <a:p>
            <a:r>
              <a:rPr lang="el-GR" sz="1200" dirty="0"/>
              <a:t>ορισμένων μετάλλων και αμέταλλων» να διδαχθεί αλλά να μην απομνημονευθεί.</a:t>
            </a:r>
          </a:p>
          <a:p>
            <a:r>
              <a:rPr lang="el-GR" sz="1200" dirty="0"/>
              <a:t>- Στην </a:t>
            </a:r>
            <a:r>
              <a:rPr lang="el-GR" sz="1200" dirty="0" err="1"/>
              <a:t>υποπαράγραφο</a:t>
            </a:r>
            <a:r>
              <a:rPr lang="el-GR" sz="1200" dirty="0"/>
              <a:t> «Αντιδράσεις Διπλής Αντικατάστασης» ο Πίνακας 3.1</a:t>
            </a:r>
          </a:p>
          <a:p>
            <a:r>
              <a:rPr lang="el-GR" sz="1200" dirty="0"/>
              <a:t>«Κυριότερα αέρια και ιζήματα» να διδαχθεί αλλά να μην απομνημονευθεί.</a:t>
            </a:r>
          </a:p>
          <a:p>
            <a:r>
              <a:rPr lang="el-GR" sz="1200" dirty="0"/>
              <a:t>3.6 Οξέα, βάσεις, οξείδια, άλατα, εξουδετέρωση και… καθημερινή ζωή</a:t>
            </a:r>
          </a:p>
        </p:txBody>
      </p: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95E28FEC-3DAE-66CA-2A48-A415F600250A}"/>
              </a:ext>
            </a:extLst>
          </p:cNvPr>
          <p:cNvSpPr/>
          <p:nvPr/>
        </p:nvSpPr>
        <p:spPr>
          <a:xfrm>
            <a:off x="4385940" y="1235382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l-GR" sz="2800" b="1" dirty="0">
                <a:ln/>
                <a:solidFill>
                  <a:schemeClr val="accent4"/>
                </a:solidFill>
              </a:rPr>
              <a:t>Α΄ Λυκείου</a:t>
            </a:r>
            <a:endParaRPr lang="el-GR" sz="2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A48007-4872-2158-0435-A9A6698468E5}"/>
              </a:ext>
            </a:extLst>
          </p:cNvPr>
          <p:cNvSpPr txBox="1"/>
          <p:nvPr/>
        </p:nvSpPr>
        <p:spPr>
          <a:xfrm>
            <a:off x="6490214" y="1182255"/>
            <a:ext cx="53994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sz="1800" b="0" i="0" u="none" strike="noStrike" baseline="0" dirty="0">
                <a:latin typeface="Calibri" panose="020F0502020204030204" pitchFamily="34" charset="0"/>
              </a:rPr>
              <a:t>Προτείνεται να:</a:t>
            </a:r>
          </a:p>
          <a:p>
            <a:pPr algn="l"/>
            <a:r>
              <a:rPr lang="el-GR" sz="1800" b="0" i="0" u="none" strike="noStrike" baseline="0" dirty="0">
                <a:latin typeface="TimesNewRomanPSMT"/>
              </a:rPr>
              <a:t>- </a:t>
            </a:r>
            <a:r>
              <a:rPr lang="el-GR" sz="1800" b="0" i="0" u="none" strike="noStrike" baseline="0" dirty="0">
                <a:latin typeface="Calibri" panose="020F0502020204030204" pitchFamily="34" charset="0"/>
              </a:rPr>
              <a:t>δοθεί έμφαση στις μονάδες μέτρησης μάζας, όγκου και πυκνότητας</a:t>
            </a:r>
          </a:p>
          <a:p>
            <a:pPr algn="l"/>
            <a:r>
              <a:rPr lang="el-GR" sz="1800" b="0" i="0" u="none" strike="noStrike" baseline="0" dirty="0">
                <a:latin typeface="TimesNewRomanPSMT"/>
              </a:rPr>
              <a:t>- </a:t>
            </a:r>
            <a:r>
              <a:rPr lang="el-GR" sz="1800" b="0" i="0" u="none" strike="noStrike" baseline="0" dirty="0">
                <a:latin typeface="Calibri" panose="020F0502020204030204" pitchFamily="34" charset="0"/>
              </a:rPr>
              <a:t>γίνει επίδειξη της χρήσης των οργάνων μέτρησης όγκου υγρών του Σχήματος 1.5 και</a:t>
            </a:r>
          </a:p>
          <a:p>
            <a:pPr algn="l"/>
            <a:r>
              <a:rPr lang="el-GR" sz="1800" b="0" i="0" u="none" strike="noStrike" baseline="0" dirty="0">
                <a:latin typeface="Calibri" panose="020F0502020204030204" pitchFamily="34" charset="0"/>
              </a:rPr>
              <a:t>να γίνει εκτίμηση για την απόκλιση ακρίβειας κάθε μέτρησης</a:t>
            </a:r>
          </a:p>
          <a:p>
            <a:pPr algn="l"/>
            <a:r>
              <a:rPr lang="el-GR" sz="1800" b="0" i="0" u="none" strike="noStrike" baseline="0" dirty="0">
                <a:latin typeface="TimesNewRomanPSMT"/>
              </a:rPr>
              <a:t>- </a:t>
            </a:r>
            <a:r>
              <a:rPr lang="el-GR" sz="1800" b="0" i="0" u="none" strike="noStrike" baseline="0" dirty="0">
                <a:latin typeface="Calibri" panose="020F0502020204030204" pitchFamily="34" charset="0"/>
              </a:rPr>
              <a:t>διδαχθεί το Παράδειγμα 1.5</a:t>
            </a:r>
            <a:endParaRPr lang="el-GR" sz="1600" dirty="0"/>
          </a:p>
        </p:txBody>
      </p:sp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3DE098C1-27B4-AB3A-798E-87110EA7C31A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4904509" y="2133600"/>
            <a:ext cx="1585705" cy="20281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BF8E25AD-1AEF-782D-EF49-75980398ED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897" y="3469760"/>
            <a:ext cx="2785140" cy="207114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B1FCFC3-DC3F-C434-456C-73F75EBE5372}"/>
              </a:ext>
            </a:extLst>
          </p:cNvPr>
          <p:cNvSpPr txBox="1"/>
          <p:nvPr/>
        </p:nvSpPr>
        <p:spPr>
          <a:xfrm>
            <a:off x="6563170" y="5622618"/>
            <a:ext cx="5288755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l-GR" sz="1600" dirty="0"/>
              <a:t>Παράδειγμα 1.5</a:t>
            </a:r>
          </a:p>
          <a:p>
            <a:r>
              <a:rPr lang="el-GR" sz="1600" dirty="0"/>
              <a:t>Η πυκνότητα του νερού στη θερμοκρασία δωματίου θεωρείται περίπου ίση με 1 g /</a:t>
            </a:r>
            <a:r>
              <a:rPr lang="el-GR" sz="1600" dirty="0" err="1"/>
              <a:t>mL</a:t>
            </a:r>
            <a:r>
              <a:rPr lang="el-GR" sz="1600" dirty="0"/>
              <a:t>. Να εκφράσετε την πυκνότητα αυτή σε </a:t>
            </a:r>
            <a:r>
              <a:rPr lang="el-GR" sz="1600" dirty="0" err="1"/>
              <a:t>kg</a:t>
            </a:r>
            <a:r>
              <a:rPr lang="el-GR" sz="1600" dirty="0"/>
              <a:t>/m</a:t>
            </a:r>
            <a:r>
              <a:rPr lang="el-GR" sz="1600" baseline="30000" dirty="0"/>
              <a:t>3</a:t>
            </a:r>
            <a:r>
              <a:rPr lang="el-GR" sz="1600" dirty="0"/>
              <a:t> και σε g/L.</a:t>
            </a:r>
          </a:p>
        </p:txBody>
      </p:sp>
    </p:spTree>
    <p:extLst>
      <p:ext uri="{BB962C8B-B14F-4D97-AF65-F5344CB8AC3E}">
        <p14:creationId xmlns:p14="http://schemas.microsoft.com/office/powerpoint/2010/main" val="3033480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3" name="Εικόνα 2">
            <a:hlinkClick r:id="rId3"/>
            <a:extLst>
              <a:ext uri="{FF2B5EF4-FFF2-40B4-BE49-F238E27FC236}">
                <a16:creationId xmlns:a16="http://schemas.microsoft.com/office/drawing/2014/main" id="{29CD3487-D335-474D-6B80-091B39898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7" y="68450"/>
            <a:ext cx="770971" cy="103395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D1B991-C33A-7EC7-CA56-B13486EFBDB9}"/>
              </a:ext>
            </a:extLst>
          </p:cNvPr>
          <p:cNvSpPr txBox="1"/>
          <p:nvPr/>
        </p:nvSpPr>
        <p:spPr>
          <a:xfrm>
            <a:off x="85117" y="1811729"/>
            <a:ext cx="64780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1.1 Με τι ασχολείται η Χημεία. Ποια η σημασία της Χημείας στη ζωή μας.</a:t>
            </a:r>
          </a:p>
          <a:p>
            <a:r>
              <a:rPr lang="el-GR" sz="1200" dirty="0"/>
              <a:t>1.2 Γνωρίσματα της ύλης (μάζα, όγκος, πυκνότητα). Μετρήσεις και μονάδες</a:t>
            </a:r>
          </a:p>
          <a:p>
            <a:r>
              <a:rPr lang="el-GR" sz="1200" dirty="0"/>
              <a:t>1.3 Δομικά σωματίδια της ύλης – Δομή ατόμου- Ατομικός αριθμός – Μαζικός αριθμός –Ισότοπα</a:t>
            </a:r>
          </a:p>
          <a:p>
            <a:r>
              <a:rPr lang="el-GR" sz="1200" dirty="0"/>
              <a:t>1.5 Ταξινόμηση της ύλης – Διαλύματα- Περιεκτικότητα διαλυμάτων – Διαλυτότητα</a:t>
            </a:r>
          </a:p>
          <a:p>
            <a:r>
              <a:rPr lang="el-GR" sz="1200" dirty="0"/>
              <a:t>Συμπεριλαμβάνεται μόνο η </a:t>
            </a:r>
            <a:r>
              <a:rPr lang="el-GR" sz="1200" dirty="0" err="1"/>
              <a:t>υποενότητα</a:t>
            </a:r>
            <a:r>
              <a:rPr lang="el-GR" sz="1200" dirty="0"/>
              <a:t> «Διαλύματα – Περιεκτικότητες Διαλυμάτων»</a:t>
            </a:r>
          </a:p>
          <a:p>
            <a:r>
              <a:rPr lang="el-GR" sz="1200" i="1" dirty="0"/>
              <a:t>(Γενικά για τα διαλύματα – Περιεκτικότητες Διαλυμάτων – Εκφράσεις περιεκτικότητας</a:t>
            </a:r>
            <a:r>
              <a:rPr lang="en-US" sz="1200" i="1" dirty="0"/>
              <a:t> </a:t>
            </a:r>
            <a:r>
              <a:rPr lang="el-GR" sz="1200" i="1" dirty="0"/>
              <a:t>Διαλυτότητα).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26A548-690D-9EE0-5B84-5B878C06636A}"/>
              </a:ext>
            </a:extLst>
          </p:cNvPr>
          <p:cNvSpPr txBox="1"/>
          <p:nvPr/>
        </p:nvSpPr>
        <p:spPr>
          <a:xfrm>
            <a:off x="38431" y="3012609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ΚΕΦΑΛΑΙΟ 2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: Περιοδικός Πίνακας - Δεσμοί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7AB92F-0DE3-E02A-089D-B531D0710F3C}"/>
              </a:ext>
            </a:extLst>
          </p:cNvPr>
          <p:cNvSpPr txBox="1"/>
          <p:nvPr/>
        </p:nvSpPr>
        <p:spPr>
          <a:xfrm>
            <a:off x="85117" y="1648699"/>
            <a:ext cx="45210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1</a:t>
            </a:r>
            <a:r>
              <a:rPr lang="el-GR" sz="14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: Βασικές έννοιες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884AAC-B8DF-477F-0732-0712B0449834}"/>
              </a:ext>
            </a:extLst>
          </p:cNvPr>
          <p:cNvSpPr txBox="1"/>
          <p:nvPr/>
        </p:nvSpPr>
        <p:spPr>
          <a:xfrm>
            <a:off x="85117" y="3215727"/>
            <a:ext cx="63584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2.1 Ηλεκτρονική δομή των ατόμων.</a:t>
            </a:r>
          </a:p>
          <a:p>
            <a:r>
              <a:rPr lang="el-GR" sz="1200" dirty="0"/>
              <a:t>2.2 Κατάταξη των στοιχείων (Περιοδικός Πίνακας). Χρησιμότητα του Περιοδικού Πίνακα.</a:t>
            </a:r>
          </a:p>
          <a:p>
            <a:r>
              <a:rPr lang="el-GR" sz="1200" dirty="0"/>
              <a:t>2.3 Γενικά για το χημικό δεσμό. – Παράγοντες που καθορίζουν τη χημική συμπεριφορά του</a:t>
            </a:r>
          </a:p>
          <a:p>
            <a:r>
              <a:rPr lang="el-GR" sz="1200" dirty="0"/>
              <a:t>ατόμου. Είδη χημικών δεσμών (ιοντικός – ομοιοπολικός).</a:t>
            </a:r>
          </a:p>
          <a:p>
            <a:r>
              <a:rPr lang="el-GR" sz="1200" dirty="0"/>
              <a:t>2.4 Η γλώσσα της Χημείας-Αριθμός οξείδωσης-Γραφή χημικών τύπων και εισαγωγή στην</a:t>
            </a:r>
          </a:p>
          <a:p>
            <a:r>
              <a:rPr lang="el-GR" sz="1200" dirty="0"/>
              <a:t>ονοματολογία των ενώσεων.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B95AA7-2B61-8965-8FE1-268409238E1B}"/>
              </a:ext>
            </a:extLst>
          </p:cNvPr>
          <p:cNvSpPr txBox="1"/>
          <p:nvPr/>
        </p:nvSpPr>
        <p:spPr>
          <a:xfrm>
            <a:off x="0" y="4381212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(Κεφάλαιο 4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l-GR" sz="1200" dirty="0"/>
              <a:t>4.1 Σχετική ατομική μάζα – Σχετική μοριακή μάζα.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1B1CBE-6B4B-E324-8FBE-1BF1BDA2B52E}"/>
              </a:ext>
            </a:extLst>
          </p:cNvPr>
          <p:cNvSpPr txBox="1"/>
          <p:nvPr/>
        </p:nvSpPr>
        <p:spPr>
          <a:xfrm>
            <a:off x="0" y="4619725"/>
            <a:ext cx="46766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ΚΕΦΑΛΑΙΟ 3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: Οξέα – Βάσεις- Άλατα- Οξείδια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C1909C-231F-7B0C-479B-DE0BFB68F8D1}"/>
              </a:ext>
            </a:extLst>
          </p:cNvPr>
          <p:cNvSpPr txBox="1"/>
          <p:nvPr/>
        </p:nvSpPr>
        <p:spPr>
          <a:xfrm>
            <a:off x="85117" y="4850558"/>
            <a:ext cx="586241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3.3 Οξείδια</a:t>
            </a:r>
          </a:p>
          <a:p>
            <a:r>
              <a:rPr lang="el-GR" sz="1200" dirty="0"/>
              <a:t>3.5 Χημικές αντιδράσεις</a:t>
            </a:r>
          </a:p>
          <a:p>
            <a:r>
              <a:rPr lang="el-GR" sz="1200" dirty="0"/>
              <a:t>Παρατηρήσεις:</a:t>
            </a:r>
          </a:p>
          <a:p>
            <a:r>
              <a:rPr lang="el-GR" sz="1200" dirty="0"/>
              <a:t>- Στην </a:t>
            </a:r>
            <a:r>
              <a:rPr lang="el-GR" sz="1200" dirty="0" err="1"/>
              <a:t>υποενότητα</a:t>
            </a:r>
            <a:r>
              <a:rPr lang="el-GR" sz="1200" dirty="0"/>
              <a:t> «Χαρακτηριστικά χημικών αντιδράσεων» να διδαχθεί μόνο η</a:t>
            </a:r>
          </a:p>
          <a:p>
            <a:r>
              <a:rPr lang="el-GR" sz="1200" dirty="0" err="1"/>
              <a:t>υποπαράγραφος</a:t>
            </a:r>
            <a:r>
              <a:rPr lang="el-GR" sz="1200" dirty="0"/>
              <a:t> «α. Πότε πραγματοποιείται μία χημική αντίδραση;»</a:t>
            </a:r>
          </a:p>
          <a:p>
            <a:r>
              <a:rPr lang="el-GR" sz="1200" dirty="0"/>
              <a:t>- Στην </a:t>
            </a:r>
            <a:r>
              <a:rPr lang="el-GR" sz="1200" dirty="0" err="1"/>
              <a:t>υποπαράγραφο</a:t>
            </a:r>
            <a:r>
              <a:rPr lang="el-GR" sz="1200" dirty="0"/>
              <a:t> «Αντιδράσεις Απλής Αντικατάστασης» η «σειρά δραστικότητας</a:t>
            </a:r>
          </a:p>
          <a:p>
            <a:r>
              <a:rPr lang="el-GR" sz="1200" dirty="0"/>
              <a:t>ορισμένων μετάλλων και αμέταλλων» να διδαχθεί αλλά να μην απομνημονευθεί.</a:t>
            </a:r>
          </a:p>
          <a:p>
            <a:r>
              <a:rPr lang="el-GR" sz="1200" dirty="0"/>
              <a:t>- Στην </a:t>
            </a:r>
            <a:r>
              <a:rPr lang="el-GR" sz="1200" dirty="0" err="1"/>
              <a:t>υποπαράγραφο</a:t>
            </a:r>
            <a:r>
              <a:rPr lang="el-GR" sz="1200" dirty="0"/>
              <a:t> «Αντιδράσεις Διπλής Αντικατάστασης» ο Πίνακας 3.1</a:t>
            </a:r>
          </a:p>
          <a:p>
            <a:r>
              <a:rPr lang="el-GR" sz="1200" dirty="0"/>
              <a:t>«Κυριότερα αέρια και ιζήματα» να διδαχθεί αλλά να μην απομνημονευθεί.</a:t>
            </a:r>
          </a:p>
          <a:p>
            <a:r>
              <a:rPr lang="el-GR" sz="1200" dirty="0"/>
              <a:t>3.6 Οξέα, βάσεις, οξείδια, άλατα, εξουδετέρωση και… καθημερινή ζωή</a:t>
            </a:r>
          </a:p>
        </p:txBody>
      </p: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95E28FEC-3DAE-66CA-2A48-A415F600250A}"/>
              </a:ext>
            </a:extLst>
          </p:cNvPr>
          <p:cNvSpPr/>
          <p:nvPr/>
        </p:nvSpPr>
        <p:spPr>
          <a:xfrm>
            <a:off x="4385940" y="1235382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l-GR" sz="2800" b="1" dirty="0">
                <a:ln/>
                <a:solidFill>
                  <a:schemeClr val="accent4"/>
                </a:solidFill>
              </a:rPr>
              <a:t>Α΄ Λυκείου</a:t>
            </a:r>
            <a:endParaRPr lang="el-GR" sz="2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A48007-4872-2158-0435-A9A6698468E5}"/>
              </a:ext>
            </a:extLst>
          </p:cNvPr>
          <p:cNvSpPr txBox="1"/>
          <p:nvPr/>
        </p:nvSpPr>
        <p:spPr>
          <a:xfrm>
            <a:off x="6636125" y="1787162"/>
            <a:ext cx="5399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sz="1800" b="0" i="0" u="none" strike="noStrike" baseline="0" dirty="0">
                <a:latin typeface="Calibri" panose="020F0502020204030204" pitchFamily="34" charset="0"/>
              </a:rPr>
              <a:t>Δομή του ατόμου. Προτεινόμενο διδακτικό υλικό:</a:t>
            </a:r>
          </a:p>
          <a:p>
            <a:pPr algn="l"/>
            <a:r>
              <a:rPr lang="el-GR" sz="1800" b="0" i="0" u="none" strike="noStrike" baseline="0" dirty="0">
                <a:latin typeface="Calibri" panose="020F0502020204030204" pitchFamily="34" charset="0"/>
              </a:rPr>
              <a:t>Σκέδαση </a:t>
            </a:r>
            <a:r>
              <a:rPr lang="el-GR" sz="1800" b="0" i="0" u="none" strike="noStrike" baseline="0" dirty="0" err="1">
                <a:latin typeface="Calibri" panose="020F0502020204030204" pitchFamily="34" charset="0"/>
              </a:rPr>
              <a:t>Rutherford</a:t>
            </a:r>
            <a:endParaRPr lang="el-GR" sz="1600" dirty="0"/>
          </a:p>
        </p:txBody>
      </p:sp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3DE098C1-27B4-AB3A-798E-87110EA7C31A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6169891" y="2110328"/>
            <a:ext cx="466234" cy="17105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70702E5C-7EAB-63CA-7D09-8733C1E341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150" y="2462053"/>
            <a:ext cx="4771429" cy="2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6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3" name="Εικόνα 2">
            <a:hlinkClick r:id="rId3"/>
            <a:extLst>
              <a:ext uri="{FF2B5EF4-FFF2-40B4-BE49-F238E27FC236}">
                <a16:creationId xmlns:a16="http://schemas.microsoft.com/office/drawing/2014/main" id="{29CD3487-D335-474D-6B80-091B39898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7" y="68450"/>
            <a:ext cx="770971" cy="103395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D1B991-C33A-7EC7-CA56-B13486EFBDB9}"/>
              </a:ext>
            </a:extLst>
          </p:cNvPr>
          <p:cNvSpPr txBox="1"/>
          <p:nvPr/>
        </p:nvSpPr>
        <p:spPr>
          <a:xfrm>
            <a:off x="85117" y="1811729"/>
            <a:ext cx="64780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1.1 Με τι ασχολείται η Χημεία. Ποια η σημασία της Χημείας στη ζωή μας.</a:t>
            </a:r>
          </a:p>
          <a:p>
            <a:r>
              <a:rPr lang="el-GR" sz="1200" dirty="0"/>
              <a:t>1.2 Γνωρίσματα της ύλης (μάζα, όγκος, πυκνότητα). Μετρήσεις και μονάδες</a:t>
            </a:r>
          </a:p>
          <a:p>
            <a:r>
              <a:rPr lang="el-GR" sz="1200" dirty="0"/>
              <a:t>1.3 Δομικά σωματίδια της ύλης – Δομή ατόμου- Ατομικός αριθμός – Μαζικός αριθμός –Ισότοπα</a:t>
            </a:r>
          </a:p>
          <a:p>
            <a:r>
              <a:rPr lang="el-GR" sz="1200" dirty="0"/>
              <a:t>1.5 Ταξινόμηση της ύλης – Διαλύματα- Περιεκτικότητα διαλυμάτων – Διαλυτότητα</a:t>
            </a:r>
          </a:p>
          <a:p>
            <a:r>
              <a:rPr lang="el-GR" sz="1200" dirty="0"/>
              <a:t>Συμπεριλαμβάνεται μόνο η </a:t>
            </a:r>
            <a:r>
              <a:rPr lang="el-GR" sz="1200" dirty="0" err="1"/>
              <a:t>υποενότητα</a:t>
            </a:r>
            <a:r>
              <a:rPr lang="el-GR" sz="1200" dirty="0"/>
              <a:t> «Διαλύματα – Περιεκτικότητες Διαλυμάτων»</a:t>
            </a:r>
          </a:p>
          <a:p>
            <a:r>
              <a:rPr lang="el-GR" sz="1200" i="1" dirty="0"/>
              <a:t>(Γενικά για τα διαλύματα – Περιεκτικότητες Διαλυμάτων – Εκφράσεις περιεκτικότητας</a:t>
            </a:r>
            <a:r>
              <a:rPr lang="en-US" sz="1200" i="1" dirty="0"/>
              <a:t> </a:t>
            </a:r>
            <a:r>
              <a:rPr lang="el-GR" sz="1200" i="1" dirty="0"/>
              <a:t>Διαλυτότητα).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26A548-690D-9EE0-5B84-5B878C06636A}"/>
              </a:ext>
            </a:extLst>
          </p:cNvPr>
          <p:cNvSpPr txBox="1"/>
          <p:nvPr/>
        </p:nvSpPr>
        <p:spPr>
          <a:xfrm>
            <a:off x="38431" y="3012609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ΚΕΦΑΛΑΙΟ 2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: Περιοδικός Πίνακας - Δεσμοί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7AB92F-0DE3-E02A-089D-B531D0710F3C}"/>
              </a:ext>
            </a:extLst>
          </p:cNvPr>
          <p:cNvSpPr txBox="1"/>
          <p:nvPr/>
        </p:nvSpPr>
        <p:spPr>
          <a:xfrm>
            <a:off x="85117" y="1648699"/>
            <a:ext cx="45210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1</a:t>
            </a:r>
            <a:r>
              <a:rPr lang="el-GR" sz="14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: Βασικές έννοιες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884AAC-B8DF-477F-0732-0712B0449834}"/>
              </a:ext>
            </a:extLst>
          </p:cNvPr>
          <p:cNvSpPr txBox="1"/>
          <p:nvPr/>
        </p:nvSpPr>
        <p:spPr>
          <a:xfrm>
            <a:off x="85117" y="3215727"/>
            <a:ext cx="63584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2.1 Ηλεκτρονική δομή των ατόμων.</a:t>
            </a:r>
          </a:p>
          <a:p>
            <a:r>
              <a:rPr lang="el-GR" sz="1200" dirty="0"/>
              <a:t>2.2 Κατάταξη των στοιχείων (Περιοδικός Πίνακας). Χρησιμότητα του Περιοδικού Πίνακα.</a:t>
            </a:r>
          </a:p>
          <a:p>
            <a:r>
              <a:rPr lang="el-GR" sz="1200" dirty="0"/>
              <a:t>2.3 Γενικά για το χημικό δεσμό. – Παράγοντες που καθορίζουν τη χημική συμπεριφορά του</a:t>
            </a:r>
          </a:p>
          <a:p>
            <a:r>
              <a:rPr lang="el-GR" sz="1200" dirty="0"/>
              <a:t>ατόμου. Είδη χημικών δεσμών (ιοντικός – ομοιοπολικός).</a:t>
            </a:r>
          </a:p>
          <a:p>
            <a:r>
              <a:rPr lang="el-GR" sz="1200" dirty="0"/>
              <a:t>2.4 Η γλώσσα της Χημείας-Αριθμός οξείδωσης-Γραφή χημικών τύπων και εισαγωγή στην</a:t>
            </a:r>
          </a:p>
          <a:p>
            <a:r>
              <a:rPr lang="el-GR" sz="1200" dirty="0"/>
              <a:t>ονοματολογία των ενώσεων.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B95AA7-2B61-8965-8FE1-268409238E1B}"/>
              </a:ext>
            </a:extLst>
          </p:cNvPr>
          <p:cNvSpPr txBox="1"/>
          <p:nvPr/>
        </p:nvSpPr>
        <p:spPr>
          <a:xfrm>
            <a:off x="0" y="4381212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(Κεφάλαιο 4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l-GR" sz="1200" dirty="0"/>
              <a:t>4.1 Σχετική ατομική μάζα – Σχετική μοριακή μάζα.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1B1CBE-6B4B-E324-8FBE-1BF1BDA2B52E}"/>
              </a:ext>
            </a:extLst>
          </p:cNvPr>
          <p:cNvSpPr txBox="1"/>
          <p:nvPr/>
        </p:nvSpPr>
        <p:spPr>
          <a:xfrm>
            <a:off x="0" y="4619725"/>
            <a:ext cx="46766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ΚΕΦΑΛΑΙΟ 3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: Οξέα – Βάσεις- Άλατα- Οξείδια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C1909C-231F-7B0C-479B-DE0BFB68F8D1}"/>
              </a:ext>
            </a:extLst>
          </p:cNvPr>
          <p:cNvSpPr txBox="1"/>
          <p:nvPr/>
        </p:nvSpPr>
        <p:spPr>
          <a:xfrm>
            <a:off x="85117" y="4850558"/>
            <a:ext cx="586241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3.3 Οξείδια</a:t>
            </a:r>
          </a:p>
          <a:p>
            <a:r>
              <a:rPr lang="el-GR" sz="1200" dirty="0"/>
              <a:t>3.5 Χημικές αντιδράσεις</a:t>
            </a:r>
          </a:p>
          <a:p>
            <a:r>
              <a:rPr lang="el-GR" sz="1200" dirty="0"/>
              <a:t>Παρατηρήσεις:</a:t>
            </a:r>
          </a:p>
          <a:p>
            <a:r>
              <a:rPr lang="el-GR" sz="1200" dirty="0"/>
              <a:t>- Στην </a:t>
            </a:r>
            <a:r>
              <a:rPr lang="el-GR" sz="1200" dirty="0" err="1"/>
              <a:t>υποενότητα</a:t>
            </a:r>
            <a:r>
              <a:rPr lang="el-GR" sz="1200" dirty="0"/>
              <a:t> «Χαρακτηριστικά χημικών αντιδράσεων» να διδαχθεί μόνο η</a:t>
            </a:r>
          </a:p>
          <a:p>
            <a:r>
              <a:rPr lang="el-GR" sz="1200" dirty="0" err="1"/>
              <a:t>υποπαράγραφος</a:t>
            </a:r>
            <a:r>
              <a:rPr lang="el-GR" sz="1200" dirty="0"/>
              <a:t> «α. Πότε πραγματοποιείται μία χημική αντίδραση;»</a:t>
            </a:r>
          </a:p>
          <a:p>
            <a:r>
              <a:rPr lang="el-GR" sz="1200" dirty="0"/>
              <a:t>- Στην </a:t>
            </a:r>
            <a:r>
              <a:rPr lang="el-GR" sz="1200" dirty="0" err="1"/>
              <a:t>υποπαράγραφο</a:t>
            </a:r>
            <a:r>
              <a:rPr lang="el-GR" sz="1200" dirty="0"/>
              <a:t> «Αντιδράσεις Απλής Αντικατάστασης» η «σειρά δραστικότητας</a:t>
            </a:r>
          </a:p>
          <a:p>
            <a:r>
              <a:rPr lang="el-GR" sz="1200" dirty="0"/>
              <a:t>ορισμένων μετάλλων και αμέταλλων» να διδαχθεί αλλά να μην απομνημονευθεί.</a:t>
            </a:r>
          </a:p>
          <a:p>
            <a:r>
              <a:rPr lang="el-GR" sz="1200" dirty="0"/>
              <a:t>- Στην </a:t>
            </a:r>
            <a:r>
              <a:rPr lang="el-GR" sz="1200" dirty="0" err="1"/>
              <a:t>υποπαράγραφο</a:t>
            </a:r>
            <a:r>
              <a:rPr lang="el-GR" sz="1200" dirty="0"/>
              <a:t> «Αντιδράσεις Διπλής Αντικατάστασης» ο Πίνακας 3.1</a:t>
            </a:r>
          </a:p>
          <a:p>
            <a:r>
              <a:rPr lang="el-GR" sz="1200" dirty="0"/>
              <a:t>«Κυριότερα αέρια και ιζήματα» να διδαχθεί αλλά να μην απομνημονευθεί.</a:t>
            </a:r>
          </a:p>
          <a:p>
            <a:r>
              <a:rPr lang="el-GR" sz="1200" dirty="0"/>
              <a:t>3.6 Οξέα, βάσεις, οξείδια, άλατα, εξουδετέρωση και… καθημερινή ζωή</a:t>
            </a:r>
          </a:p>
        </p:txBody>
      </p: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95E28FEC-3DAE-66CA-2A48-A415F600250A}"/>
              </a:ext>
            </a:extLst>
          </p:cNvPr>
          <p:cNvSpPr/>
          <p:nvPr/>
        </p:nvSpPr>
        <p:spPr>
          <a:xfrm>
            <a:off x="4385940" y="1235382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l-GR" sz="2800" b="1" dirty="0">
                <a:ln/>
                <a:solidFill>
                  <a:schemeClr val="accent4"/>
                </a:solidFill>
              </a:rPr>
              <a:t>Α΄ Λυκείου</a:t>
            </a:r>
            <a:endParaRPr lang="el-GR" sz="2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A48007-4872-2158-0435-A9A6698468E5}"/>
              </a:ext>
            </a:extLst>
          </p:cNvPr>
          <p:cNvSpPr txBox="1"/>
          <p:nvPr/>
        </p:nvSpPr>
        <p:spPr>
          <a:xfrm>
            <a:off x="6636125" y="1787162"/>
            <a:ext cx="5399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sz="1800" b="0" i="0" u="none" strike="noStrike" baseline="0" dirty="0">
                <a:latin typeface="Calibri" panose="020F0502020204030204" pitchFamily="34" charset="0"/>
              </a:rPr>
              <a:t>Προτεινόμενο διδακτικό υλικό:</a:t>
            </a:r>
          </a:p>
          <a:p>
            <a:pPr algn="l"/>
            <a:r>
              <a:rPr lang="el-GR" sz="1800" b="0" i="0" u="none" strike="noStrike" baseline="0" dirty="0">
                <a:latin typeface="Calibri" panose="020F0502020204030204" pitchFamily="34" charset="0"/>
              </a:rPr>
              <a:t>Κατασκεύασε ένα άτομο</a:t>
            </a:r>
            <a:endParaRPr lang="el-GR" sz="1600" dirty="0"/>
          </a:p>
        </p:txBody>
      </p:sp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3DE098C1-27B4-AB3A-798E-87110EA7C31A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6169891" y="2110328"/>
            <a:ext cx="466234" cy="17105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60698759-342D-FE47-C4F3-B605F0918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839" y="2478968"/>
            <a:ext cx="4678051" cy="31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08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3" name="Εικόνα 2">
            <a:hlinkClick r:id="rId3"/>
            <a:extLst>
              <a:ext uri="{FF2B5EF4-FFF2-40B4-BE49-F238E27FC236}">
                <a16:creationId xmlns:a16="http://schemas.microsoft.com/office/drawing/2014/main" id="{29CD3487-D335-474D-6B80-091B39898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7" y="68450"/>
            <a:ext cx="770971" cy="103395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D1B991-C33A-7EC7-CA56-B13486EFBDB9}"/>
              </a:ext>
            </a:extLst>
          </p:cNvPr>
          <p:cNvSpPr txBox="1"/>
          <p:nvPr/>
        </p:nvSpPr>
        <p:spPr>
          <a:xfrm>
            <a:off x="85117" y="1811729"/>
            <a:ext cx="64780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1.1 Με τι ασχολείται η Χημεία. Ποια η σημασία της Χημείας στη ζωή μας.</a:t>
            </a:r>
          </a:p>
          <a:p>
            <a:r>
              <a:rPr lang="el-GR" sz="1200" dirty="0"/>
              <a:t>1.2 Γνωρίσματα της ύλης (μάζα, όγκος, πυκνότητα). Μετρήσεις και μονάδες</a:t>
            </a:r>
          </a:p>
          <a:p>
            <a:r>
              <a:rPr lang="el-GR" sz="1200" dirty="0"/>
              <a:t>1.3 Δομικά σωματίδια της ύλης – Δομή ατόμου- Ατομικός αριθμός – Μαζικός αριθμός –Ισότοπα</a:t>
            </a:r>
          </a:p>
          <a:p>
            <a:r>
              <a:rPr lang="el-GR" sz="1200" dirty="0"/>
              <a:t>1.5 Ταξινόμηση της ύλης – Διαλύματα- Περιεκτικότητα διαλυμάτων – Διαλυτότητα</a:t>
            </a:r>
          </a:p>
          <a:p>
            <a:r>
              <a:rPr lang="el-GR" sz="1200" dirty="0"/>
              <a:t>Συμπεριλαμβάνεται μόνο η </a:t>
            </a:r>
            <a:r>
              <a:rPr lang="el-GR" sz="1200" dirty="0" err="1"/>
              <a:t>υποενότητα</a:t>
            </a:r>
            <a:r>
              <a:rPr lang="el-GR" sz="1200" dirty="0"/>
              <a:t> «Διαλύματα – Περιεκτικότητες Διαλυμάτων»</a:t>
            </a:r>
          </a:p>
          <a:p>
            <a:r>
              <a:rPr lang="el-GR" sz="1200" i="1" dirty="0"/>
              <a:t>(Γενικά για τα διαλύματα – Περιεκτικότητες Διαλυμάτων – Εκφράσεις περιεκτικότητας</a:t>
            </a:r>
            <a:r>
              <a:rPr lang="en-US" sz="1200" i="1" dirty="0"/>
              <a:t> </a:t>
            </a:r>
            <a:r>
              <a:rPr lang="el-GR" sz="1200" i="1" dirty="0"/>
              <a:t>Διαλυτότητα).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26A548-690D-9EE0-5B84-5B878C06636A}"/>
              </a:ext>
            </a:extLst>
          </p:cNvPr>
          <p:cNvSpPr txBox="1"/>
          <p:nvPr/>
        </p:nvSpPr>
        <p:spPr>
          <a:xfrm>
            <a:off x="38431" y="3012609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ΚΕΦΑΛΑΙΟ 2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: Περιοδικός Πίνακας - Δεσμοί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7AB92F-0DE3-E02A-089D-B531D0710F3C}"/>
              </a:ext>
            </a:extLst>
          </p:cNvPr>
          <p:cNvSpPr txBox="1"/>
          <p:nvPr/>
        </p:nvSpPr>
        <p:spPr>
          <a:xfrm>
            <a:off x="85117" y="1648699"/>
            <a:ext cx="45210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1</a:t>
            </a:r>
            <a:r>
              <a:rPr lang="el-GR" sz="14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: Βασικές έννοιες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884AAC-B8DF-477F-0732-0712B0449834}"/>
              </a:ext>
            </a:extLst>
          </p:cNvPr>
          <p:cNvSpPr txBox="1"/>
          <p:nvPr/>
        </p:nvSpPr>
        <p:spPr>
          <a:xfrm>
            <a:off x="85117" y="3215727"/>
            <a:ext cx="63584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2.1 Ηλεκτρονική δομή των ατόμων.</a:t>
            </a:r>
          </a:p>
          <a:p>
            <a:r>
              <a:rPr lang="el-GR" sz="1200" dirty="0"/>
              <a:t>2.2 Κατάταξη των στοιχείων (Περιοδικός Πίνακας). Χρησιμότητα του Περιοδικού Πίνακα.</a:t>
            </a:r>
          </a:p>
          <a:p>
            <a:r>
              <a:rPr lang="el-GR" sz="1200" dirty="0"/>
              <a:t>2.3 Γενικά για το χημικό δεσμό. – Παράγοντες που καθορίζουν τη χημική συμπεριφορά του</a:t>
            </a:r>
          </a:p>
          <a:p>
            <a:r>
              <a:rPr lang="el-GR" sz="1200" dirty="0"/>
              <a:t>ατόμου. Είδη χημικών δεσμών (ιοντικός – ομοιοπολικός).</a:t>
            </a:r>
          </a:p>
          <a:p>
            <a:r>
              <a:rPr lang="el-GR" sz="1200" dirty="0"/>
              <a:t>2.4 Η γλώσσα της Χημείας-Αριθμός οξείδωσης-Γραφή χημικών τύπων και εισαγωγή στην</a:t>
            </a:r>
          </a:p>
          <a:p>
            <a:r>
              <a:rPr lang="el-GR" sz="1200" dirty="0"/>
              <a:t>ονοματολογία των ενώσεων.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B95AA7-2B61-8965-8FE1-268409238E1B}"/>
              </a:ext>
            </a:extLst>
          </p:cNvPr>
          <p:cNvSpPr txBox="1"/>
          <p:nvPr/>
        </p:nvSpPr>
        <p:spPr>
          <a:xfrm>
            <a:off x="0" y="4381212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(Κεφάλαιο 4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l-GR" sz="1200" dirty="0"/>
              <a:t>4.1 Σχετική ατομική μάζα – Σχετική μοριακή μάζα.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1B1CBE-6B4B-E324-8FBE-1BF1BDA2B52E}"/>
              </a:ext>
            </a:extLst>
          </p:cNvPr>
          <p:cNvSpPr txBox="1"/>
          <p:nvPr/>
        </p:nvSpPr>
        <p:spPr>
          <a:xfrm>
            <a:off x="0" y="4619725"/>
            <a:ext cx="46766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ΚΕΦΑΛΑΙΟ 3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: Οξέα – Βάσεις- Άλατα- Οξείδια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C1909C-231F-7B0C-479B-DE0BFB68F8D1}"/>
              </a:ext>
            </a:extLst>
          </p:cNvPr>
          <p:cNvSpPr txBox="1"/>
          <p:nvPr/>
        </p:nvSpPr>
        <p:spPr>
          <a:xfrm>
            <a:off x="85117" y="4850558"/>
            <a:ext cx="586241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3.3 Οξείδια</a:t>
            </a:r>
          </a:p>
          <a:p>
            <a:r>
              <a:rPr lang="el-GR" sz="1200" dirty="0"/>
              <a:t>3.5 Χημικές αντιδράσεις</a:t>
            </a:r>
          </a:p>
          <a:p>
            <a:r>
              <a:rPr lang="el-GR" sz="1200" dirty="0"/>
              <a:t>Παρατηρήσεις:</a:t>
            </a:r>
          </a:p>
          <a:p>
            <a:r>
              <a:rPr lang="el-GR" sz="1200" dirty="0"/>
              <a:t>- Στην </a:t>
            </a:r>
            <a:r>
              <a:rPr lang="el-GR" sz="1200" dirty="0" err="1"/>
              <a:t>υποενότητα</a:t>
            </a:r>
            <a:r>
              <a:rPr lang="el-GR" sz="1200" dirty="0"/>
              <a:t> «Χαρακτηριστικά χημικών αντιδράσεων» να διδαχθεί μόνο η</a:t>
            </a:r>
          </a:p>
          <a:p>
            <a:r>
              <a:rPr lang="el-GR" sz="1200" dirty="0" err="1"/>
              <a:t>υποπαράγραφος</a:t>
            </a:r>
            <a:r>
              <a:rPr lang="el-GR" sz="1200" dirty="0"/>
              <a:t> «α. Πότε πραγματοποιείται μία χημική αντίδραση;»</a:t>
            </a:r>
          </a:p>
          <a:p>
            <a:r>
              <a:rPr lang="el-GR" sz="1200" dirty="0"/>
              <a:t>- Στην </a:t>
            </a:r>
            <a:r>
              <a:rPr lang="el-GR" sz="1200" dirty="0" err="1"/>
              <a:t>υποπαράγραφο</a:t>
            </a:r>
            <a:r>
              <a:rPr lang="el-GR" sz="1200" dirty="0"/>
              <a:t> «Αντιδράσεις Απλής Αντικατάστασης» η «σειρά δραστικότητας</a:t>
            </a:r>
          </a:p>
          <a:p>
            <a:r>
              <a:rPr lang="el-GR" sz="1200" dirty="0"/>
              <a:t>ορισμένων μετάλλων και αμέταλλων» να διδαχθεί αλλά να μην απομνημονευθεί.</a:t>
            </a:r>
          </a:p>
          <a:p>
            <a:r>
              <a:rPr lang="el-GR" sz="1200" dirty="0"/>
              <a:t>- Στην </a:t>
            </a:r>
            <a:r>
              <a:rPr lang="el-GR" sz="1200" dirty="0" err="1"/>
              <a:t>υποπαράγραφο</a:t>
            </a:r>
            <a:r>
              <a:rPr lang="el-GR" sz="1200" dirty="0"/>
              <a:t> «Αντιδράσεις Διπλής Αντικατάστασης» ο Πίνακας 3.1</a:t>
            </a:r>
          </a:p>
          <a:p>
            <a:r>
              <a:rPr lang="el-GR" sz="1200" dirty="0"/>
              <a:t>«Κυριότερα αέρια και ιζήματα» να διδαχθεί αλλά να μην απομνημονευθεί.</a:t>
            </a:r>
          </a:p>
          <a:p>
            <a:r>
              <a:rPr lang="el-GR" sz="1200" dirty="0"/>
              <a:t>3.6 Οξέα, βάσεις, οξείδια, άλατα, εξουδετέρωση και… καθημερινή ζωή</a:t>
            </a:r>
          </a:p>
        </p:txBody>
      </p: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95E28FEC-3DAE-66CA-2A48-A415F600250A}"/>
              </a:ext>
            </a:extLst>
          </p:cNvPr>
          <p:cNvSpPr/>
          <p:nvPr/>
        </p:nvSpPr>
        <p:spPr>
          <a:xfrm>
            <a:off x="4385940" y="1235382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l-GR" sz="2800" b="1" dirty="0">
                <a:ln/>
                <a:solidFill>
                  <a:schemeClr val="accent4"/>
                </a:solidFill>
              </a:rPr>
              <a:t>Α΄ Λυκείου</a:t>
            </a:r>
            <a:endParaRPr lang="el-GR" sz="2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A48007-4872-2158-0435-A9A6698468E5}"/>
              </a:ext>
            </a:extLst>
          </p:cNvPr>
          <p:cNvSpPr txBox="1"/>
          <p:nvPr/>
        </p:nvSpPr>
        <p:spPr>
          <a:xfrm>
            <a:off x="6707402" y="1951489"/>
            <a:ext cx="5399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sz="1800" b="0" i="0" u="none" strike="noStrike" baseline="0" dirty="0">
                <a:latin typeface="Calibri" panose="020F0502020204030204" pitchFamily="34" charset="0"/>
              </a:rPr>
              <a:t>Διαλύματα – Περιεκτικότητες διαλυμάτων.</a:t>
            </a:r>
            <a:endParaRPr lang="el-GR" sz="1600" dirty="0"/>
          </a:p>
        </p:txBody>
      </p:sp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3DE098C1-27B4-AB3A-798E-87110EA7C31A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5588000" y="2136155"/>
            <a:ext cx="1119402" cy="49080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56D7B36D-06AB-D2A9-9718-B42F5B980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2859" y="2363509"/>
            <a:ext cx="2466975" cy="1847850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5508398E-6061-22D7-7611-E152D18856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7058" y="2320821"/>
            <a:ext cx="1512621" cy="1847850"/>
          </a:xfrm>
          <a:prstGeom prst="rect">
            <a:avLst/>
          </a:prstGeom>
        </p:spPr>
      </p:pic>
      <p:pic>
        <p:nvPicPr>
          <p:cNvPr id="14" name="Εικόνα 13">
            <a:hlinkClick r:id="rId7" action="ppaction://hlinkfile"/>
            <a:extLst>
              <a:ext uri="{FF2B5EF4-FFF2-40B4-BE49-F238E27FC236}">
                <a16:creationId xmlns:a16="http://schemas.microsoft.com/office/drawing/2014/main" id="{8E2D4DA2-1E29-689C-181D-D299D11856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261" y="4254047"/>
            <a:ext cx="4685433" cy="253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43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Λυκείων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28/9/23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3" name="Εικόνα 2">
            <a:hlinkClick r:id="rId3"/>
            <a:extLst>
              <a:ext uri="{FF2B5EF4-FFF2-40B4-BE49-F238E27FC236}">
                <a16:creationId xmlns:a16="http://schemas.microsoft.com/office/drawing/2014/main" id="{29CD3487-D335-474D-6B80-091B39898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7" y="68450"/>
            <a:ext cx="770971" cy="103395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D1B991-C33A-7EC7-CA56-B13486EFBDB9}"/>
              </a:ext>
            </a:extLst>
          </p:cNvPr>
          <p:cNvSpPr txBox="1"/>
          <p:nvPr/>
        </p:nvSpPr>
        <p:spPr>
          <a:xfrm>
            <a:off x="85117" y="1811729"/>
            <a:ext cx="64780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1.1 Με τι ασχολείται η Χημεία. Ποια η σημασία της Χημείας στη ζωή μας.</a:t>
            </a:r>
          </a:p>
          <a:p>
            <a:r>
              <a:rPr lang="el-GR" sz="1200" dirty="0"/>
              <a:t>1.2 Γνωρίσματα της ύλης (μάζα, όγκος, πυκνότητα). Μετρήσεις και μονάδες</a:t>
            </a:r>
          </a:p>
          <a:p>
            <a:r>
              <a:rPr lang="el-GR" sz="1200" dirty="0"/>
              <a:t>1.3 Δομικά σωματίδια της ύλης – Δομή ατόμου- Ατομικός αριθμός – Μαζικός αριθμός –Ισότοπα</a:t>
            </a:r>
          </a:p>
          <a:p>
            <a:r>
              <a:rPr lang="el-GR" sz="1200" dirty="0"/>
              <a:t>1.5 Ταξινόμηση της ύλης – Διαλύματα- Περιεκτικότητα διαλυμάτων – Διαλυτότητα</a:t>
            </a:r>
          </a:p>
          <a:p>
            <a:r>
              <a:rPr lang="el-GR" sz="1200" dirty="0"/>
              <a:t>Συμπεριλαμβάνεται μόνο η </a:t>
            </a:r>
            <a:r>
              <a:rPr lang="el-GR" sz="1200" dirty="0" err="1"/>
              <a:t>υποενότητα</a:t>
            </a:r>
            <a:r>
              <a:rPr lang="el-GR" sz="1200" dirty="0"/>
              <a:t> «Διαλύματα – Περιεκτικότητες Διαλυμάτων»</a:t>
            </a:r>
          </a:p>
          <a:p>
            <a:r>
              <a:rPr lang="el-GR" sz="1200" i="1" dirty="0"/>
              <a:t>(Γενικά για τα διαλύματα – Περιεκτικότητες Διαλυμάτων – Εκφράσεις περιεκτικότητας</a:t>
            </a:r>
            <a:r>
              <a:rPr lang="en-US" sz="1200" i="1" dirty="0"/>
              <a:t> </a:t>
            </a:r>
            <a:r>
              <a:rPr lang="el-GR" sz="1200" i="1" dirty="0"/>
              <a:t>Διαλυτότητα).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26A548-690D-9EE0-5B84-5B878C06636A}"/>
              </a:ext>
            </a:extLst>
          </p:cNvPr>
          <p:cNvSpPr txBox="1"/>
          <p:nvPr/>
        </p:nvSpPr>
        <p:spPr>
          <a:xfrm>
            <a:off x="38431" y="3012609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ΚΕΦΑΛΑΙΟ 2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: Περιοδικός Πίνακας - Δεσμοί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7AB92F-0DE3-E02A-089D-B531D0710F3C}"/>
              </a:ext>
            </a:extLst>
          </p:cNvPr>
          <p:cNvSpPr txBox="1"/>
          <p:nvPr/>
        </p:nvSpPr>
        <p:spPr>
          <a:xfrm>
            <a:off x="85117" y="1648699"/>
            <a:ext cx="45210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ΚΕΦΑΛΑΙΟ 1</a:t>
            </a:r>
            <a:r>
              <a:rPr lang="el-GR" sz="14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400" b="1" dirty="0">
                <a:solidFill>
                  <a:schemeClr val="accent1">
                    <a:lumMod val="50000"/>
                  </a:schemeClr>
                </a:solidFill>
              </a:rPr>
              <a:t>: Βασικές έννοιες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884AAC-B8DF-477F-0732-0712B0449834}"/>
              </a:ext>
            </a:extLst>
          </p:cNvPr>
          <p:cNvSpPr txBox="1"/>
          <p:nvPr/>
        </p:nvSpPr>
        <p:spPr>
          <a:xfrm>
            <a:off x="85117" y="3215727"/>
            <a:ext cx="63584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2.1 Ηλεκτρονική δομή των ατόμων.</a:t>
            </a:r>
          </a:p>
          <a:p>
            <a:r>
              <a:rPr lang="el-GR" sz="1200" dirty="0"/>
              <a:t>2.2 Κατάταξη των στοιχείων (Περιοδικός Πίνακας). Χρησιμότητα του Περιοδικού Πίνακα.</a:t>
            </a:r>
          </a:p>
          <a:p>
            <a:r>
              <a:rPr lang="el-GR" sz="1200" dirty="0"/>
              <a:t>2.3 Γενικά για το χημικό δεσμό. – Παράγοντες που καθορίζουν τη χημική συμπεριφορά του</a:t>
            </a:r>
          </a:p>
          <a:p>
            <a:r>
              <a:rPr lang="el-GR" sz="1200" dirty="0"/>
              <a:t>ατόμου. Είδη χημικών δεσμών (ιοντικός – ομοιοπολικός).</a:t>
            </a:r>
          </a:p>
          <a:p>
            <a:r>
              <a:rPr lang="el-GR" sz="1200" dirty="0"/>
              <a:t>2.4 Η γλώσσα της Χημείας-Αριθμός οξείδωσης-Γραφή χημικών τύπων και εισαγωγή στην</a:t>
            </a:r>
          </a:p>
          <a:p>
            <a:r>
              <a:rPr lang="el-GR" sz="1200" dirty="0"/>
              <a:t>ονοματολογία των ενώσεων.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B95AA7-2B61-8965-8FE1-268409238E1B}"/>
              </a:ext>
            </a:extLst>
          </p:cNvPr>
          <p:cNvSpPr txBox="1"/>
          <p:nvPr/>
        </p:nvSpPr>
        <p:spPr>
          <a:xfrm>
            <a:off x="0" y="4381212"/>
            <a:ext cx="628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(Κεφάλαιο 4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l-GR" sz="1200" dirty="0"/>
              <a:t>4.1 Σχετική ατομική μάζα – Σχετική μοριακή μάζα.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1B1CBE-6B4B-E324-8FBE-1BF1BDA2B52E}"/>
              </a:ext>
            </a:extLst>
          </p:cNvPr>
          <p:cNvSpPr txBox="1"/>
          <p:nvPr/>
        </p:nvSpPr>
        <p:spPr>
          <a:xfrm>
            <a:off x="0" y="4619725"/>
            <a:ext cx="46766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ΚΕΦΑΛΑΙΟ 3</a:t>
            </a:r>
            <a:r>
              <a:rPr lang="el-GR" sz="1200" b="1" baseline="30000" dirty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</a:rPr>
              <a:t>: Οξέα – Βάσεις- Άλατα- Οξείδια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C1909C-231F-7B0C-479B-DE0BFB68F8D1}"/>
              </a:ext>
            </a:extLst>
          </p:cNvPr>
          <p:cNvSpPr txBox="1"/>
          <p:nvPr/>
        </p:nvSpPr>
        <p:spPr>
          <a:xfrm>
            <a:off x="85117" y="4850558"/>
            <a:ext cx="586241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3.3 Οξείδια</a:t>
            </a:r>
          </a:p>
          <a:p>
            <a:r>
              <a:rPr lang="el-GR" sz="1200" dirty="0"/>
              <a:t>3.5 Χημικές αντιδράσεις</a:t>
            </a:r>
          </a:p>
          <a:p>
            <a:r>
              <a:rPr lang="el-GR" sz="1200" dirty="0"/>
              <a:t>Παρατηρήσεις:</a:t>
            </a:r>
          </a:p>
          <a:p>
            <a:r>
              <a:rPr lang="el-GR" sz="1200" dirty="0"/>
              <a:t>- Στην </a:t>
            </a:r>
            <a:r>
              <a:rPr lang="el-GR" sz="1200" dirty="0" err="1"/>
              <a:t>υποενότητα</a:t>
            </a:r>
            <a:r>
              <a:rPr lang="el-GR" sz="1200" dirty="0"/>
              <a:t> «Χαρακτηριστικά χημικών αντιδράσεων» να διδαχθεί μόνο η</a:t>
            </a:r>
          </a:p>
          <a:p>
            <a:r>
              <a:rPr lang="el-GR" sz="1200" dirty="0" err="1"/>
              <a:t>υποπαράγραφος</a:t>
            </a:r>
            <a:r>
              <a:rPr lang="el-GR" sz="1200" dirty="0"/>
              <a:t> «α. Πότε πραγματοποιείται μία χημική αντίδραση;»</a:t>
            </a:r>
          </a:p>
          <a:p>
            <a:r>
              <a:rPr lang="el-GR" sz="1200" dirty="0"/>
              <a:t>- Στην </a:t>
            </a:r>
            <a:r>
              <a:rPr lang="el-GR" sz="1200" dirty="0" err="1"/>
              <a:t>υποπαράγραφο</a:t>
            </a:r>
            <a:r>
              <a:rPr lang="el-GR" sz="1200" dirty="0"/>
              <a:t> «Αντιδράσεις Απλής Αντικατάστασης» η «σειρά δραστικότητας</a:t>
            </a:r>
          </a:p>
          <a:p>
            <a:r>
              <a:rPr lang="el-GR" sz="1200" dirty="0"/>
              <a:t>ορισμένων μετάλλων και αμέταλλων» να διδαχθεί αλλά να μην απομνημονευθεί.</a:t>
            </a:r>
          </a:p>
          <a:p>
            <a:r>
              <a:rPr lang="el-GR" sz="1200" dirty="0"/>
              <a:t>- Στην </a:t>
            </a:r>
            <a:r>
              <a:rPr lang="el-GR" sz="1200" dirty="0" err="1"/>
              <a:t>υποπαράγραφο</a:t>
            </a:r>
            <a:r>
              <a:rPr lang="el-GR" sz="1200" dirty="0"/>
              <a:t> «Αντιδράσεις Διπλής Αντικατάστασης» ο Πίνακας 3.1</a:t>
            </a:r>
          </a:p>
          <a:p>
            <a:r>
              <a:rPr lang="el-GR" sz="1200" dirty="0"/>
              <a:t>«Κυριότερα αέρια και ιζήματα» να διδαχθεί αλλά να μην απομνημονευθεί.</a:t>
            </a:r>
          </a:p>
          <a:p>
            <a:r>
              <a:rPr lang="el-GR" sz="1200" dirty="0"/>
              <a:t>3.6 Οξέα, βάσεις, οξείδια, άλατα, εξουδετέρωση και… καθημερινή ζωή</a:t>
            </a:r>
          </a:p>
        </p:txBody>
      </p: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95E28FEC-3DAE-66CA-2A48-A415F600250A}"/>
              </a:ext>
            </a:extLst>
          </p:cNvPr>
          <p:cNvSpPr/>
          <p:nvPr/>
        </p:nvSpPr>
        <p:spPr>
          <a:xfrm>
            <a:off x="4385940" y="1235382"/>
            <a:ext cx="2738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l-GR" sz="2800" b="1" dirty="0">
                <a:ln/>
                <a:solidFill>
                  <a:schemeClr val="accent4"/>
                </a:solidFill>
              </a:rPr>
              <a:t>Α΄ Λυκείου</a:t>
            </a:r>
            <a:endParaRPr lang="el-GR" sz="2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3DE098C1-27B4-AB3A-798E-87110EA7C31A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2392218" y="3244334"/>
            <a:ext cx="4398654" cy="15719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9ED1448-D819-0ABA-95A5-0ACEE04FD27D}"/>
              </a:ext>
            </a:extLst>
          </p:cNvPr>
          <p:cNvSpPr txBox="1"/>
          <p:nvPr/>
        </p:nvSpPr>
        <p:spPr>
          <a:xfrm>
            <a:off x="6790872" y="3059668"/>
            <a:ext cx="45365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Στοιχεία με ατομικό αριθμό Ζ=1-20»</a:t>
            </a:r>
          </a:p>
        </p:txBody>
      </p:sp>
      <p:pic>
        <p:nvPicPr>
          <p:cNvPr id="20" name="Εικόνα 19">
            <a:hlinkClick r:id="rId5"/>
            <a:extLst>
              <a:ext uri="{FF2B5EF4-FFF2-40B4-BE49-F238E27FC236}">
                <a16:creationId xmlns:a16="http://schemas.microsoft.com/office/drawing/2014/main" id="{5BE83B57-BF48-C9AC-BAF7-833BA82BFE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1426" y="3643685"/>
            <a:ext cx="4676037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2942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2474</TotalTime>
  <Words>8096</Words>
  <Application>Microsoft Office PowerPoint</Application>
  <PresentationFormat>Ευρεία οθόνη</PresentationFormat>
  <Paragraphs>1004</Paragraphs>
  <Slides>43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43</vt:i4>
      </vt:variant>
    </vt:vector>
  </HeadingPairs>
  <TitlesOfParts>
    <vt:vector size="52" baseType="lpstr">
      <vt:lpstr>Arial</vt:lpstr>
      <vt:lpstr>Calibri</vt:lpstr>
      <vt:lpstr>Calibri Light</vt:lpstr>
      <vt:lpstr>Calibri-Bold</vt:lpstr>
      <vt:lpstr>Lucida Console</vt:lpstr>
      <vt:lpstr>Source Sans Pro</vt:lpstr>
      <vt:lpstr>Times New Roman</vt:lpstr>
      <vt:lpstr>TimesNewRomanPSMT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Nikos Papadimitropoulos</dc:creator>
  <cp:lastModifiedBy>Nikos Papadimitropoulos</cp:lastModifiedBy>
  <cp:revision>28</cp:revision>
  <dcterms:created xsi:type="dcterms:W3CDTF">2023-09-21T06:45:27Z</dcterms:created>
  <dcterms:modified xsi:type="dcterms:W3CDTF">2023-10-05T06:02:29Z</dcterms:modified>
</cp:coreProperties>
</file>