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3" r:id="rId3"/>
    <p:sldId id="264" r:id="rId4"/>
    <p:sldId id="262" r:id="rId5"/>
    <p:sldId id="261" r:id="rId6"/>
    <p:sldId id="267" r:id="rId7"/>
    <p:sldId id="265" r:id="rId8"/>
    <p:sldId id="257" r:id="rId9"/>
    <p:sldId id="258" r:id="rId10"/>
    <p:sldId id="259" r:id="rId11"/>
    <p:sldId id="256" r:id="rId12"/>
    <p:sldId id="272" r:id="rId13"/>
    <p:sldId id="273" r:id="rId14"/>
    <p:sldId id="274" r:id="rId15"/>
    <p:sldId id="275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18A0E9-F492-4A55-ABBA-2B9CCD2708F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BDE3E5-3ECC-43DC-BA56-037E500607E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Είν</a:t>
          </a:r>
          <a:r>
            <a:rPr lang="en-US" dirty="0"/>
            <a:t>αι αρκετές οι διδακτικές ώρες έτσι ώστε οι μαθητές μου να εξοικειωθούν με τις νέες γνώσεις;</a:t>
          </a:r>
        </a:p>
      </dgm:t>
    </dgm:pt>
    <dgm:pt modelId="{0A11ADE9-5DF8-4266-895F-BB4CFE34B6B7}" type="parTrans" cxnId="{C5C0ED26-59CF-4B47-966E-53D2EB1A103E}">
      <dgm:prSet/>
      <dgm:spPr/>
      <dgm:t>
        <a:bodyPr/>
        <a:lstStyle/>
        <a:p>
          <a:endParaRPr lang="en-US"/>
        </a:p>
      </dgm:t>
    </dgm:pt>
    <dgm:pt modelId="{AB00C552-C94C-4B8E-8DF6-8EB81A1334EC}" type="sibTrans" cxnId="{C5C0ED26-59CF-4B47-966E-53D2EB1A103E}">
      <dgm:prSet/>
      <dgm:spPr/>
      <dgm:t>
        <a:bodyPr/>
        <a:lstStyle/>
        <a:p>
          <a:endParaRPr lang="en-US"/>
        </a:p>
      </dgm:t>
    </dgm:pt>
    <dgm:pt modelId="{50744BA6-38E5-4ACD-A46E-5D200CC6A8D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Μα </a:t>
          </a:r>
          <a:r>
            <a:rPr lang="en-US" dirty="0" err="1"/>
            <a:t>είν</a:t>
          </a:r>
          <a:r>
            <a:rPr lang="en-US" dirty="0"/>
            <a:t>αι δυνατόν να μπορέσουμε να κάνουμε τα μαθήματά μας;</a:t>
          </a:r>
        </a:p>
      </dgm:t>
    </dgm:pt>
    <dgm:pt modelId="{52EAB53D-E421-43B3-8ED1-AE6B339696C0}" type="parTrans" cxnId="{ED611DB7-45D6-4B60-9279-29A124EFB99D}">
      <dgm:prSet/>
      <dgm:spPr/>
      <dgm:t>
        <a:bodyPr/>
        <a:lstStyle/>
        <a:p>
          <a:endParaRPr lang="en-US"/>
        </a:p>
      </dgm:t>
    </dgm:pt>
    <dgm:pt modelId="{E2179022-4148-4F31-8C07-E2566A083242}" type="sibTrans" cxnId="{ED611DB7-45D6-4B60-9279-29A124EFB99D}">
      <dgm:prSet/>
      <dgm:spPr/>
      <dgm:t>
        <a:bodyPr/>
        <a:lstStyle/>
        <a:p>
          <a:endParaRPr lang="en-US"/>
        </a:p>
      </dgm:t>
    </dgm:pt>
    <dgm:pt modelId="{179D3603-5EAF-4044-8F5F-3355AFC2FCB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 err="1"/>
            <a:t>Εργ</a:t>
          </a:r>
          <a:r>
            <a:rPr lang="en-US" sz="1800" dirty="0"/>
            <a:t>αστηριακά</a:t>
          </a:r>
        </a:p>
      </dgm:t>
    </dgm:pt>
    <dgm:pt modelId="{E8BEA94B-D63C-4931-B5C7-E74D6964855E}" type="parTrans" cxnId="{AE3FC9EA-9A9C-45A8-B252-F80868E0A29F}">
      <dgm:prSet/>
      <dgm:spPr/>
      <dgm:t>
        <a:bodyPr/>
        <a:lstStyle/>
        <a:p>
          <a:endParaRPr lang="en-US"/>
        </a:p>
      </dgm:t>
    </dgm:pt>
    <dgm:pt modelId="{BC3EED1B-06C7-44B4-A7C0-1FC980A9AC1C}" type="sibTrans" cxnId="{AE3FC9EA-9A9C-45A8-B252-F80868E0A29F}">
      <dgm:prSet/>
      <dgm:spPr/>
      <dgm:t>
        <a:bodyPr/>
        <a:lstStyle/>
        <a:p>
          <a:endParaRPr lang="en-US"/>
        </a:p>
      </dgm:t>
    </dgm:pt>
    <dgm:pt modelId="{437F7B10-C590-40FA-A68B-D1A5714EE27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/>
            <a:t>Διερευνητικά</a:t>
          </a:r>
        </a:p>
      </dgm:t>
    </dgm:pt>
    <dgm:pt modelId="{F5CA142B-06DE-4788-9C05-E424054AB465}" type="parTrans" cxnId="{968F0DEE-7713-442E-9916-CB94289F8EBD}">
      <dgm:prSet/>
      <dgm:spPr/>
      <dgm:t>
        <a:bodyPr/>
        <a:lstStyle/>
        <a:p>
          <a:endParaRPr lang="en-US"/>
        </a:p>
      </dgm:t>
    </dgm:pt>
    <dgm:pt modelId="{72AB3BC6-D296-4BED-97A6-59130A6B0C50}" type="sibTrans" cxnId="{968F0DEE-7713-442E-9916-CB94289F8EBD}">
      <dgm:prSet/>
      <dgm:spPr/>
      <dgm:t>
        <a:bodyPr/>
        <a:lstStyle/>
        <a:p>
          <a:endParaRPr lang="en-US"/>
        </a:p>
      </dgm:t>
    </dgm:pt>
    <dgm:pt modelId="{1C980503-7C6B-43B2-B7CC-ABA959740B6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 err="1"/>
            <a:t>Βιωμ</a:t>
          </a:r>
          <a:r>
            <a:rPr lang="en-US" sz="1800" dirty="0"/>
            <a:t>ατικά </a:t>
          </a:r>
        </a:p>
      </dgm:t>
    </dgm:pt>
    <dgm:pt modelId="{4B6ABBF0-0F15-4DA0-A4A5-0A40F0E54216}" type="parTrans" cxnId="{2C59AC95-F1F6-43F2-80EF-0A1CE6B24C16}">
      <dgm:prSet/>
      <dgm:spPr/>
      <dgm:t>
        <a:bodyPr/>
        <a:lstStyle/>
        <a:p>
          <a:endParaRPr lang="en-US"/>
        </a:p>
      </dgm:t>
    </dgm:pt>
    <dgm:pt modelId="{4A44EC9F-DA71-41E7-80EB-343D36AB2F7B}" type="sibTrans" cxnId="{2C59AC95-F1F6-43F2-80EF-0A1CE6B24C16}">
      <dgm:prSet/>
      <dgm:spPr/>
      <dgm:t>
        <a:bodyPr/>
        <a:lstStyle/>
        <a:p>
          <a:endParaRPr lang="en-US"/>
        </a:p>
      </dgm:t>
    </dgm:pt>
    <dgm:pt modelId="{39E0ADBD-8DE1-4070-BD92-524DD729807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Με ποιον τρόπο θα βάλουμε στους μαθητές βαθμό τετραμήνου;</a:t>
          </a:r>
        </a:p>
      </dgm:t>
    </dgm:pt>
    <dgm:pt modelId="{881A3A0F-7D33-47B2-A4C9-87C6C7EE0821}" type="parTrans" cxnId="{13C3FDDE-27D5-44FF-885B-C27564D186A8}">
      <dgm:prSet/>
      <dgm:spPr/>
      <dgm:t>
        <a:bodyPr/>
        <a:lstStyle/>
        <a:p>
          <a:endParaRPr lang="en-US"/>
        </a:p>
      </dgm:t>
    </dgm:pt>
    <dgm:pt modelId="{172B849B-7F74-42D1-90C0-FE0A9C17D1C6}" type="sibTrans" cxnId="{13C3FDDE-27D5-44FF-885B-C27564D186A8}">
      <dgm:prSet/>
      <dgm:spPr/>
      <dgm:t>
        <a:bodyPr/>
        <a:lstStyle/>
        <a:p>
          <a:endParaRPr lang="en-US"/>
        </a:p>
      </dgm:t>
    </dgm:pt>
    <dgm:pt modelId="{D98A1A05-546E-4B55-8AF0-78F4D489C1D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Η Τράπεζα θεμάτων; Τι επιπτώσεις θα έχει στη διδασκαλία;</a:t>
          </a:r>
        </a:p>
      </dgm:t>
    </dgm:pt>
    <dgm:pt modelId="{5A311DB1-D439-4D06-B01B-055AB579D705}" type="parTrans" cxnId="{4A8D2CAC-FC93-42D3-8835-AF8A49C0A1B2}">
      <dgm:prSet/>
      <dgm:spPr/>
      <dgm:t>
        <a:bodyPr/>
        <a:lstStyle/>
        <a:p>
          <a:endParaRPr lang="en-US"/>
        </a:p>
      </dgm:t>
    </dgm:pt>
    <dgm:pt modelId="{6D109AA3-7064-4DBD-B4D5-CE94BF8714E6}" type="sibTrans" cxnId="{4A8D2CAC-FC93-42D3-8835-AF8A49C0A1B2}">
      <dgm:prSet/>
      <dgm:spPr/>
      <dgm:t>
        <a:bodyPr/>
        <a:lstStyle/>
        <a:p>
          <a:endParaRPr lang="en-US"/>
        </a:p>
      </dgm:t>
    </dgm:pt>
    <dgm:pt modelId="{0E617310-BB62-4261-9DBC-CC3493F15E59}" type="pres">
      <dgm:prSet presAssocID="{0018A0E9-F492-4A55-ABBA-2B9CCD2708FB}" presName="root" presStyleCnt="0">
        <dgm:presLayoutVars>
          <dgm:dir/>
          <dgm:resizeHandles val="exact"/>
        </dgm:presLayoutVars>
      </dgm:prSet>
      <dgm:spPr/>
    </dgm:pt>
    <dgm:pt modelId="{833653E5-D3DC-48D7-8CF6-617EC812344D}" type="pres">
      <dgm:prSet presAssocID="{43BDE3E5-3ECC-43DC-BA56-037E500607E5}" presName="compNode" presStyleCnt="0"/>
      <dgm:spPr/>
    </dgm:pt>
    <dgm:pt modelId="{F9258983-EDAD-4DFC-B534-EFE6D64395E9}" type="pres">
      <dgm:prSet presAssocID="{43BDE3E5-3ECC-43DC-BA56-037E500607E5}" presName="bgRect" presStyleLbl="bgShp" presStyleIdx="0" presStyleCnt="4"/>
      <dgm:spPr/>
    </dgm:pt>
    <dgm:pt modelId="{5FA6F1D2-71D7-4243-BB2F-A0DF8B147150}" type="pres">
      <dgm:prSet presAssocID="{43BDE3E5-3ECC-43DC-BA56-037E500607E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ne Arrow: Straight"/>
        </a:ext>
      </dgm:extLst>
    </dgm:pt>
    <dgm:pt modelId="{B0AC9C6D-5464-4A5C-BC2C-A06BA2F15BE7}" type="pres">
      <dgm:prSet presAssocID="{43BDE3E5-3ECC-43DC-BA56-037E500607E5}" presName="spaceRect" presStyleCnt="0"/>
      <dgm:spPr/>
    </dgm:pt>
    <dgm:pt modelId="{609D1E14-5885-4702-8463-AA9212FF041E}" type="pres">
      <dgm:prSet presAssocID="{43BDE3E5-3ECC-43DC-BA56-037E500607E5}" presName="parTx" presStyleLbl="revTx" presStyleIdx="0" presStyleCnt="5">
        <dgm:presLayoutVars>
          <dgm:chMax val="0"/>
          <dgm:chPref val="0"/>
        </dgm:presLayoutVars>
      </dgm:prSet>
      <dgm:spPr/>
    </dgm:pt>
    <dgm:pt modelId="{4A8312DA-0B79-4A0B-98C8-CFCB5B522BEC}" type="pres">
      <dgm:prSet presAssocID="{AB00C552-C94C-4B8E-8DF6-8EB81A1334EC}" presName="sibTrans" presStyleCnt="0"/>
      <dgm:spPr/>
    </dgm:pt>
    <dgm:pt modelId="{DE9240BC-ACDB-4EB0-940C-CCC9F48AAC78}" type="pres">
      <dgm:prSet presAssocID="{50744BA6-38E5-4ACD-A46E-5D200CC6A8D3}" presName="compNode" presStyleCnt="0"/>
      <dgm:spPr/>
    </dgm:pt>
    <dgm:pt modelId="{3B54E4E3-6AA2-4120-85A1-1E3410986308}" type="pres">
      <dgm:prSet presAssocID="{50744BA6-38E5-4ACD-A46E-5D200CC6A8D3}" presName="bgRect" presStyleLbl="bgShp" presStyleIdx="1" presStyleCnt="4"/>
      <dgm:spPr/>
    </dgm:pt>
    <dgm:pt modelId="{BAC930E2-1FEF-40DA-BA0F-8EAE522A2C0E}" type="pres">
      <dgm:prSet presAssocID="{50744BA6-38E5-4ACD-A46E-5D200CC6A8D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Σημάδι ελέγχου"/>
        </a:ext>
      </dgm:extLst>
    </dgm:pt>
    <dgm:pt modelId="{486B2550-3688-4C59-91F5-C2719D94DE30}" type="pres">
      <dgm:prSet presAssocID="{50744BA6-38E5-4ACD-A46E-5D200CC6A8D3}" presName="spaceRect" presStyleCnt="0"/>
      <dgm:spPr/>
    </dgm:pt>
    <dgm:pt modelId="{35DB911C-5327-4A19-9E3B-BB9B072F7DFC}" type="pres">
      <dgm:prSet presAssocID="{50744BA6-38E5-4ACD-A46E-5D200CC6A8D3}" presName="parTx" presStyleLbl="revTx" presStyleIdx="1" presStyleCnt="5">
        <dgm:presLayoutVars>
          <dgm:chMax val="0"/>
          <dgm:chPref val="0"/>
        </dgm:presLayoutVars>
      </dgm:prSet>
      <dgm:spPr/>
    </dgm:pt>
    <dgm:pt modelId="{8443CC1D-E23B-439A-9BAE-EF80F883EAB5}" type="pres">
      <dgm:prSet presAssocID="{50744BA6-38E5-4ACD-A46E-5D200CC6A8D3}" presName="desTx" presStyleLbl="revTx" presStyleIdx="2" presStyleCnt="5">
        <dgm:presLayoutVars/>
      </dgm:prSet>
      <dgm:spPr/>
    </dgm:pt>
    <dgm:pt modelId="{EB44F047-0A84-49C6-917C-FB2320F29A17}" type="pres">
      <dgm:prSet presAssocID="{E2179022-4148-4F31-8C07-E2566A083242}" presName="sibTrans" presStyleCnt="0"/>
      <dgm:spPr/>
    </dgm:pt>
    <dgm:pt modelId="{3F6D1522-B7DB-4919-B09A-4916A7078B84}" type="pres">
      <dgm:prSet presAssocID="{39E0ADBD-8DE1-4070-BD92-524DD729807B}" presName="compNode" presStyleCnt="0"/>
      <dgm:spPr/>
    </dgm:pt>
    <dgm:pt modelId="{22B6D51E-5ED1-4825-A7F3-3594FFF941CE}" type="pres">
      <dgm:prSet presAssocID="{39E0ADBD-8DE1-4070-BD92-524DD729807B}" presName="bgRect" presStyleLbl="bgShp" presStyleIdx="2" presStyleCnt="4"/>
      <dgm:spPr/>
    </dgm:pt>
    <dgm:pt modelId="{0187BD0F-86C4-4CF6-BCF7-D71F2B91414A}" type="pres">
      <dgm:prSet presAssocID="{39E0ADBD-8DE1-4070-BD92-524DD729807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Φιάλη"/>
        </a:ext>
      </dgm:extLst>
    </dgm:pt>
    <dgm:pt modelId="{5A27DBE3-2BD2-40E7-8D7E-AC8C745F5326}" type="pres">
      <dgm:prSet presAssocID="{39E0ADBD-8DE1-4070-BD92-524DD729807B}" presName="spaceRect" presStyleCnt="0"/>
      <dgm:spPr/>
    </dgm:pt>
    <dgm:pt modelId="{31A115A2-F467-47DB-8458-8AF26AC1A28E}" type="pres">
      <dgm:prSet presAssocID="{39E0ADBD-8DE1-4070-BD92-524DD729807B}" presName="parTx" presStyleLbl="revTx" presStyleIdx="3" presStyleCnt="5">
        <dgm:presLayoutVars>
          <dgm:chMax val="0"/>
          <dgm:chPref val="0"/>
        </dgm:presLayoutVars>
      </dgm:prSet>
      <dgm:spPr/>
    </dgm:pt>
    <dgm:pt modelId="{76188FF4-E326-4761-852E-89F6487FB080}" type="pres">
      <dgm:prSet presAssocID="{172B849B-7F74-42D1-90C0-FE0A9C17D1C6}" presName="sibTrans" presStyleCnt="0"/>
      <dgm:spPr/>
    </dgm:pt>
    <dgm:pt modelId="{F20CECFE-E8B7-4C43-8437-7AAD299365ED}" type="pres">
      <dgm:prSet presAssocID="{D98A1A05-546E-4B55-8AF0-78F4D489C1DD}" presName="compNode" presStyleCnt="0"/>
      <dgm:spPr/>
    </dgm:pt>
    <dgm:pt modelId="{DDE8C19B-D8F6-4B5E-81F6-CC7639F9F815}" type="pres">
      <dgm:prSet presAssocID="{D98A1A05-546E-4B55-8AF0-78F4D489C1DD}" presName="bgRect" presStyleLbl="bgShp" presStyleIdx="3" presStyleCnt="4"/>
      <dgm:spPr/>
    </dgm:pt>
    <dgm:pt modelId="{3BFE09C6-C3B7-4B23-AA02-1C20FD539AC6}" type="pres">
      <dgm:prSet presAssocID="{D98A1A05-546E-4B55-8AF0-78F4D489C1D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17A9C3A2-08D5-4042-9BF6-23F4E5EA02A5}" type="pres">
      <dgm:prSet presAssocID="{D98A1A05-546E-4B55-8AF0-78F4D489C1DD}" presName="spaceRect" presStyleCnt="0"/>
      <dgm:spPr/>
    </dgm:pt>
    <dgm:pt modelId="{EBB49D72-D962-40A3-A8B9-64E5635A9343}" type="pres">
      <dgm:prSet presAssocID="{D98A1A05-546E-4B55-8AF0-78F4D489C1DD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2EB67C12-D3A9-4003-B2A8-83EB0C500714}" type="presOf" srcId="{437F7B10-C590-40FA-A68B-D1A5714EE279}" destId="{8443CC1D-E23B-439A-9BAE-EF80F883EAB5}" srcOrd="0" destOrd="1" presId="urn:microsoft.com/office/officeart/2018/2/layout/IconVerticalSolidList"/>
    <dgm:cxn modelId="{C5C0ED26-59CF-4B47-966E-53D2EB1A103E}" srcId="{0018A0E9-F492-4A55-ABBA-2B9CCD2708FB}" destId="{43BDE3E5-3ECC-43DC-BA56-037E500607E5}" srcOrd="0" destOrd="0" parTransId="{0A11ADE9-5DF8-4266-895F-BB4CFE34B6B7}" sibTransId="{AB00C552-C94C-4B8E-8DF6-8EB81A1334EC}"/>
    <dgm:cxn modelId="{E6360A27-79F7-4C05-B1DA-D3A3EC3BAC41}" type="presOf" srcId="{D98A1A05-546E-4B55-8AF0-78F4D489C1DD}" destId="{EBB49D72-D962-40A3-A8B9-64E5635A9343}" srcOrd="0" destOrd="0" presId="urn:microsoft.com/office/officeart/2018/2/layout/IconVerticalSolidList"/>
    <dgm:cxn modelId="{1FA63744-EC93-4D41-AFD8-195CEDDCB518}" type="presOf" srcId="{0018A0E9-F492-4A55-ABBA-2B9CCD2708FB}" destId="{0E617310-BB62-4261-9DBC-CC3493F15E59}" srcOrd="0" destOrd="0" presId="urn:microsoft.com/office/officeart/2018/2/layout/IconVerticalSolidList"/>
    <dgm:cxn modelId="{303F5F5A-C889-41E3-A3DA-406CDDB576F9}" type="presOf" srcId="{43BDE3E5-3ECC-43DC-BA56-037E500607E5}" destId="{609D1E14-5885-4702-8463-AA9212FF041E}" srcOrd="0" destOrd="0" presId="urn:microsoft.com/office/officeart/2018/2/layout/IconVerticalSolidList"/>
    <dgm:cxn modelId="{7DBF397C-6851-4169-8716-46B223B904D3}" type="presOf" srcId="{179D3603-5EAF-4044-8F5F-3355AFC2FCB2}" destId="{8443CC1D-E23B-439A-9BAE-EF80F883EAB5}" srcOrd="0" destOrd="0" presId="urn:microsoft.com/office/officeart/2018/2/layout/IconVerticalSolidList"/>
    <dgm:cxn modelId="{2C59AC95-F1F6-43F2-80EF-0A1CE6B24C16}" srcId="{50744BA6-38E5-4ACD-A46E-5D200CC6A8D3}" destId="{1C980503-7C6B-43B2-B7CC-ABA959740B67}" srcOrd="2" destOrd="0" parTransId="{4B6ABBF0-0F15-4DA0-A4A5-0A40F0E54216}" sibTransId="{4A44EC9F-DA71-41E7-80EB-343D36AB2F7B}"/>
    <dgm:cxn modelId="{D82811A9-F07A-4B08-8953-87332C6BB34A}" type="presOf" srcId="{39E0ADBD-8DE1-4070-BD92-524DD729807B}" destId="{31A115A2-F467-47DB-8458-8AF26AC1A28E}" srcOrd="0" destOrd="0" presId="urn:microsoft.com/office/officeart/2018/2/layout/IconVerticalSolidList"/>
    <dgm:cxn modelId="{4A8D2CAC-FC93-42D3-8835-AF8A49C0A1B2}" srcId="{0018A0E9-F492-4A55-ABBA-2B9CCD2708FB}" destId="{D98A1A05-546E-4B55-8AF0-78F4D489C1DD}" srcOrd="3" destOrd="0" parTransId="{5A311DB1-D439-4D06-B01B-055AB579D705}" sibTransId="{6D109AA3-7064-4DBD-B4D5-CE94BF8714E6}"/>
    <dgm:cxn modelId="{ED611DB7-45D6-4B60-9279-29A124EFB99D}" srcId="{0018A0E9-F492-4A55-ABBA-2B9CCD2708FB}" destId="{50744BA6-38E5-4ACD-A46E-5D200CC6A8D3}" srcOrd="1" destOrd="0" parTransId="{52EAB53D-E421-43B3-8ED1-AE6B339696C0}" sibTransId="{E2179022-4148-4F31-8C07-E2566A083242}"/>
    <dgm:cxn modelId="{13C3FDDE-27D5-44FF-885B-C27564D186A8}" srcId="{0018A0E9-F492-4A55-ABBA-2B9CCD2708FB}" destId="{39E0ADBD-8DE1-4070-BD92-524DD729807B}" srcOrd="2" destOrd="0" parTransId="{881A3A0F-7D33-47B2-A4C9-87C6C7EE0821}" sibTransId="{172B849B-7F74-42D1-90C0-FE0A9C17D1C6}"/>
    <dgm:cxn modelId="{AE3FC9EA-9A9C-45A8-B252-F80868E0A29F}" srcId="{50744BA6-38E5-4ACD-A46E-5D200CC6A8D3}" destId="{179D3603-5EAF-4044-8F5F-3355AFC2FCB2}" srcOrd="0" destOrd="0" parTransId="{E8BEA94B-D63C-4931-B5C7-E74D6964855E}" sibTransId="{BC3EED1B-06C7-44B4-A7C0-1FC980A9AC1C}"/>
    <dgm:cxn modelId="{B63CCAED-5903-4240-8E0F-9525DBA143CA}" type="presOf" srcId="{1C980503-7C6B-43B2-B7CC-ABA959740B67}" destId="{8443CC1D-E23B-439A-9BAE-EF80F883EAB5}" srcOrd="0" destOrd="2" presId="urn:microsoft.com/office/officeart/2018/2/layout/IconVerticalSolidList"/>
    <dgm:cxn modelId="{968F0DEE-7713-442E-9916-CB94289F8EBD}" srcId="{50744BA6-38E5-4ACD-A46E-5D200CC6A8D3}" destId="{437F7B10-C590-40FA-A68B-D1A5714EE279}" srcOrd="1" destOrd="0" parTransId="{F5CA142B-06DE-4788-9C05-E424054AB465}" sibTransId="{72AB3BC6-D296-4BED-97A6-59130A6B0C50}"/>
    <dgm:cxn modelId="{410118F1-1F19-4F53-9C1D-54ED58F78A79}" type="presOf" srcId="{50744BA6-38E5-4ACD-A46E-5D200CC6A8D3}" destId="{35DB911C-5327-4A19-9E3B-BB9B072F7DFC}" srcOrd="0" destOrd="0" presId="urn:microsoft.com/office/officeart/2018/2/layout/IconVerticalSolidList"/>
    <dgm:cxn modelId="{3D0E4FBA-B442-441D-B008-36E3B461E8E6}" type="presParOf" srcId="{0E617310-BB62-4261-9DBC-CC3493F15E59}" destId="{833653E5-D3DC-48D7-8CF6-617EC812344D}" srcOrd="0" destOrd="0" presId="urn:microsoft.com/office/officeart/2018/2/layout/IconVerticalSolidList"/>
    <dgm:cxn modelId="{1BACC90B-6EEF-4608-B2BC-F6D11B2777DE}" type="presParOf" srcId="{833653E5-D3DC-48D7-8CF6-617EC812344D}" destId="{F9258983-EDAD-4DFC-B534-EFE6D64395E9}" srcOrd="0" destOrd="0" presId="urn:microsoft.com/office/officeart/2018/2/layout/IconVerticalSolidList"/>
    <dgm:cxn modelId="{9F7BD5C9-4B74-465B-8AFF-20AE77398D78}" type="presParOf" srcId="{833653E5-D3DC-48D7-8CF6-617EC812344D}" destId="{5FA6F1D2-71D7-4243-BB2F-A0DF8B147150}" srcOrd="1" destOrd="0" presId="urn:microsoft.com/office/officeart/2018/2/layout/IconVerticalSolidList"/>
    <dgm:cxn modelId="{7DBEE8AD-78CF-42BF-AEEA-2F5989C61AF9}" type="presParOf" srcId="{833653E5-D3DC-48D7-8CF6-617EC812344D}" destId="{B0AC9C6D-5464-4A5C-BC2C-A06BA2F15BE7}" srcOrd="2" destOrd="0" presId="urn:microsoft.com/office/officeart/2018/2/layout/IconVerticalSolidList"/>
    <dgm:cxn modelId="{28D4BBE3-CE26-4EE8-BD58-FA12BA01BDFE}" type="presParOf" srcId="{833653E5-D3DC-48D7-8CF6-617EC812344D}" destId="{609D1E14-5885-4702-8463-AA9212FF041E}" srcOrd="3" destOrd="0" presId="urn:microsoft.com/office/officeart/2018/2/layout/IconVerticalSolidList"/>
    <dgm:cxn modelId="{A8EF5BEA-5969-4597-8CB0-C8212D9AB58E}" type="presParOf" srcId="{0E617310-BB62-4261-9DBC-CC3493F15E59}" destId="{4A8312DA-0B79-4A0B-98C8-CFCB5B522BEC}" srcOrd="1" destOrd="0" presId="urn:microsoft.com/office/officeart/2018/2/layout/IconVerticalSolidList"/>
    <dgm:cxn modelId="{2F47C977-E46C-4BEB-9987-A3E17546C02C}" type="presParOf" srcId="{0E617310-BB62-4261-9DBC-CC3493F15E59}" destId="{DE9240BC-ACDB-4EB0-940C-CCC9F48AAC78}" srcOrd="2" destOrd="0" presId="urn:microsoft.com/office/officeart/2018/2/layout/IconVerticalSolidList"/>
    <dgm:cxn modelId="{9497C459-A192-4C0E-AC7A-D0B9CC51985B}" type="presParOf" srcId="{DE9240BC-ACDB-4EB0-940C-CCC9F48AAC78}" destId="{3B54E4E3-6AA2-4120-85A1-1E3410986308}" srcOrd="0" destOrd="0" presId="urn:microsoft.com/office/officeart/2018/2/layout/IconVerticalSolidList"/>
    <dgm:cxn modelId="{9A118671-A0F4-473A-B627-E9F97B01E576}" type="presParOf" srcId="{DE9240BC-ACDB-4EB0-940C-CCC9F48AAC78}" destId="{BAC930E2-1FEF-40DA-BA0F-8EAE522A2C0E}" srcOrd="1" destOrd="0" presId="urn:microsoft.com/office/officeart/2018/2/layout/IconVerticalSolidList"/>
    <dgm:cxn modelId="{3B308B19-4C00-4073-A63E-EA95AF1B98B4}" type="presParOf" srcId="{DE9240BC-ACDB-4EB0-940C-CCC9F48AAC78}" destId="{486B2550-3688-4C59-91F5-C2719D94DE30}" srcOrd="2" destOrd="0" presId="urn:microsoft.com/office/officeart/2018/2/layout/IconVerticalSolidList"/>
    <dgm:cxn modelId="{C7F85E21-866E-4C8E-A1AE-FADAA522F2C1}" type="presParOf" srcId="{DE9240BC-ACDB-4EB0-940C-CCC9F48AAC78}" destId="{35DB911C-5327-4A19-9E3B-BB9B072F7DFC}" srcOrd="3" destOrd="0" presId="urn:microsoft.com/office/officeart/2018/2/layout/IconVerticalSolidList"/>
    <dgm:cxn modelId="{A9B70691-B0A2-47C6-8E52-DDC1F22144BF}" type="presParOf" srcId="{DE9240BC-ACDB-4EB0-940C-CCC9F48AAC78}" destId="{8443CC1D-E23B-439A-9BAE-EF80F883EAB5}" srcOrd="4" destOrd="0" presId="urn:microsoft.com/office/officeart/2018/2/layout/IconVerticalSolidList"/>
    <dgm:cxn modelId="{CE76F49A-1A7F-4C41-B55C-FC61AF83DECB}" type="presParOf" srcId="{0E617310-BB62-4261-9DBC-CC3493F15E59}" destId="{EB44F047-0A84-49C6-917C-FB2320F29A17}" srcOrd="3" destOrd="0" presId="urn:microsoft.com/office/officeart/2018/2/layout/IconVerticalSolidList"/>
    <dgm:cxn modelId="{A7A11121-6906-4A8B-A94D-597A7C404F5E}" type="presParOf" srcId="{0E617310-BB62-4261-9DBC-CC3493F15E59}" destId="{3F6D1522-B7DB-4919-B09A-4916A7078B84}" srcOrd="4" destOrd="0" presId="urn:microsoft.com/office/officeart/2018/2/layout/IconVerticalSolidList"/>
    <dgm:cxn modelId="{E0239EB9-4629-41C0-87F8-56C05D0137E7}" type="presParOf" srcId="{3F6D1522-B7DB-4919-B09A-4916A7078B84}" destId="{22B6D51E-5ED1-4825-A7F3-3594FFF941CE}" srcOrd="0" destOrd="0" presId="urn:microsoft.com/office/officeart/2018/2/layout/IconVerticalSolidList"/>
    <dgm:cxn modelId="{A16B8E58-1C9E-4ED0-B52B-27D0922632D0}" type="presParOf" srcId="{3F6D1522-B7DB-4919-B09A-4916A7078B84}" destId="{0187BD0F-86C4-4CF6-BCF7-D71F2B91414A}" srcOrd="1" destOrd="0" presId="urn:microsoft.com/office/officeart/2018/2/layout/IconVerticalSolidList"/>
    <dgm:cxn modelId="{A485B9BC-CF68-4153-A185-40422C095835}" type="presParOf" srcId="{3F6D1522-B7DB-4919-B09A-4916A7078B84}" destId="{5A27DBE3-2BD2-40E7-8D7E-AC8C745F5326}" srcOrd="2" destOrd="0" presId="urn:microsoft.com/office/officeart/2018/2/layout/IconVerticalSolidList"/>
    <dgm:cxn modelId="{F148FD49-5DFB-4C7A-9542-D28F8A840EFB}" type="presParOf" srcId="{3F6D1522-B7DB-4919-B09A-4916A7078B84}" destId="{31A115A2-F467-47DB-8458-8AF26AC1A28E}" srcOrd="3" destOrd="0" presId="urn:microsoft.com/office/officeart/2018/2/layout/IconVerticalSolidList"/>
    <dgm:cxn modelId="{8869857B-DD5C-4FAF-AD5C-5E68C4BCB4C3}" type="presParOf" srcId="{0E617310-BB62-4261-9DBC-CC3493F15E59}" destId="{76188FF4-E326-4761-852E-89F6487FB080}" srcOrd="5" destOrd="0" presId="urn:microsoft.com/office/officeart/2018/2/layout/IconVerticalSolidList"/>
    <dgm:cxn modelId="{EFDE8BDA-0872-4E72-8A83-4CF7435C1342}" type="presParOf" srcId="{0E617310-BB62-4261-9DBC-CC3493F15E59}" destId="{F20CECFE-E8B7-4C43-8437-7AAD299365ED}" srcOrd="6" destOrd="0" presId="urn:microsoft.com/office/officeart/2018/2/layout/IconVerticalSolidList"/>
    <dgm:cxn modelId="{CE5CA9B2-E595-41F7-8B6D-FAA0F2B066C3}" type="presParOf" srcId="{F20CECFE-E8B7-4C43-8437-7AAD299365ED}" destId="{DDE8C19B-D8F6-4B5E-81F6-CC7639F9F815}" srcOrd="0" destOrd="0" presId="urn:microsoft.com/office/officeart/2018/2/layout/IconVerticalSolidList"/>
    <dgm:cxn modelId="{03E1B6DC-B3D2-4DAD-9A62-5A181A186F34}" type="presParOf" srcId="{F20CECFE-E8B7-4C43-8437-7AAD299365ED}" destId="{3BFE09C6-C3B7-4B23-AA02-1C20FD539AC6}" srcOrd="1" destOrd="0" presId="urn:microsoft.com/office/officeart/2018/2/layout/IconVerticalSolidList"/>
    <dgm:cxn modelId="{F971BB89-A8C1-413C-B576-C81A98E72EF8}" type="presParOf" srcId="{F20CECFE-E8B7-4C43-8437-7AAD299365ED}" destId="{17A9C3A2-08D5-4042-9BF6-23F4E5EA02A5}" srcOrd="2" destOrd="0" presId="urn:microsoft.com/office/officeart/2018/2/layout/IconVerticalSolidList"/>
    <dgm:cxn modelId="{52328C6D-AF65-4E38-8F6D-957A629EEBCD}" type="presParOf" srcId="{F20CECFE-E8B7-4C43-8437-7AAD299365ED}" destId="{EBB49D72-D962-40A3-A8B9-64E5635A934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58983-EDAD-4DFC-B534-EFE6D64395E9}">
      <dsp:nvSpPr>
        <dsp:cNvPr id="0" name=""/>
        <dsp:cNvSpPr/>
      </dsp:nvSpPr>
      <dsp:spPr>
        <a:xfrm>
          <a:off x="0" y="4724"/>
          <a:ext cx="11335657" cy="1099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A6F1D2-71D7-4243-BB2F-A0DF8B147150}">
      <dsp:nvSpPr>
        <dsp:cNvPr id="0" name=""/>
        <dsp:cNvSpPr/>
      </dsp:nvSpPr>
      <dsp:spPr>
        <a:xfrm>
          <a:off x="332619" y="252127"/>
          <a:ext cx="604762" cy="6047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9D1E14-5885-4702-8463-AA9212FF041E}">
      <dsp:nvSpPr>
        <dsp:cNvPr id="0" name=""/>
        <dsp:cNvSpPr/>
      </dsp:nvSpPr>
      <dsp:spPr>
        <a:xfrm>
          <a:off x="1270001" y="4724"/>
          <a:ext cx="10064413" cy="1099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371" tIns="116371" rIns="116371" bIns="11637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Είν</a:t>
          </a:r>
          <a:r>
            <a:rPr lang="en-US" sz="2200" kern="1200" dirty="0"/>
            <a:t>αι αρκετές οι διδακτικές ώρες έτσι ώστε οι μαθητές μου να εξοικειωθούν με τις νέες γνώσεις;</a:t>
          </a:r>
        </a:p>
      </dsp:txBody>
      <dsp:txXfrm>
        <a:off x="1270001" y="4724"/>
        <a:ext cx="10064413" cy="1099568"/>
      </dsp:txXfrm>
    </dsp:sp>
    <dsp:sp modelId="{3B54E4E3-6AA2-4120-85A1-1E3410986308}">
      <dsp:nvSpPr>
        <dsp:cNvPr id="0" name=""/>
        <dsp:cNvSpPr/>
      </dsp:nvSpPr>
      <dsp:spPr>
        <a:xfrm>
          <a:off x="0" y="1379185"/>
          <a:ext cx="11335657" cy="1099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C930E2-1FEF-40DA-BA0F-8EAE522A2C0E}">
      <dsp:nvSpPr>
        <dsp:cNvPr id="0" name=""/>
        <dsp:cNvSpPr/>
      </dsp:nvSpPr>
      <dsp:spPr>
        <a:xfrm>
          <a:off x="332619" y="1626588"/>
          <a:ext cx="604762" cy="6047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DB911C-5327-4A19-9E3B-BB9B072F7DFC}">
      <dsp:nvSpPr>
        <dsp:cNvPr id="0" name=""/>
        <dsp:cNvSpPr/>
      </dsp:nvSpPr>
      <dsp:spPr>
        <a:xfrm>
          <a:off x="1270001" y="1379185"/>
          <a:ext cx="5101045" cy="1099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371" tIns="116371" rIns="116371" bIns="11637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Μα </a:t>
          </a:r>
          <a:r>
            <a:rPr lang="en-US" sz="2200" kern="1200" dirty="0" err="1"/>
            <a:t>είν</a:t>
          </a:r>
          <a:r>
            <a:rPr lang="en-US" sz="2200" kern="1200" dirty="0"/>
            <a:t>αι δυνατόν να μπορέσουμε να κάνουμε τα μαθήματά μας;</a:t>
          </a:r>
        </a:p>
      </dsp:txBody>
      <dsp:txXfrm>
        <a:off x="1270001" y="1379185"/>
        <a:ext cx="5101045" cy="1099568"/>
      </dsp:txXfrm>
    </dsp:sp>
    <dsp:sp modelId="{8443CC1D-E23B-439A-9BAE-EF80F883EAB5}">
      <dsp:nvSpPr>
        <dsp:cNvPr id="0" name=""/>
        <dsp:cNvSpPr/>
      </dsp:nvSpPr>
      <dsp:spPr>
        <a:xfrm>
          <a:off x="6371047" y="1379185"/>
          <a:ext cx="4963368" cy="1099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371" tIns="116371" rIns="116371" bIns="116371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Εργ</a:t>
          </a:r>
          <a:r>
            <a:rPr lang="en-US" sz="1800" kern="1200" dirty="0"/>
            <a:t>αστηριακά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Διερευνητικά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Βιωμ</a:t>
          </a:r>
          <a:r>
            <a:rPr lang="en-US" sz="1800" kern="1200" dirty="0"/>
            <a:t>ατικά </a:t>
          </a:r>
        </a:p>
      </dsp:txBody>
      <dsp:txXfrm>
        <a:off x="6371047" y="1379185"/>
        <a:ext cx="4963368" cy="1099568"/>
      </dsp:txXfrm>
    </dsp:sp>
    <dsp:sp modelId="{22B6D51E-5ED1-4825-A7F3-3594FFF941CE}">
      <dsp:nvSpPr>
        <dsp:cNvPr id="0" name=""/>
        <dsp:cNvSpPr/>
      </dsp:nvSpPr>
      <dsp:spPr>
        <a:xfrm>
          <a:off x="0" y="2753646"/>
          <a:ext cx="11335657" cy="1099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7BD0F-86C4-4CF6-BCF7-D71F2B91414A}">
      <dsp:nvSpPr>
        <dsp:cNvPr id="0" name=""/>
        <dsp:cNvSpPr/>
      </dsp:nvSpPr>
      <dsp:spPr>
        <a:xfrm>
          <a:off x="332619" y="3001049"/>
          <a:ext cx="604762" cy="6047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A115A2-F467-47DB-8458-8AF26AC1A28E}">
      <dsp:nvSpPr>
        <dsp:cNvPr id="0" name=""/>
        <dsp:cNvSpPr/>
      </dsp:nvSpPr>
      <dsp:spPr>
        <a:xfrm>
          <a:off x="1270001" y="2753646"/>
          <a:ext cx="10064413" cy="1099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371" tIns="116371" rIns="116371" bIns="11637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Με ποιον τρόπο θα βάλουμε στους μαθητές βαθμό τετραμήνου;</a:t>
          </a:r>
        </a:p>
      </dsp:txBody>
      <dsp:txXfrm>
        <a:off x="1270001" y="2753646"/>
        <a:ext cx="10064413" cy="1099568"/>
      </dsp:txXfrm>
    </dsp:sp>
    <dsp:sp modelId="{DDE8C19B-D8F6-4B5E-81F6-CC7639F9F815}">
      <dsp:nvSpPr>
        <dsp:cNvPr id="0" name=""/>
        <dsp:cNvSpPr/>
      </dsp:nvSpPr>
      <dsp:spPr>
        <a:xfrm>
          <a:off x="0" y="4128106"/>
          <a:ext cx="11335657" cy="10995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FE09C6-C3B7-4B23-AA02-1C20FD539AC6}">
      <dsp:nvSpPr>
        <dsp:cNvPr id="0" name=""/>
        <dsp:cNvSpPr/>
      </dsp:nvSpPr>
      <dsp:spPr>
        <a:xfrm>
          <a:off x="332619" y="4375509"/>
          <a:ext cx="604762" cy="60476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B49D72-D962-40A3-A8B9-64E5635A9343}">
      <dsp:nvSpPr>
        <dsp:cNvPr id="0" name=""/>
        <dsp:cNvSpPr/>
      </dsp:nvSpPr>
      <dsp:spPr>
        <a:xfrm>
          <a:off x="1270001" y="4128106"/>
          <a:ext cx="10064413" cy="1099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371" tIns="116371" rIns="116371" bIns="11637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Η Τράπεζα θεμάτων; Τι επιπτώσεις θα έχει στη διδασκαλία;</a:t>
          </a:r>
        </a:p>
      </dsp:txBody>
      <dsp:txXfrm>
        <a:off x="1270001" y="4128106"/>
        <a:ext cx="10064413" cy="10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8C8D90-8D6A-459E-833F-C5B3F01C4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5684537-F7E6-9BC2-C945-6631E76FA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4586073-E799-B326-F97A-BF76BC043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9332A28-AFFD-71AE-5194-FC82D2FDF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E26201-48BF-18A6-2660-2B627DA48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7484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68B728-0261-75B7-3D00-232BE58EE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397E068-9E78-489A-4273-CB5276760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261883F-864A-8137-04EF-4040538D6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7BCF0C4-6DA4-C6C9-5249-1353A9CC2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8BBA978-EEEE-9175-3279-E5C1B301F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8783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514EFB7-1FD8-DF71-BF11-F2E2F3128D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059545A-6985-AB97-4ACC-ADA0FFF22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78634C-B3A1-E68C-E366-BB3773976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29C1322-43C4-B9FE-B120-7C1A53D40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2F78B94-CB86-171E-8CCD-BEF507F3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336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36343E-682C-F6F4-B3AC-7C40CA4AB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9EFD6D-5360-D635-F886-915DC19D2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9984502-3333-CDA0-8504-9D0ED0358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56C197-1FCB-E31E-72E2-3E259BA43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835BA5-3A67-2994-AD97-1769F5D4F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6042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1CCC9C-1123-854D-AE48-E784120E2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9C04F40-94A0-10EC-786F-94C021A29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54084C5-119A-76B8-7F33-483C5C5BA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38F0364-B5C1-BFA4-5BAA-6148E8B6E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FF24309-B928-3344-6093-51D31EAC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2328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D76119-19B0-E08C-53C5-18C32E054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8B6666-6C42-28D4-496F-26AE76D9AE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05D7085-ABD6-510F-08A5-165DA8459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53D29BB-F72F-6744-76CD-72C7F42C0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E67B73D-7F44-7329-4903-1CBFFB632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F7F6CC6-3DFB-FE3C-BF8B-A1991450B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6779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5B1D38-D7C9-DB89-C113-28AE757BC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ED78550-9493-A88E-63D7-85AD0A8E5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A6FB5B9-8F6D-18F4-C71F-FB2FFC70E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9F7A922-BC90-4404-1EF8-E22BF9486E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D0BEDCA-21B4-B2C2-B914-EF00816CC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258E33E-6892-B541-00C2-A2A883EA1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AF39832-637D-7862-D59A-018B86A74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019EF45-FD18-BF1C-F64A-8C55114EA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723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70A7EB-C9C4-AA7B-2BC2-8D6F7D19D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452089C-D663-CB87-F0AB-1C0E9B18A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DC5FDAA-CF1B-02FB-C42C-3E5188695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80B9084-5527-628B-7BC9-A7380F1EE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135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415ABF5-E7BE-C881-4444-251BAC691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B87C745-0165-9A9D-173D-9959457E7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B95D27E-07DB-BD9B-9B18-CCB04E970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0762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6CD423-7545-1377-634C-B624C8F85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29D69E-9829-5FDE-1A12-94C30FEBD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91E79D3-3FCF-10B2-6F68-C5A142427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55B7230-5395-5168-BF85-863764B1B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265D7C4-BBD4-D218-AC65-854E184CA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C64EB2F-E692-955E-2A11-A4F744620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261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8F8F04-44CD-ABAF-7AB6-82E589D2B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C69B7A5-38A8-CE70-EFE9-CC58DC7C6D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873AFF6-F4CA-CB17-093B-B385C4464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5962F18-B596-E83E-959E-D973F9053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B92B398-7BB5-0BE4-FFB1-F2A318E1A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E026ADA-3D87-48AF-DC9F-E3DB3616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033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CBD01A9-CD89-7E01-C96F-66A6C59C0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B7C95AF-5624-33A1-C8E3-384AC287C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6BD5B3A-F867-1133-DD30-BD15FCEC05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1006E-488E-459C-8D76-A0BF045B304F}" type="datetimeFigureOut">
              <a:rPr lang="el-GR" smtClean="0"/>
              <a:t>7/10/2023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DE68D1D-E985-7A87-1542-75CB38E0B2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8E4D8FF-D755-FAF6-0905-EA2376B2F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346D5-4B60-466B-AF5F-4453ECA844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69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hotodentro.edu.gr/lor/r/8521/6667?locale=el" TargetMode="External"/><Relationship Id="rId2" Type="http://schemas.openxmlformats.org/officeDocument/2006/relationships/hyperlink" Target="http://photodentro.edu.gr/lor/r/8521/6736?local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hotodentro.edu.gr/lor/r/8521/6238" TargetMode="External"/><Relationship Id="rId2" Type="http://schemas.openxmlformats.org/officeDocument/2006/relationships/hyperlink" Target="http://photodentro.edu.gr/video/r/8522/763?locale=el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DD77349-6ADE-99FE-8E04-12919EE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5B2B92C-44DF-B41D-C67A-EBF175DF52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41EB2F1-D26A-D7C9-E9AC-B63BE629A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6D16430-53D3-47E5-F4B8-B441E710D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489D886-E5E6-EF3F-7BA5-A02B5764950F}"/>
              </a:ext>
            </a:extLst>
          </p:cNvPr>
          <p:cNvSpPr txBox="1"/>
          <p:nvPr/>
        </p:nvSpPr>
        <p:spPr>
          <a:xfrm>
            <a:off x="217715" y="1669143"/>
            <a:ext cx="11771086" cy="4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5EDA2D-DDE6-D7FF-2EDD-193896512E0C}"/>
              </a:ext>
            </a:extLst>
          </p:cNvPr>
          <p:cNvSpPr txBox="1"/>
          <p:nvPr/>
        </p:nvSpPr>
        <p:spPr>
          <a:xfrm>
            <a:off x="1735932" y="437522"/>
            <a:ext cx="87201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3200" dirty="0"/>
              <a:t>Οδηγίες για τη διδασκαλία Βιολογίας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3A89C0-E913-ADF9-4C62-8C451776676D}"/>
              </a:ext>
            </a:extLst>
          </p:cNvPr>
          <p:cNvSpPr txBox="1"/>
          <p:nvPr/>
        </p:nvSpPr>
        <p:spPr>
          <a:xfrm>
            <a:off x="1735933" y="2635624"/>
            <a:ext cx="79280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Δ.Δ.Ε. Α΄ Αθήνας</a:t>
            </a:r>
          </a:p>
          <a:p>
            <a:pPr algn="ctr"/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Συνάντηση ΠΕ04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400" b="1" dirty="0">
                <a:solidFill>
                  <a:schemeClr val="accent1">
                    <a:lumMod val="75000"/>
                  </a:schemeClr>
                </a:solidFill>
              </a:rPr>
              <a:t>Γυμνασίων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 05-10-2023</a:t>
            </a:r>
            <a:endParaRPr lang="el-G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499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E928A914-EC99-BEE8-4A4B-47ACDDF5F0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0388515"/>
              </p:ext>
            </p:extLst>
          </p:nvPr>
        </p:nvGraphicFramePr>
        <p:xfrm>
          <a:off x="181583" y="1632408"/>
          <a:ext cx="11828834" cy="516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8091">
                  <a:extLst>
                    <a:ext uri="{9D8B030D-6E8A-4147-A177-3AD203B41FA5}">
                      <a16:colId xmlns:a16="http://schemas.microsoft.com/office/drawing/2014/main" val="67379745"/>
                    </a:ext>
                  </a:extLst>
                </a:gridCol>
                <a:gridCol w="605069">
                  <a:extLst>
                    <a:ext uri="{9D8B030D-6E8A-4147-A177-3AD203B41FA5}">
                      <a16:colId xmlns:a16="http://schemas.microsoft.com/office/drawing/2014/main" val="3725003727"/>
                    </a:ext>
                  </a:extLst>
                </a:gridCol>
                <a:gridCol w="9645674">
                  <a:extLst>
                    <a:ext uri="{9D8B030D-6E8A-4147-A177-3AD203B41FA5}">
                      <a16:colId xmlns:a16="http://schemas.microsoft.com/office/drawing/2014/main" val="998943563"/>
                    </a:ext>
                  </a:extLst>
                </a:gridCol>
              </a:tblGrid>
              <a:tr h="347025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Προτεινόμενη κατανομή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273427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Σεπτέμβριος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1 Άνθρωπος και Υγεία (4/13)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71438"/>
                  </a:ext>
                </a:extLst>
              </a:tr>
              <a:tr h="410329">
                <a:tc>
                  <a:txBody>
                    <a:bodyPr/>
                    <a:lstStyle/>
                    <a:p>
                      <a:r>
                        <a:rPr lang="el-GR" sz="1600" dirty="0"/>
                        <a:t>Οκτώβριος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1 Άνθρωπος και Υγεία (6/13)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68534"/>
                  </a:ext>
                </a:extLst>
              </a:tr>
              <a:tr h="395978">
                <a:tc>
                  <a:txBody>
                    <a:bodyPr/>
                    <a:lstStyle/>
                    <a:p>
                      <a:r>
                        <a:rPr lang="el-GR" sz="1600" dirty="0"/>
                        <a:t>Νοέμβριος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1 Άνθρωπος και Υγεία</a:t>
                      </a:r>
                      <a:r>
                        <a:rPr lang="el-GR" sz="1800" b="1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(2/13)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Εργαστηριακές ασκήσεις : Η μικροσκοπική παρατήρηση μόνιμου παρασκευάσματος βακτηρίων. 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(1/13)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2 - Άνθρωπος και Περιβάλλον (4/11)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32566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Δεκέμβριος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2 - Άνθρωπος και Περιβάλλον (4/11)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828842"/>
                  </a:ext>
                </a:extLst>
              </a:tr>
              <a:tr h="426143">
                <a:tc>
                  <a:txBody>
                    <a:bodyPr/>
                    <a:lstStyle/>
                    <a:p>
                      <a:r>
                        <a:rPr lang="el-GR" sz="1600" dirty="0"/>
                        <a:t>Ιανουάριος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2 - Άνθρωπος και Περιβάλλον (2/11)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i="0" u="none" strike="noStrike" kern="1200" baseline="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Εργαστηριακή άσκηση: «Απεικόνιση Τροφικών σχέσεων» (1/11)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54006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Φεβρουάριος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3 Εξέλιξη (4/11)</a:t>
                      </a:r>
                      <a:endParaRPr lang="el-GR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18977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Μάρτιος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3 Εξέλιξη (3/11)</a:t>
                      </a:r>
                      <a:endParaRPr lang="el-GR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355918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Απρίλιος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3 Εξέλιξη (3/11)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832870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dirty="0"/>
                        <a:t>Μάιος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3 Εξέλιξη (1/11) 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04306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4934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DC17FA-B4A9-B69C-9113-8E147D4FBAC1}"/>
              </a:ext>
            </a:extLst>
          </p:cNvPr>
          <p:cNvSpPr txBox="1"/>
          <p:nvPr/>
        </p:nvSpPr>
        <p:spPr>
          <a:xfrm>
            <a:off x="461010" y="155080"/>
            <a:ext cx="1126997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dirty="0">
                <a:highlight>
                  <a:srgbClr val="00FFFF"/>
                </a:highlight>
              </a:rPr>
              <a:t>ΒΙΟΛΟΓΙΑ Β ΤΑΞΗΣ ΕΣΠΕΡΙΝΟΥ ΛΥΚΕΙΟΥ (35 ΏΡΕΣ)</a:t>
            </a:r>
          </a:p>
          <a:p>
            <a:pPr algn="ctr"/>
            <a:endParaRPr lang="el-GR" dirty="0">
              <a:highlight>
                <a:srgbClr val="00FFFF"/>
              </a:highlight>
            </a:endParaRPr>
          </a:p>
          <a:p>
            <a:r>
              <a:rPr lang="el-GR" dirty="0"/>
              <a:t>Από το βιβλίο</a:t>
            </a:r>
            <a:r>
              <a:rPr lang="el-GR" b="1" dirty="0">
                <a:highlight>
                  <a:srgbClr val="00FFFF"/>
                </a:highlight>
              </a:rPr>
              <a:t>: ΒΙΟΛΟΓΙΑ Γενικής Παιδείας Β΄ ΓΕΝΙΚΟΥ ΛΥΚΕΙΟΥ </a:t>
            </a:r>
            <a:r>
              <a:rPr lang="el-GR" dirty="0"/>
              <a:t>των ΑΔΑΜΑΝΤΙΑΔΟΥ ΣΜ., ΓΕΩΡΓΑΤΟΥ Μ., ΓΙΑΠΙΤΖΑΚΗ Χ., ΛΑΚΚΑ Λ., ΝΟΤΑΡΑ Δ., ΦΛΩΡΕΝΤΙΝ Ν., ΧΑΤΖΗΚΩΝΤΗ ΟΛ., ΧΑΤΖΗΓΕΩΡΓΙΟΥ Γ., όπως αυτό αναμορφώθηκε από τους ΚΑΛΑΪΤΖΙΔΑΚΗ Μ. και ΠΑΝΤΑΖΙΔΗ Γ.2</a:t>
            </a:r>
          </a:p>
        </p:txBody>
      </p:sp>
    </p:spTree>
    <p:extLst>
      <p:ext uri="{BB962C8B-B14F-4D97-AF65-F5344CB8AC3E}">
        <p14:creationId xmlns:p14="http://schemas.microsoft.com/office/powerpoint/2010/main" val="4264671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9812E9-5E26-6C44-64D6-E3D2DD6CA136}"/>
              </a:ext>
            </a:extLst>
          </p:cNvPr>
          <p:cNvSpPr txBox="1"/>
          <p:nvPr/>
        </p:nvSpPr>
        <p:spPr>
          <a:xfrm>
            <a:off x="735330" y="0"/>
            <a:ext cx="1019556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l-GR" dirty="0">
                <a:highlight>
                  <a:srgbClr val="00FFFF"/>
                </a:highlight>
              </a:rPr>
              <a:t>ΒΙΟΛΟΓΙΑ ΕΠ.Α.Λ Α ΤΑΞΗΣ </a:t>
            </a:r>
          </a:p>
          <a:p>
            <a:r>
              <a:rPr lang="el-GR" dirty="0"/>
              <a:t>ΦΥΣΙΚΕΣ ΕΠΙΣΤΗΜΕΣ: ΒΙΟΛΟΓΙΑ Βιβλίο Θα διδαχθεί το βιβλίο «ΒΙΟΛΟΓΙΑ» της Α΄ τάξης Γενικού Λυκείου των κ.κ. </a:t>
            </a:r>
            <a:r>
              <a:rPr lang="el-GR" dirty="0" err="1"/>
              <a:t>Καστορίνη</a:t>
            </a:r>
            <a:r>
              <a:rPr lang="el-GR" dirty="0"/>
              <a:t> Α., Κωστάκη - </a:t>
            </a:r>
            <a:r>
              <a:rPr lang="el-GR" dirty="0" err="1"/>
              <a:t>Αποστολοπούλου</a:t>
            </a:r>
            <a:r>
              <a:rPr lang="el-GR" dirty="0"/>
              <a:t> Μ., </a:t>
            </a:r>
            <a:r>
              <a:rPr lang="el-GR" dirty="0" err="1"/>
              <a:t>Μπαρώνα</a:t>
            </a:r>
            <a:r>
              <a:rPr lang="el-GR" dirty="0"/>
              <a:t> – </a:t>
            </a:r>
            <a:r>
              <a:rPr lang="el-GR" dirty="0" err="1"/>
              <a:t>Μάμαλη</a:t>
            </a:r>
            <a:r>
              <a:rPr lang="el-GR" dirty="0"/>
              <a:t> Φ., </a:t>
            </a:r>
            <a:r>
              <a:rPr lang="el-GR" dirty="0" err="1"/>
              <a:t>Περάκη</a:t>
            </a:r>
            <a:r>
              <a:rPr lang="el-GR" dirty="0"/>
              <a:t> Β., </a:t>
            </a:r>
            <a:r>
              <a:rPr lang="el-GR" dirty="0" err="1"/>
              <a:t>Πιαλόγλου</a:t>
            </a:r>
            <a:r>
              <a:rPr lang="el-GR" dirty="0"/>
              <a:t> Π. </a:t>
            </a:r>
          </a:p>
          <a:p>
            <a:r>
              <a:rPr lang="el-GR" dirty="0"/>
              <a:t>Τα κεφάλαια προτείνεται να διδαχθούν με την ακόλουθη σειρά: 1, 3, 9, 12.</a:t>
            </a:r>
          </a:p>
        </p:txBody>
      </p:sp>
      <p:graphicFrame>
        <p:nvGraphicFramePr>
          <p:cNvPr id="6" name="Πίνακας 4">
            <a:extLst>
              <a:ext uri="{FF2B5EF4-FFF2-40B4-BE49-F238E27FC236}">
                <a16:creationId xmlns:a16="http://schemas.microsoft.com/office/drawing/2014/main" id="{2577EF05-88EB-851B-F2CD-5B376D5B0F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6148399"/>
              </p:ext>
            </p:extLst>
          </p:nvPr>
        </p:nvGraphicFramePr>
        <p:xfrm>
          <a:off x="228600" y="1565910"/>
          <a:ext cx="11600233" cy="6173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593">
                  <a:extLst>
                    <a:ext uri="{9D8B030D-6E8A-4147-A177-3AD203B41FA5}">
                      <a16:colId xmlns:a16="http://schemas.microsoft.com/office/drawing/2014/main" val="67379745"/>
                    </a:ext>
                  </a:extLst>
                </a:gridCol>
                <a:gridCol w="907201">
                  <a:extLst>
                    <a:ext uri="{9D8B030D-6E8A-4147-A177-3AD203B41FA5}">
                      <a16:colId xmlns:a16="http://schemas.microsoft.com/office/drawing/2014/main" val="3725003727"/>
                    </a:ext>
                  </a:extLst>
                </a:gridCol>
                <a:gridCol w="9145439">
                  <a:extLst>
                    <a:ext uri="{9D8B030D-6E8A-4147-A177-3AD203B41FA5}">
                      <a16:colId xmlns:a16="http://schemas.microsoft.com/office/drawing/2014/main" val="998943563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Προτεινόμενη κατανομή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273427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el-GR" sz="1600" dirty="0"/>
                        <a:t>Σεπτέμβριος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Calibri" panose="020F0502020204030204" pitchFamily="34" charset="0"/>
                        </a:rPr>
                        <a:t>Κεφάλαιο 1 Από το κύτταρο στον οργανισμό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71438"/>
                  </a:ext>
                </a:extLst>
              </a:tr>
              <a:tr h="595312">
                <a:tc>
                  <a:txBody>
                    <a:bodyPr/>
                    <a:lstStyle/>
                    <a:p>
                      <a:r>
                        <a:rPr lang="el-GR" sz="1600" dirty="0"/>
                        <a:t>Οκτώβριος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latin typeface="Calibri" panose="020F0502020204030204" pitchFamily="34" charset="0"/>
                        </a:rPr>
                        <a:t>Κεφάλαιο 3 Κυκλοφορικό Σύστημα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68534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el-GR" sz="1600" dirty="0"/>
                        <a:t>Νοέμβριος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Calibri" panose="020F0502020204030204" pitchFamily="34" charset="0"/>
                        </a:rPr>
                        <a:t>Κεφάλαιο  3 Κυκλοφορικό Σύστημα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32566"/>
                  </a:ext>
                </a:extLst>
              </a:tr>
              <a:tr h="1181453">
                <a:tc>
                  <a:txBody>
                    <a:bodyPr/>
                    <a:lstStyle/>
                    <a:p>
                      <a:r>
                        <a:rPr lang="el-GR" sz="1600" dirty="0"/>
                        <a:t>Δεκέμβριος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latin typeface="Calibri" panose="020F0502020204030204" pitchFamily="34" charset="0"/>
                        </a:rPr>
                        <a:t>Κεφάλαιο 3: Κυκλοφορικό Σύστημα </a:t>
                      </a:r>
                      <a:r>
                        <a:rPr lang="el-GR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Εργαστηριακή άσκηση: Μέτρηση του σφυγμού/Παρατήρηση κυττάρων αίματος από έτοιμο παρασκεύασμα</a:t>
                      </a:r>
                      <a:r>
                        <a:rPr lang="el-GR" dirty="0">
                          <a:latin typeface="Calibri" panose="020F0502020204030204" pitchFamily="34" charset="0"/>
                        </a:rPr>
                        <a:t> (1)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latin typeface="Calibri" panose="020F0502020204030204" pitchFamily="34" charset="0"/>
                        </a:rPr>
                        <a:t>Κεφάλαιο 9 :Νευρικό Σύστημα (2)</a:t>
                      </a:r>
                    </a:p>
                    <a:p>
                      <a:endParaRPr lang="el-GR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828842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el-GR" sz="1600" dirty="0"/>
                        <a:t>Ιανουάριος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Calibri" panose="020F0502020204030204" pitchFamily="34" charset="0"/>
                        </a:rPr>
                        <a:t>Κεφάλαιο 9 Νευρικό Σύστημα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54006"/>
                  </a:ext>
                </a:extLst>
              </a:tr>
              <a:tr h="1181453">
                <a:tc>
                  <a:txBody>
                    <a:bodyPr/>
                    <a:lstStyle/>
                    <a:p>
                      <a:r>
                        <a:rPr lang="el-GR" sz="1600" dirty="0"/>
                        <a:t>Φεβρουάριος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latin typeface="Calibri" panose="020F0502020204030204" pitchFamily="34" charset="0"/>
                        </a:rPr>
                        <a:t>Κεφάλαιο 9 Νευρικό Σύστημα </a:t>
                      </a:r>
                      <a:r>
                        <a:rPr lang="el-GR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Εργαστηριακή άσκηση: Μικροσκοπική παρατήρηση τομής ανθρώπινου νεύρου στην οποία διακρίνεται η λευκή ουσία και τομής ανθρώπινου εγκεφαλικού φλοιού στην οποία διακρίνεται η φαιά ουσία </a:t>
                      </a:r>
                      <a:r>
                        <a:rPr lang="el-GR" dirty="0">
                          <a:latin typeface="Calibri" panose="020F0502020204030204" pitchFamily="34" charset="0"/>
                        </a:rPr>
                        <a:t>(1)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latin typeface="Calibri" panose="020F0502020204030204" pitchFamily="34" charset="0"/>
                        </a:rPr>
                        <a:t>Κεφάλαιο: 12 Αναπαραγωγή – Ανάπτυξη (2)</a:t>
                      </a:r>
                      <a:endParaRPr lang="el-GR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18977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el-GR" sz="1600" dirty="0"/>
                        <a:t>Μάρτιος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>
                          <a:latin typeface="Calibri" panose="020F0502020204030204" pitchFamily="34" charset="0"/>
                        </a:rPr>
                        <a:t>Κεφάλαιο: 12 Αναπαραγωγή – Ανάπτυξη (3)</a:t>
                      </a:r>
                      <a:endParaRPr lang="el-GR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355918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el-GR" sz="1600" dirty="0"/>
                        <a:t>Απρίλιος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Calibri" panose="020F0502020204030204" pitchFamily="34" charset="0"/>
                        </a:rPr>
                        <a:t>Κεφάλαιο: 12 Αναπαραγωγή – Ανάπτυξη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832870"/>
                  </a:ext>
                </a:extLst>
              </a:tr>
              <a:tr h="636167">
                <a:tc>
                  <a:txBody>
                    <a:bodyPr/>
                    <a:lstStyle/>
                    <a:p>
                      <a:r>
                        <a:rPr lang="el-GR" dirty="0"/>
                        <a:t>Μάιος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Calibri" panose="020F0502020204030204" pitchFamily="34" charset="0"/>
                        </a:rPr>
                        <a:t>Κεφάλαιο: 12 Αναπαραγωγή – Ανάπτυξη </a:t>
                      </a:r>
                      <a:r>
                        <a:rPr lang="el-GR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Εργαστηριακή άσκηση : Παρατήρηση τομής </a:t>
                      </a:r>
                      <a:r>
                        <a:rPr lang="el-GR" b="1" dirty="0" err="1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όρχεως</a:t>
                      </a:r>
                      <a:r>
                        <a:rPr lang="el-GR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 και ωοθήκης</a:t>
                      </a:r>
                      <a:endParaRPr lang="el-GR" b="1" i="0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04306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493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31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9812E9-5E26-6C44-64D6-E3D2DD6CA136}"/>
              </a:ext>
            </a:extLst>
          </p:cNvPr>
          <p:cNvSpPr txBox="1"/>
          <p:nvPr/>
        </p:nvSpPr>
        <p:spPr>
          <a:xfrm>
            <a:off x="735330" y="0"/>
            <a:ext cx="101955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l-GR" dirty="0">
                <a:highlight>
                  <a:srgbClr val="00FFFF"/>
                </a:highlight>
              </a:rPr>
              <a:t>ΒΙΟΛΟΓΙΑ Γ ΤΑΞΗΣ </a:t>
            </a:r>
          </a:p>
          <a:p>
            <a:endParaRPr lang="el-GR" dirty="0"/>
          </a:p>
        </p:txBody>
      </p:sp>
      <p:graphicFrame>
        <p:nvGraphicFramePr>
          <p:cNvPr id="6" name="Πίνακας 4">
            <a:extLst>
              <a:ext uri="{FF2B5EF4-FFF2-40B4-BE49-F238E27FC236}">
                <a16:creationId xmlns:a16="http://schemas.microsoft.com/office/drawing/2014/main" id="{2577EF05-88EB-851B-F2CD-5B376D5B0F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8764513"/>
              </p:ext>
            </p:extLst>
          </p:nvPr>
        </p:nvGraphicFramePr>
        <p:xfrm>
          <a:off x="0" y="720090"/>
          <a:ext cx="11828834" cy="5733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4890">
                  <a:extLst>
                    <a:ext uri="{9D8B030D-6E8A-4147-A177-3AD203B41FA5}">
                      <a16:colId xmlns:a16="http://schemas.microsoft.com/office/drawing/2014/main" val="67379745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3725003727"/>
                    </a:ext>
                  </a:extLst>
                </a:gridCol>
                <a:gridCol w="8617004">
                  <a:extLst>
                    <a:ext uri="{9D8B030D-6E8A-4147-A177-3AD203B41FA5}">
                      <a16:colId xmlns:a16="http://schemas.microsoft.com/office/drawing/2014/main" val="998943563"/>
                    </a:ext>
                  </a:extLst>
                </a:gridCol>
              </a:tblGrid>
              <a:tr h="600016">
                <a:tc>
                  <a:txBody>
                    <a:bodyPr/>
                    <a:lstStyle/>
                    <a:p>
                      <a:r>
                        <a:rPr lang="el-GR" dirty="0" err="1"/>
                        <a:t>Κεφαλαιο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ώρες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273427"/>
                  </a:ext>
                </a:extLst>
              </a:tr>
              <a:tr h="694359"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ΤΕΥΧΟΣ 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71438"/>
                  </a:ext>
                </a:extLst>
              </a:tr>
              <a:tr h="892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1: Χημική σύσταση του κυττάρου </a:t>
                      </a:r>
                    </a:p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Η εργαστηριακή άσκηση: </a:t>
                      </a: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«Μετουσίωση πρωτεϊνών» (Άσκηση 7, Οδηγού</a:t>
                      </a:r>
                    </a:p>
                    <a:p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Εργαστηριακών Ασκήσεων Βιολογίας, Τεύχους Α)</a:t>
                      </a:r>
                    </a:p>
                    <a:p>
                      <a:pPr lvl="0"/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Η χρήση του μαθησιακού αντικειμένου:</a:t>
                      </a:r>
                    </a:p>
                    <a:p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«Μετουσίωση πρωτεϊνών»</a:t>
                      </a:r>
                    </a:p>
                    <a:p>
                      <a:r>
                        <a:rPr lang="el-G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http://photodentro.edu.gr/lor/r/8521/6736?local</a:t>
                      </a: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e=</a:t>
                      </a:r>
                      <a:r>
                        <a:rPr lang="el-G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</a:t>
                      </a:r>
                      <a:endParaRPr lang="el-GR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68534"/>
                  </a:ext>
                </a:extLst>
              </a:tr>
              <a:tr h="892747">
                <a:tc>
                  <a:txBody>
                    <a:bodyPr/>
                    <a:lstStyle/>
                    <a:p>
                      <a:r>
                        <a:rPr lang="el-GR" sz="1600" dirty="0"/>
                        <a:t>2: Κύτταρο: Η θεμελιώδης μονάδα ζωής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Η εργαστηριακή άσκηση</a:t>
                      </a: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«Παρατήρηση πυρήνων μετά από ειδική χρώση» (Άσκηση 2, Οδηγού Εργαστηριακών Ασκήσεων Βιολογίας, Τεύχους Α)</a:t>
                      </a:r>
                      <a:endParaRPr lang="el-GR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32566"/>
                  </a:ext>
                </a:extLst>
              </a:tr>
              <a:tr h="1289523">
                <a:tc>
                  <a:txBody>
                    <a:bodyPr/>
                    <a:lstStyle/>
                    <a:p>
                      <a:r>
                        <a:rPr lang="el-GR" sz="1600" dirty="0"/>
                        <a:t>3: Μεταβολισμός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Η εργαστηριακή άσκηση:</a:t>
                      </a: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«Δράση των</a:t>
                      </a:r>
                    </a:p>
                    <a:p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ενζύμων» (Άσκηση 11, Οδηγού Εργαστηριακών Ασκήσεων Βιολογίας, Τεύχους Α)</a:t>
                      </a:r>
                    </a:p>
                    <a:p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Η χρήση του μαθησιακού αντικειμένου «Ο μηχανισμός δράσης των ενζύμων» </a:t>
                      </a:r>
                      <a:r>
                        <a:rPr lang="el-GR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http://photodentro.edu.gr/lor/r/8521/6667?locale=el</a:t>
                      </a:r>
                      <a:endParaRPr lang="el-GR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828842"/>
                  </a:ext>
                </a:extLst>
              </a:tr>
              <a:tr h="396776">
                <a:tc>
                  <a:txBody>
                    <a:bodyPr/>
                    <a:lstStyle/>
                    <a:p>
                      <a:r>
                        <a:rPr lang="el-GR" sz="1600" dirty="0">
                          <a:solidFill>
                            <a:srgbClr val="FF0000"/>
                          </a:solidFill>
                        </a:rPr>
                        <a:t>~ 30.09.2023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>
                          <a:latin typeface="Calibri" panose="020F0502020204030204" pitchFamily="34" charset="0"/>
                        </a:rPr>
                        <a:t>ΕΠΑΝΑΛΗΨΗ – ΔΙΑΓΩΝΙΣΜΑ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54006"/>
                  </a:ext>
                </a:extLst>
              </a:tr>
              <a:tr h="396776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493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633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9812E9-5E26-6C44-64D6-E3D2DD6CA136}"/>
              </a:ext>
            </a:extLst>
          </p:cNvPr>
          <p:cNvSpPr txBox="1"/>
          <p:nvPr/>
        </p:nvSpPr>
        <p:spPr>
          <a:xfrm>
            <a:off x="735330" y="0"/>
            <a:ext cx="101955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l-GR" dirty="0">
                <a:highlight>
                  <a:srgbClr val="00FFFF"/>
                </a:highlight>
              </a:rPr>
              <a:t>ΒΙΟΛΟΓΙΑ Γ ΤΑΞΗΣ </a:t>
            </a:r>
          </a:p>
          <a:p>
            <a:endParaRPr lang="el-GR" dirty="0"/>
          </a:p>
        </p:txBody>
      </p:sp>
      <p:graphicFrame>
        <p:nvGraphicFramePr>
          <p:cNvPr id="6" name="Πίνακας 4">
            <a:extLst>
              <a:ext uri="{FF2B5EF4-FFF2-40B4-BE49-F238E27FC236}">
                <a16:creationId xmlns:a16="http://schemas.microsoft.com/office/drawing/2014/main" id="{2577EF05-88EB-851B-F2CD-5B376D5B0F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874858"/>
              </p:ext>
            </p:extLst>
          </p:nvPr>
        </p:nvGraphicFramePr>
        <p:xfrm>
          <a:off x="160020" y="696143"/>
          <a:ext cx="12031980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4302">
                  <a:extLst>
                    <a:ext uri="{9D8B030D-6E8A-4147-A177-3AD203B41FA5}">
                      <a16:colId xmlns:a16="http://schemas.microsoft.com/office/drawing/2014/main" val="67379745"/>
                    </a:ext>
                  </a:extLst>
                </a:gridCol>
                <a:gridCol w="932687">
                  <a:extLst>
                    <a:ext uri="{9D8B030D-6E8A-4147-A177-3AD203B41FA5}">
                      <a16:colId xmlns:a16="http://schemas.microsoft.com/office/drawing/2014/main" val="3725003727"/>
                    </a:ext>
                  </a:extLst>
                </a:gridCol>
                <a:gridCol w="8764991">
                  <a:extLst>
                    <a:ext uri="{9D8B030D-6E8A-4147-A177-3AD203B41FA5}">
                      <a16:colId xmlns:a16="http://schemas.microsoft.com/office/drawing/2014/main" val="998943563"/>
                    </a:ext>
                  </a:extLst>
                </a:gridCol>
              </a:tblGrid>
              <a:tr h="351655">
                <a:tc>
                  <a:txBody>
                    <a:bodyPr/>
                    <a:lstStyle/>
                    <a:p>
                      <a:r>
                        <a:rPr lang="el-GR" dirty="0" err="1"/>
                        <a:t>Κεφαλαιο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ώρες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273427"/>
                  </a:ext>
                </a:extLst>
              </a:tr>
              <a:tr h="353959"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ΤΕΥΧΟΣ Β</a:t>
                      </a:r>
                      <a:endParaRPr lang="el-GR" b="1" dirty="0">
                        <a:solidFill>
                          <a:schemeClr val="tx1"/>
                        </a:solidFill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71438"/>
                  </a:ext>
                </a:extLst>
              </a:tr>
              <a:tr h="14945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1: Το Γενετικό υλικό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dirty="0"/>
                    </a:p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600" dirty="0"/>
                        <a:t>Η </a:t>
                      </a:r>
                      <a:r>
                        <a:rPr lang="el-GR" sz="1600" b="1" dirty="0"/>
                        <a:t>εργαστηριακή άσκηση</a:t>
                      </a:r>
                      <a:r>
                        <a:rPr lang="el-GR" sz="1600" dirty="0"/>
                        <a:t>: «Απομόνωση </a:t>
                      </a:r>
                      <a:r>
                        <a:rPr lang="el-GR" sz="1600" dirty="0" err="1"/>
                        <a:t>νουκλεϊκών</a:t>
                      </a:r>
                      <a:r>
                        <a:rPr lang="el-GR" sz="1600" dirty="0"/>
                        <a:t> οξέων» (Άσκηση 1, Οδηγού Εργαστηριακών Ασκήσεων Βιολογίας, Τεύχους Β)</a:t>
                      </a:r>
                    </a:p>
                    <a:p>
                      <a:pPr lvl="0"/>
                      <a:r>
                        <a:rPr lang="el-GR" sz="1600" dirty="0"/>
                        <a:t> ▪ Η </a:t>
                      </a:r>
                      <a:r>
                        <a:rPr lang="el-GR" sz="1600" b="1" dirty="0"/>
                        <a:t>παρακολούθηση του βίντεο</a:t>
                      </a:r>
                      <a:r>
                        <a:rPr lang="el-GR" sz="1600" dirty="0"/>
                        <a:t> : «Παρασκευή </a:t>
                      </a:r>
                      <a:r>
                        <a:rPr lang="el-GR" sz="1600" dirty="0" err="1"/>
                        <a:t>καρυότυπου</a:t>
                      </a:r>
                      <a:r>
                        <a:rPr lang="el-GR" sz="1600" dirty="0"/>
                        <a:t> ανθρώπου» </a:t>
                      </a:r>
                      <a:r>
                        <a:rPr lang="el-GR" sz="1600" dirty="0">
                          <a:hlinkClick r:id="rId2"/>
                        </a:rPr>
                        <a:t>http://photodentro.edu.gr/video/r/8522/763?locale=el</a:t>
                      </a:r>
                      <a:endParaRPr lang="el-GR" sz="1600" dirty="0"/>
                    </a:p>
                    <a:p>
                      <a:pPr lvl="0"/>
                      <a:r>
                        <a:rPr lang="el-GR" sz="1600" dirty="0"/>
                        <a:t> ▪ Η </a:t>
                      </a:r>
                      <a:r>
                        <a:rPr lang="el-GR" sz="1600" b="1" dirty="0"/>
                        <a:t>εργαστηριακή άσκηση</a:t>
                      </a:r>
                      <a:r>
                        <a:rPr lang="el-GR" sz="1600" dirty="0"/>
                        <a:t>: </a:t>
                      </a:r>
                      <a:r>
                        <a:rPr lang="el-GR" sz="1600" dirty="0" err="1"/>
                        <a:t>Κυτταρογενετική</a:t>
                      </a:r>
                      <a:r>
                        <a:rPr lang="el-GR" sz="1600" dirty="0"/>
                        <a:t>: Ανάλυση </a:t>
                      </a:r>
                      <a:r>
                        <a:rPr lang="el-GR" sz="1600" dirty="0" err="1"/>
                        <a:t>Καρυότυπου</a:t>
                      </a:r>
                      <a:r>
                        <a:rPr lang="el-GR" sz="1600" dirty="0"/>
                        <a:t> (Άσκηση 3, Οδηγού Εργαστηριακών Ασκήσεων Βιολογίας, Τεύχους Β</a:t>
                      </a:r>
                      <a:endParaRPr lang="el-GR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68534"/>
                  </a:ext>
                </a:extLst>
              </a:tr>
              <a:tr h="351655"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600" b="1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ΤΕΥΧΟΣ 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32566"/>
                  </a:ext>
                </a:extLst>
              </a:tr>
              <a:tr h="2378527">
                <a:tc>
                  <a:txBody>
                    <a:bodyPr/>
                    <a:lstStyle/>
                    <a:p>
                      <a:r>
                        <a:rPr lang="el-GR" sz="1600" dirty="0"/>
                        <a:t>4: Γενετική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600" b="1" dirty="0">
                          <a:latin typeface="Calibri" panose="020F0502020204030204" pitchFamily="34" charset="0"/>
                        </a:rPr>
                        <a:t>4.1 </a:t>
                      </a:r>
                      <a:r>
                        <a:rPr lang="el-GR" sz="1600" dirty="0"/>
                        <a:t>Προτείνεται η χρήση της δυναμικής οπτικής αναπαράστασης του κυτταρικού κύκλου: </a:t>
                      </a:r>
                      <a:r>
                        <a:rPr lang="el-GR" sz="1600" dirty="0">
                          <a:hlinkClick r:id="rId3"/>
                        </a:rPr>
                        <a:t>http://photodentro.edu.gr/lor/r/8521/6238</a:t>
                      </a:r>
                      <a:endParaRPr lang="el-GR" sz="1600" dirty="0"/>
                    </a:p>
                    <a:p>
                      <a:pPr lvl="0"/>
                      <a:r>
                        <a:rPr lang="el-GR" sz="1600" b="1" dirty="0"/>
                        <a:t>4.3 </a:t>
                      </a:r>
                      <a:r>
                        <a:rPr lang="el-GR" sz="1600" dirty="0"/>
                        <a:t> Η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</a:rPr>
                        <a:t>εργαστηριακή άσκηση </a:t>
                      </a:r>
                      <a:r>
                        <a:rPr lang="el-GR" sz="1600" dirty="0"/>
                        <a:t>«Μίτωση σε κύτταρα </a:t>
                      </a:r>
                      <a:r>
                        <a:rPr lang="el-GR" sz="1600" dirty="0" err="1"/>
                        <a:t>ακροριζών</a:t>
                      </a:r>
                      <a:r>
                        <a:rPr lang="el-GR" sz="1600" dirty="0"/>
                        <a:t> κρεμμυδιού» (Άσκηση 5, Οδηγού Εργαστηριακών Ασκήσεων Βιολογίας, Τεύχους Α) </a:t>
                      </a:r>
                    </a:p>
                    <a:p>
                      <a:pPr lvl="0"/>
                      <a:r>
                        <a:rPr lang="el-GR" sz="1600" dirty="0"/>
                        <a:t>• Η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</a:rPr>
                        <a:t>παρακολούθηση 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video</a:t>
                      </a:r>
                      <a:r>
                        <a:rPr lang="el-GR" sz="1600" dirty="0"/>
                        <a:t>: «Μίτωση σε φυτικά κύτταρα» http://photodentro.edu.gr/lor/r/8521/6233 </a:t>
                      </a:r>
                    </a:p>
                    <a:p>
                      <a:pPr lvl="0"/>
                      <a:r>
                        <a:rPr lang="el-GR" sz="1600" dirty="0"/>
                        <a:t>με την παράλληλη παρατήρηση του αντίστοιχου μόνιμου παρασκευάσματος «Φάσεις μίτωσης φυτικού οργανισμού» με χρήση του μικροσκοπίου.</a:t>
                      </a:r>
                    </a:p>
                    <a:p>
                      <a:pPr lvl="0"/>
                      <a:r>
                        <a:rPr lang="el-GR" sz="1600" dirty="0"/>
                        <a:t> • Η συγκριτική μελέτη των δύο τύπων κυτταρικής διαίρεσης μέσω του μαθησιακού αντικειμένου: «Μίτωση και Μείωση» http://photodentro.edu.gr/lor/r/8521/3163 </a:t>
                      </a:r>
                    </a:p>
                    <a:p>
                      <a:pPr lvl="0"/>
                      <a:endParaRPr lang="el-GR" sz="16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828842"/>
                  </a:ext>
                </a:extLst>
              </a:tr>
              <a:tr h="351655">
                <a:tc>
                  <a:txBody>
                    <a:bodyPr/>
                    <a:lstStyle/>
                    <a:p>
                      <a:r>
                        <a:rPr lang="el-GR" sz="1600" dirty="0">
                          <a:solidFill>
                            <a:srgbClr val="FF0000"/>
                          </a:solidFill>
                        </a:rPr>
                        <a:t>~ 5.11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>
                          <a:latin typeface="Calibri" panose="020F0502020204030204" pitchFamily="34" charset="0"/>
                        </a:rPr>
                        <a:t>ΔΙΑΓΩΝΙΣΜΑ, ΑΝΑΤΡΟΦΟΔΟΤΗΣΗ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54006"/>
                  </a:ext>
                </a:extLst>
              </a:tr>
              <a:tr h="351655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493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220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9812E9-5E26-6C44-64D6-E3D2DD6CA136}"/>
              </a:ext>
            </a:extLst>
          </p:cNvPr>
          <p:cNvSpPr txBox="1"/>
          <p:nvPr/>
        </p:nvSpPr>
        <p:spPr>
          <a:xfrm>
            <a:off x="735330" y="0"/>
            <a:ext cx="101955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l-GR" dirty="0">
                <a:highlight>
                  <a:srgbClr val="00FFFF"/>
                </a:highlight>
              </a:rPr>
              <a:t>ΒΙΟΛΟΓΙΑ Γ ΤΑΞΗΣ </a:t>
            </a:r>
          </a:p>
          <a:p>
            <a:endParaRPr lang="el-GR" dirty="0"/>
          </a:p>
        </p:txBody>
      </p:sp>
      <p:graphicFrame>
        <p:nvGraphicFramePr>
          <p:cNvPr id="6" name="Πίνακας 4">
            <a:extLst>
              <a:ext uri="{FF2B5EF4-FFF2-40B4-BE49-F238E27FC236}">
                <a16:creationId xmlns:a16="http://schemas.microsoft.com/office/drawing/2014/main" id="{2577EF05-88EB-851B-F2CD-5B376D5B0F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897768"/>
              </p:ext>
            </p:extLst>
          </p:nvPr>
        </p:nvGraphicFramePr>
        <p:xfrm>
          <a:off x="160020" y="696143"/>
          <a:ext cx="12031980" cy="611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4302">
                  <a:extLst>
                    <a:ext uri="{9D8B030D-6E8A-4147-A177-3AD203B41FA5}">
                      <a16:colId xmlns:a16="http://schemas.microsoft.com/office/drawing/2014/main" val="67379745"/>
                    </a:ext>
                  </a:extLst>
                </a:gridCol>
                <a:gridCol w="932687">
                  <a:extLst>
                    <a:ext uri="{9D8B030D-6E8A-4147-A177-3AD203B41FA5}">
                      <a16:colId xmlns:a16="http://schemas.microsoft.com/office/drawing/2014/main" val="3725003727"/>
                    </a:ext>
                  </a:extLst>
                </a:gridCol>
                <a:gridCol w="8764991">
                  <a:extLst>
                    <a:ext uri="{9D8B030D-6E8A-4147-A177-3AD203B41FA5}">
                      <a16:colId xmlns:a16="http://schemas.microsoft.com/office/drawing/2014/main" val="998943563"/>
                    </a:ext>
                  </a:extLst>
                </a:gridCol>
              </a:tblGrid>
              <a:tr h="734562">
                <a:tc>
                  <a:txBody>
                    <a:bodyPr/>
                    <a:lstStyle/>
                    <a:p>
                      <a:endParaRPr lang="el-GR" dirty="0" err="1"/>
                    </a:p>
                    <a:p>
                      <a:endParaRPr lang="el-GR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ώρες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273427"/>
                  </a:ext>
                </a:extLst>
              </a:tr>
              <a:tr h="491816"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ΤΕΥΧΟΣ Β</a:t>
                      </a:r>
                      <a:endParaRPr lang="el-GR" b="1" dirty="0">
                        <a:solidFill>
                          <a:schemeClr val="tx1"/>
                        </a:solidFill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71438"/>
                  </a:ext>
                </a:extLst>
              </a:tr>
              <a:tr h="8892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2: </a:t>
                      </a:r>
                      <a:r>
                        <a:rPr lang="el-GR" sz="1600" dirty="0"/>
                        <a:t>Αντιγραφή, έκφραση και ρύθμιση της γενετικής πληροφορίας</a:t>
                      </a:r>
                    </a:p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600" dirty="0"/>
                        <a:t>η </a:t>
                      </a:r>
                      <a:r>
                        <a:rPr lang="el-GR" sz="1600" b="1" dirty="0"/>
                        <a:t>εργαστηριακή άσκηση</a:t>
                      </a:r>
                      <a:r>
                        <a:rPr lang="el-GR" sz="1600" dirty="0"/>
                        <a:t>: «Αντιγραφή και έκφραση της γενετικής πληροφορίας» (Άσκηση:2, Οδηγού Εργαστηριακών Ασκήσεων Βιολογίας, Τεύχους Β </a:t>
                      </a:r>
                      <a:endParaRPr lang="en-GB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68534"/>
                  </a:ext>
                </a:extLst>
              </a:tr>
              <a:tr h="778708">
                <a:tc>
                  <a:txBody>
                    <a:bodyPr/>
                    <a:lstStyle/>
                    <a:p>
                      <a:r>
                        <a:rPr lang="en-GB" sz="1600" dirty="0"/>
                        <a:t>4: </a:t>
                      </a:r>
                      <a:r>
                        <a:rPr lang="el-GR" sz="1600" dirty="0"/>
                        <a:t>Τεχνολογία του </a:t>
                      </a:r>
                      <a:r>
                        <a:rPr lang="el-GR" sz="1600" dirty="0" err="1"/>
                        <a:t>ανασυνδυασμένου</a:t>
                      </a:r>
                      <a:r>
                        <a:rPr lang="el-GR" sz="1600" dirty="0"/>
                        <a:t> </a:t>
                      </a:r>
                      <a:r>
                        <a:rPr lang="en-US" sz="1600" dirty="0"/>
                        <a:t>DNA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l-GR" sz="1600" b="1" dirty="0"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32566"/>
                  </a:ext>
                </a:extLst>
              </a:tr>
              <a:tr h="754554">
                <a:tc>
                  <a:txBody>
                    <a:bodyPr/>
                    <a:lstStyle/>
                    <a:p>
                      <a:r>
                        <a:rPr lang="el-GR" sz="1600" dirty="0">
                          <a:solidFill>
                            <a:srgbClr val="FF0000"/>
                          </a:solidFill>
                        </a:rPr>
                        <a:t>ΜΈΧΡΙ ~ 2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l-GR" sz="1600" dirty="0">
                          <a:solidFill>
                            <a:srgbClr val="FF0000"/>
                          </a:solidFill>
                        </a:rPr>
                        <a:t>.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01</a:t>
                      </a:r>
                      <a:endParaRPr lang="el-G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600" b="1" dirty="0">
                          <a:latin typeface="Calibri" panose="020F0502020204030204" pitchFamily="34" charset="0"/>
                        </a:rPr>
                        <a:t>ΔΙΑΓΩΝΙΣΜΑ ΣΥΝΔΥΑΣΤΙΚΌ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828842"/>
                  </a:ext>
                </a:extLst>
              </a:tr>
              <a:tr h="778708">
                <a:tc>
                  <a:txBody>
                    <a:bodyPr/>
                    <a:lstStyle/>
                    <a:p>
                      <a:r>
                        <a:rPr lang="el-GR" sz="1600" dirty="0">
                          <a:solidFill>
                            <a:schemeClr val="tx1"/>
                          </a:solidFill>
                        </a:rPr>
                        <a:t>5: </a:t>
                      </a:r>
                      <a:r>
                        <a:rPr lang="el-GR" sz="1600" dirty="0" err="1">
                          <a:solidFill>
                            <a:schemeClr val="tx1"/>
                          </a:solidFill>
                        </a:rPr>
                        <a:t>Μενδελική</a:t>
                      </a:r>
                      <a:r>
                        <a:rPr lang="el-GR" sz="1600" dirty="0">
                          <a:solidFill>
                            <a:schemeClr val="tx1"/>
                          </a:solidFill>
                        </a:rPr>
                        <a:t> Κληρονομικότητα 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l-GR" sz="1600" dirty="0">
                          <a:solidFill>
                            <a:srgbClr val="FF0000"/>
                          </a:solidFill>
                        </a:rPr>
                        <a:t>Μέχρι 13.02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54006"/>
                  </a:ext>
                </a:extLst>
              </a:tr>
              <a:tr h="491816">
                <a:tc>
                  <a:txBody>
                    <a:bodyPr/>
                    <a:lstStyle/>
                    <a:p>
                      <a:r>
                        <a:rPr lang="el-GR" dirty="0"/>
                        <a:t>6: Μεταλλάξεις </a:t>
                      </a:r>
                    </a:p>
                    <a:p>
                      <a:endParaRPr lang="el-GR" dirty="0"/>
                    </a:p>
                    <a:p>
                      <a:r>
                        <a:rPr lang="el-GR" dirty="0" err="1">
                          <a:solidFill>
                            <a:srgbClr val="FF0000"/>
                          </a:solidFill>
                        </a:rPr>
                        <a:t>Μεχρι</a:t>
                      </a:r>
                      <a:r>
                        <a:rPr lang="el-GR" dirty="0">
                          <a:solidFill>
                            <a:srgbClr val="FF0000"/>
                          </a:solidFill>
                        </a:rPr>
                        <a:t> ~ 3/03                                          </a:t>
                      </a:r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ΣΥΝΔΥΑΣΤΙΚΟ ΔΙΑΓΩΝΙΣΜΑ 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493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2596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9812E9-5E26-6C44-64D6-E3D2DD6CA136}"/>
              </a:ext>
            </a:extLst>
          </p:cNvPr>
          <p:cNvSpPr txBox="1"/>
          <p:nvPr/>
        </p:nvSpPr>
        <p:spPr>
          <a:xfrm>
            <a:off x="735330" y="0"/>
            <a:ext cx="101955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l-GR" dirty="0">
                <a:highlight>
                  <a:srgbClr val="00FFFF"/>
                </a:highlight>
              </a:rPr>
              <a:t>ΒΙΟΛΟΓΙΑ Γ ΤΑΞΗΣ </a:t>
            </a:r>
          </a:p>
          <a:p>
            <a:endParaRPr lang="el-GR" dirty="0"/>
          </a:p>
        </p:txBody>
      </p:sp>
      <p:graphicFrame>
        <p:nvGraphicFramePr>
          <p:cNvPr id="6" name="Πίνακας 4">
            <a:extLst>
              <a:ext uri="{FF2B5EF4-FFF2-40B4-BE49-F238E27FC236}">
                <a16:creationId xmlns:a16="http://schemas.microsoft.com/office/drawing/2014/main" id="{2577EF05-88EB-851B-F2CD-5B376D5B0F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650008"/>
              </p:ext>
            </p:extLst>
          </p:nvPr>
        </p:nvGraphicFramePr>
        <p:xfrm>
          <a:off x="160020" y="696143"/>
          <a:ext cx="12031980" cy="766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3220">
                  <a:extLst>
                    <a:ext uri="{9D8B030D-6E8A-4147-A177-3AD203B41FA5}">
                      <a16:colId xmlns:a16="http://schemas.microsoft.com/office/drawing/2014/main" val="67379745"/>
                    </a:ext>
                  </a:extLst>
                </a:gridCol>
                <a:gridCol w="674370">
                  <a:extLst>
                    <a:ext uri="{9D8B030D-6E8A-4147-A177-3AD203B41FA5}">
                      <a16:colId xmlns:a16="http://schemas.microsoft.com/office/drawing/2014/main" val="3725003727"/>
                    </a:ext>
                  </a:extLst>
                </a:gridCol>
                <a:gridCol w="8454390">
                  <a:extLst>
                    <a:ext uri="{9D8B030D-6E8A-4147-A177-3AD203B41FA5}">
                      <a16:colId xmlns:a16="http://schemas.microsoft.com/office/drawing/2014/main" val="998943563"/>
                    </a:ext>
                  </a:extLst>
                </a:gridCol>
              </a:tblGrid>
              <a:tr h="734562">
                <a:tc>
                  <a:txBody>
                    <a:bodyPr/>
                    <a:lstStyle/>
                    <a:p>
                      <a:endParaRPr lang="el-GR" dirty="0" err="1"/>
                    </a:p>
                    <a:p>
                      <a:r>
                        <a:rPr lang="el-G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ώρες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273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sz="1600" dirty="0"/>
                        <a:t>7: Αρχές</a:t>
                      </a:r>
                    </a:p>
                    <a:p>
                      <a:r>
                        <a:rPr lang="el-GR" sz="1600" dirty="0"/>
                        <a:t>και μεθοδολογία</a:t>
                      </a:r>
                    </a:p>
                    <a:p>
                      <a:r>
                        <a:rPr lang="el-GR" sz="1600" dirty="0"/>
                        <a:t>Της Βιοτεχνολογίας</a:t>
                      </a:r>
                    </a:p>
                    <a:p>
                      <a:r>
                        <a:rPr lang="el-GR" sz="1600" b="1" dirty="0">
                          <a:solidFill>
                            <a:schemeClr val="tx1"/>
                          </a:solidFill>
                        </a:rPr>
                        <a:t>ΕΚΤΟΣ </a:t>
                      </a:r>
                      <a:endParaRPr lang="el-GR" sz="1600" dirty="0"/>
                    </a:p>
                    <a:p>
                      <a:r>
                        <a:rPr lang="el-GR" sz="1600" dirty="0"/>
                        <a:t>παράγραφο «Η παραγωγή της</a:t>
                      </a:r>
                    </a:p>
                    <a:p>
                      <a:r>
                        <a:rPr lang="el-GR" sz="1600" dirty="0"/>
                        <a:t>πενικιλίνης αποτελεί σημαντικό</a:t>
                      </a:r>
                    </a:p>
                    <a:p>
                      <a:r>
                        <a:rPr lang="el-GR" sz="1600" dirty="0"/>
                        <a:t>σταθμό στην πορεία της</a:t>
                      </a:r>
                    </a:p>
                    <a:p>
                      <a:r>
                        <a:rPr lang="el-GR" sz="1600" dirty="0"/>
                        <a:t>Βιοτεχνολογίας»</a:t>
                      </a:r>
                    </a:p>
                    <a:p>
                      <a:endParaRPr lang="el-GR" sz="1600" dirty="0"/>
                    </a:p>
                    <a:p>
                      <a:r>
                        <a:rPr lang="el-GR" sz="1600" dirty="0">
                          <a:solidFill>
                            <a:srgbClr val="FF0000"/>
                          </a:solidFill>
                        </a:rPr>
                        <a:t>Μέχρι ~10.03</a:t>
                      </a:r>
                    </a:p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Η εργαστηριακή άσκηση: </a:t>
                      </a:r>
                      <a:r>
                        <a:rPr lang="el-G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«Εργαστηριακή παραγωγή γιαουρτιού» (Άσκηση: 4, Οδηγού</a:t>
                      </a:r>
                    </a:p>
                    <a:p>
                      <a:r>
                        <a:rPr lang="el-G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Εργαστηριακών Ασκήσεων Βιολογίας, Τεύχους Β</a:t>
                      </a:r>
                    </a:p>
                    <a:p>
                      <a:r>
                        <a:rPr lang="el-GR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• Η εργαστηριακή άσκηση: </a:t>
                      </a:r>
                      <a:r>
                        <a:rPr lang="el-G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«Ανάπτυξη ζυμομυκήτων στη μαγιά» (Άσκηση: 5, Οδηγού</a:t>
                      </a:r>
                    </a:p>
                    <a:p>
                      <a:r>
                        <a:rPr lang="el-GR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Εργαστηριακών Ασκήσεων Βιολογίας, Τεύχους Β)</a:t>
                      </a:r>
                    </a:p>
                    <a:p>
                      <a:endParaRPr lang="el-GR" b="1" dirty="0">
                        <a:solidFill>
                          <a:schemeClr val="tx1"/>
                        </a:solidFill>
                        <a:highlight>
                          <a:srgbClr val="00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71438"/>
                  </a:ext>
                </a:extLst>
              </a:tr>
              <a:tr h="843539">
                <a:tc>
                  <a:txBody>
                    <a:bodyPr/>
                    <a:lstStyle/>
                    <a:p>
                      <a:r>
                        <a:rPr lang="el-GR" sz="1600" dirty="0"/>
                        <a:t>8: Εφαρμογές της Βιοτεχνολογίας στην Ιατρική</a:t>
                      </a:r>
                    </a:p>
                    <a:p>
                      <a:endParaRPr lang="el-GR" sz="1600" dirty="0"/>
                    </a:p>
                    <a:p>
                      <a:r>
                        <a:rPr lang="el-GR" sz="1600" dirty="0">
                          <a:solidFill>
                            <a:srgbClr val="FF0000"/>
                          </a:solidFill>
                        </a:rPr>
                        <a:t>Μέχρι ~ 24.03</a:t>
                      </a:r>
                    </a:p>
                    <a:p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600" dirty="0"/>
                        <a:t> </a:t>
                      </a:r>
                      <a:r>
                        <a:rPr lang="el-GR" sz="1600" b="1" dirty="0">
                          <a:solidFill>
                            <a:schemeClr val="tx1"/>
                          </a:solidFill>
                        </a:rPr>
                        <a:t>Η εργαστηριακή άσκηση:</a:t>
                      </a:r>
                      <a:r>
                        <a:rPr lang="el-GR" sz="1600" dirty="0"/>
                        <a:t> «Χαρτογράφηση βιοτεχνολογικών δραστηριοτήτων στη χώρα μας μέσω Internet» (Άσκηση: 9, Οδηγού Εργαστηριακών Ασκήσεων Βιολογίας, Τεύχους Β ) </a:t>
                      </a:r>
                      <a:endParaRPr lang="en-GB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68534"/>
                  </a:ext>
                </a:extLst>
              </a:tr>
              <a:tr h="778708">
                <a:tc>
                  <a:txBody>
                    <a:bodyPr/>
                    <a:lstStyle/>
                    <a:p>
                      <a:r>
                        <a:rPr lang="el-GR" sz="1600" dirty="0"/>
                        <a:t>9: Εφαρμογές της Βιοτεχνολογίας στη γεωργία και την κτηνοτροφία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el-GR" sz="1600" b="1" dirty="0"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32566"/>
                  </a:ext>
                </a:extLst>
              </a:tr>
              <a:tr h="754554">
                <a:tc>
                  <a:txBody>
                    <a:bodyPr/>
                    <a:lstStyle/>
                    <a:p>
                      <a:r>
                        <a:rPr lang="el-GR" sz="1600" dirty="0">
                          <a:solidFill>
                            <a:srgbClr val="FF0000"/>
                          </a:solidFill>
                        </a:rPr>
                        <a:t>Μέχρι ~ 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l-GR" sz="1600" b="1" dirty="0">
                          <a:latin typeface="Calibri" panose="020F0502020204030204" pitchFamily="34" charset="0"/>
                        </a:rPr>
                        <a:t>ΔΙΑΓΩΝΙΣΜΑ ΣΥΝΔΥΑΣΤΙΚΌ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828842"/>
                  </a:ext>
                </a:extLst>
              </a:tr>
              <a:tr h="778708">
                <a:tc>
                  <a:txBody>
                    <a:bodyPr/>
                    <a:lstStyle/>
                    <a:p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54006"/>
                  </a:ext>
                </a:extLst>
              </a:tr>
              <a:tr h="491816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493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95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DD77349-6ADE-99FE-8E04-12919EE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5B2B92C-44DF-B41D-C67A-EBF175DF52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41EB2F1-D26A-D7C9-E9AC-B63BE629A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6D16430-53D3-47E5-F4B8-B441E710D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489D886-E5E6-EF3F-7BA5-A02B5764950F}"/>
              </a:ext>
            </a:extLst>
          </p:cNvPr>
          <p:cNvSpPr txBox="1"/>
          <p:nvPr/>
        </p:nvSpPr>
        <p:spPr>
          <a:xfrm>
            <a:off x="217715" y="1669143"/>
            <a:ext cx="11771086" cy="49638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</a:rPr>
              <a:t>ΟΔΗΓΙΕΣ ΓΙΑ ΤΗ ΔΙΔΑΣΚΑΛΙΑ ΒΙΟΛΟΓΙΑΣ  (ΙΕΠ)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http://iep.edu.gr/images/IEP/EPISTIMONIKI_YPIRESIA/Epist_Monades/tmima_B/%CE%93%CE%95%CE%9B_2022-2023/%CE%92%CE%99%CE%9F%CE%9B%CE%9F%CE%93%CE%99%CE%91.zip</a:t>
            </a:r>
            <a:endParaRPr lang="el-GR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l-GR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ΦΕΚ 17 </a:t>
            </a:r>
            <a:r>
              <a:rPr lang="en-US" sz="2600" dirty="0" err="1"/>
              <a:t>Σε</a:t>
            </a:r>
            <a:r>
              <a:rPr lang="en-US" sz="2600" dirty="0"/>
              <a:t>πτεμβρίου 2020 ΤΕΥΧΟΣ ΔΕΥΤΕΡΟ Αρ. </a:t>
            </a:r>
            <a:r>
              <a:rPr lang="en-US" sz="2600" dirty="0" err="1"/>
              <a:t>Φύλλου</a:t>
            </a:r>
            <a:r>
              <a:rPr lang="en-US" sz="2600" dirty="0"/>
              <a:t> 3970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Πρόγρ</a:t>
            </a:r>
            <a:r>
              <a:rPr lang="en-US" sz="2200" dirty="0"/>
              <a:t>αμμα Σπουδών για το μάθημα της Βιολογίας Γενικής Παιδείας της </a:t>
            </a:r>
            <a:r>
              <a:rPr lang="en-US" sz="2200" dirty="0">
                <a:solidFill>
                  <a:srgbClr val="C00000"/>
                </a:solidFill>
              </a:rPr>
              <a:t>Β΄ τάξης</a:t>
            </a:r>
            <a:r>
              <a:rPr lang="en-US" sz="2200" dirty="0"/>
              <a:t> του </a:t>
            </a:r>
            <a:r>
              <a:rPr lang="el-GR" sz="2200" dirty="0"/>
              <a:t>    </a:t>
            </a:r>
            <a:r>
              <a:rPr lang="en-US" sz="2200" dirty="0" err="1"/>
              <a:t>Γενικού</a:t>
            </a:r>
            <a:r>
              <a:rPr lang="en-US" sz="2200" dirty="0"/>
              <a:t> Λυκείου.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Πρόγρ</a:t>
            </a:r>
            <a:r>
              <a:rPr lang="en-US" sz="2200" dirty="0"/>
              <a:t>αμμα Σπουδών για το μάθημα της Βιολογίας της </a:t>
            </a:r>
            <a:r>
              <a:rPr lang="en-US" sz="2200" dirty="0">
                <a:solidFill>
                  <a:srgbClr val="C00000"/>
                </a:solidFill>
              </a:rPr>
              <a:t>Γ΄ τάξης </a:t>
            </a:r>
            <a:r>
              <a:rPr lang="en-US" sz="2200" dirty="0"/>
              <a:t>του Γενικού Λυκείου της </a:t>
            </a:r>
            <a:r>
              <a:rPr lang="el-GR" sz="2200" dirty="0"/>
              <a:t>   </a:t>
            </a:r>
            <a:r>
              <a:rPr lang="en-US" sz="2200" dirty="0" err="1"/>
              <a:t>Ομάδ</a:t>
            </a:r>
            <a:r>
              <a:rPr lang="en-US" sz="2200" dirty="0"/>
              <a:t>ας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200" dirty="0"/>
              <a:t>    </a:t>
            </a:r>
            <a:r>
              <a:rPr lang="en-US" sz="2200" dirty="0" err="1"/>
              <a:t>Προσ</a:t>
            </a:r>
            <a:r>
              <a:rPr lang="en-US" sz="2200" dirty="0"/>
              <a:t>ανατολισμού Θετικών </a:t>
            </a:r>
            <a:r>
              <a:rPr lang="el-GR" sz="2200" dirty="0"/>
              <a:t> </a:t>
            </a:r>
            <a:r>
              <a:rPr lang="en-US" sz="2200" dirty="0"/>
              <a:t>Σπ</a:t>
            </a:r>
            <a:r>
              <a:rPr lang="en-US" sz="2200" dirty="0" err="1"/>
              <a:t>ουδών</a:t>
            </a:r>
            <a:r>
              <a:rPr lang="en-US" sz="2200" dirty="0"/>
              <a:t> και Σπουδών Υγείας.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/>
              <a:t>17 </a:t>
            </a:r>
            <a:r>
              <a:rPr lang="en-US" sz="2600" dirty="0" err="1"/>
              <a:t>Νοεμ</a:t>
            </a:r>
            <a:r>
              <a:rPr lang="en-US" sz="2600" dirty="0"/>
              <a:t>βρίου 2021 ΤΕΥΧΟΣ ΔΕΥΤΕΡΟ Αρ. </a:t>
            </a:r>
            <a:r>
              <a:rPr lang="en-US" sz="2600" dirty="0" err="1"/>
              <a:t>Φύλλου</a:t>
            </a:r>
            <a:r>
              <a:rPr lang="en-US" sz="2600" dirty="0"/>
              <a:t> 5341</a:t>
            </a:r>
            <a:r>
              <a:rPr lang="el-GR" sz="2600" dirty="0"/>
              <a:t> (νέο ΠΣ)</a:t>
            </a:r>
            <a:endParaRPr lang="en-US" sz="26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Πρόγρ</a:t>
            </a:r>
            <a:r>
              <a:rPr lang="en-US" sz="2200" dirty="0"/>
              <a:t>αμμα Σπουδών του μαθήματος της Βιολογίας των Α΄, Β΄ και Γ΄ τάξεων Γενικού Λυκείου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i="1" dirty="0" err="1"/>
              <a:t>Το</a:t>
            </a:r>
            <a:r>
              <a:rPr lang="en-US" sz="2200" i="1" dirty="0"/>
              <a:t> πα</a:t>
            </a:r>
            <a:r>
              <a:rPr lang="en-US" sz="2200" i="1" dirty="0" err="1"/>
              <a:t>ρόν</a:t>
            </a:r>
            <a:r>
              <a:rPr lang="en-US" sz="2200" i="1" dirty="0"/>
              <a:t> </a:t>
            </a:r>
            <a:r>
              <a:rPr lang="en-US" sz="2200" i="1" dirty="0" err="1"/>
              <a:t>Πρόγρ</a:t>
            </a:r>
            <a:r>
              <a:rPr lang="en-US" sz="2200" i="1" dirty="0"/>
              <a:t>αμμα Σπουδών - πλην της Βιολογίας Γ΄ Λυκείου - θα εφαρμοσθεί πιλοτικά - σε </a:t>
            </a:r>
            <a:r>
              <a:rPr lang="el-GR" sz="2200" i="1" dirty="0"/>
              <a:t> 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2200" i="1" dirty="0"/>
              <a:t>    </a:t>
            </a:r>
            <a:r>
              <a:rPr lang="en-US" sz="2200" i="1" dirty="0" err="1"/>
              <a:t>συνδυ</a:t>
            </a:r>
            <a:r>
              <a:rPr lang="en-US" sz="2200" i="1" dirty="0"/>
              <a:t>ασμό με τα</a:t>
            </a:r>
            <a:r>
              <a:rPr lang="el-GR" sz="2200" i="1" dirty="0"/>
              <a:t> </a:t>
            </a:r>
            <a:r>
              <a:rPr lang="en-US" sz="2200" i="1" dirty="0" err="1"/>
              <a:t>ισχύοντ</a:t>
            </a:r>
            <a:r>
              <a:rPr lang="en-US" sz="2200" i="1" dirty="0"/>
              <a:t>α Προγράμματα Σπουδών - σε όλα τα Πρότυπα και Πειραματικά Γενικά Λύκεια της χώρας κατά </a:t>
            </a:r>
            <a:r>
              <a:rPr lang="el-GR" sz="2200" i="1" dirty="0"/>
              <a:t> </a:t>
            </a:r>
            <a:r>
              <a:rPr lang="en-US" sz="2200" i="1" dirty="0"/>
              <a:t>τα </a:t>
            </a:r>
            <a:r>
              <a:rPr lang="en-US" sz="2200" i="1" dirty="0" err="1"/>
              <a:t>σχολικά</a:t>
            </a:r>
            <a:r>
              <a:rPr lang="el-GR" sz="2200" i="1" dirty="0"/>
              <a:t> </a:t>
            </a:r>
            <a:r>
              <a:rPr lang="en-US" sz="2200" i="1" dirty="0" err="1"/>
              <a:t>έτη</a:t>
            </a:r>
            <a:r>
              <a:rPr lang="en-US" sz="2200" i="1" dirty="0"/>
              <a:t> 2021-2022 και 2022-2023.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5EDA2D-DDE6-D7FF-2EDD-193896512E0C}"/>
              </a:ext>
            </a:extLst>
          </p:cNvPr>
          <p:cNvSpPr txBox="1"/>
          <p:nvPr/>
        </p:nvSpPr>
        <p:spPr>
          <a:xfrm>
            <a:off x="1735932" y="437522"/>
            <a:ext cx="87201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3200" dirty="0"/>
              <a:t>Οδηγίες για τη διδασκαλία Βιολογίας  </a:t>
            </a:r>
          </a:p>
        </p:txBody>
      </p:sp>
    </p:spTree>
    <p:extLst>
      <p:ext uri="{BB962C8B-B14F-4D97-AF65-F5344CB8AC3E}">
        <p14:creationId xmlns:p14="http://schemas.microsoft.com/office/powerpoint/2010/main" val="222873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DD77349-6ADE-99FE-8E04-12919EE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5B2B92C-44DF-B41D-C67A-EBF175DF52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41EB2F1-D26A-D7C9-E9AC-B63BE629A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6D16430-53D3-47E5-F4B8-B441E710D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2E23E49-4CA6-A8A8-C746-B9B6CC299186}"/>
              </a:ext>
            </a:extLst>
          </p:cNvPr>
          <p:cNvSpPr txBox="1"/>
          <p:nvPr/>
        </p:nvSpPr>
        <p:spPr>
          <a:xfrm>
            <a:off x="261257" y="2308124"/>
            <a:ext cx="11625943" cy="4549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dirty="0"/>
              <a:t>να </a:t>
            </a:r>
            <a:r>
              <a:rPr lang="en-US" sz="2000" dirty="0" err="1"/>
              <a:t>εξοικειωθούν</a:t>
            </a:r>
            <a:r>
              <a:rPr lang="en-US" sz="2000" dirty="0"/>
              <a:t> </a:t>
            </a:r>
            <a:r>
              <a:rPr lang="en-US" sz="2000" dirty="0" err="1"/>
              <a:t>με</a:t>
            </a:r>
            <a:r>
              <a:rPr lang="en-US" sz="2000" dirty="0"/>
              <a:t> </a:t>
            </a:r>
            <a:r>
              <a:rPr lang="en-US" sz="2000" dirty="0" err="1"/>
              <a:t>τον</a:t>
            </a:r>
            <a:r>
              <a:rPr lang="en-US" sz="2000" dirty="0"/>
              <a:t> επ</a:t>
            </a:r>
            <a:r>
              <a:rPr lang="en-US" sz="2000" dirty="0" err="1"/>
              <a:t>ιστημονικό</a:t>
            </a:r>
            <a:r>
              <a:rPr lang="en-US" sz="2000" dirty="0"/>
              <a:t> </a:t>
            </a:r>
            <a:r>
              <a:rPr lang="en-US" sz="2000" dirty="0" err="1"/>
              <a:t>τρό</a:t>
            </a:r>
            <a:r>
              <a:rPr lang="en-US" sz="2000" dirty="0"/>
              <a:t>πο σκέψης και τη μεθοδολογία των βιολογικών επιστημών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dirty="0"/>
              <a:t>να </a:t>
            </a:r>
            <a:r>
              <a:rPr lang="en-US" sz="2000" dirty="0" err="1"/>
              <a:t>χρησιμο</a:t>
            </a:r>
            <a:r>
              <a:rPr lang="en-US" sz="2000" dirty="0"/>
              <a:t>ποιούν τις γνώσεις που αποκτούν αφενός στην ερμηνεία και την αξιολόγηση διαδικασιών ή φαινομένων που έχουν σχέση με τα βιολογικά συστήματα και αφετέρου για την επίλυση προβλημάτων της καθημερινής ζωής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 </a:t>
            </a:r>
            <a:r>
              <a:rPr lang="el-GR" sz="2000" dirty="0"/>
              <a:t>να </a:t>
            </a:r>
            <a:r>
              <a:rPr lang="en-US" sz="2000" dirty="0"/>
              <a:t>π</a:t>
            </a:r>
            <a:r>
              <a:rPr lang="en-US" sz="2000" dirty="0" err="1"/>
              <a:t>ρο</a:t>
            </a:r>
            <a:r>
              <a:rPr lang="en-US" sz="2000" dirty="0"/>
              <a:t>βληματίζονται σε θέματα που αφορούν την παρέμβαση του ανθρώπου στα οικοσυστήματα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να απ</a:t>
            </a:r>
            <a:r>
              <a:rPr lang="en-US" sz="2000" dirty="0" err="1"/>
              <a:t>οκτήσουν</a:t>
            </a:r>
            <a:r>
              <a:rPr lang="en-US" sz="2000" dirty="0"/>
              <a:t> επ</a:t>
            </a:r>
            <a:r>
              <a:rPr lang="en-US" sz="2000" dirty="0" err="1"/>
              <a:t>ιστημονικές</a:t>
            </a:r>
            <a:r>
              <a:rPr lang="en-US" sz="2000" dirty="0"/>
              <a:t> </a:t>
            </a:r>
            <a:r>
              <a:rPr lang="en-US" sz="2000" dirty="0" err="1"/>
              <a:t>γνώσεις</a:t>
            </a:r>
            <a:r>
              <a:rPr lang="en-US" sz="2000" dirty="0"/>
              <a:t> και να κατα</a:t>
            </a:r>
            <a:r>
              <a:rPr lang="en-US" sz="2000" dirty="0" err="1"/>
              <a:t>νοήσουν</a:t>
            </a:r>
            <a:r>
              <a:rPr lang="en-US" sz="2000" dirty="0"/>
              <a:t> </a:t>
            </a:r>
            <a:r>
              <a:rPr lang="en-US" sz="2000" dirty="0" err="1"/>
              <a:t>τις</a:t>
            </a:r>
            <a:r>
              <a:rPr lang="en-US" sz="2000" dirty="0"/>
              <a:t> επ</a:t>
            </a:r>
            <a:r>
              <a:rPr lang="en-US" sz="2000" dirty="0" err="1"/>
              <a:t>ιστημονικές</a:t>
            </a:r>
            <a:r>
              <a:rPr lang="en-US" sz="2000" dirty="0"/>
              <a:t> </a:t>
            </a:r>
            <a:r>
              <a:rPr lang="en-US" sz="2000" dirty="0" err="1"/>
              <a:t>θεωρίες</a:t>
            </a:r>
            <a:r>
              <a:rPr lang="en-US" sz="2000" dirty="0"/>
              <a:t> και πρα</a:t>
            </a:r>
            <a:r>
              <a:rPr lang="en-US" sz="2000" dirty="0" err="1"/>
              <a:t>κτικές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να αναπ</a:t>
            </a:r>
            <a:r>
              <a:rPr lang="en-US" sz="2000" dirty="0" err="1"/>
              <a:t>τύξουν</a:t>
            </a:r>
            <a:r>
              <a:rPr lang="en-US" sz="2000" dirty="0"/>
              <a:t> π</a:t>
            </a:r>
            <a:r>
              <a:rPr lang="en-US" sz="2000" dirty="0" err="1"/>
              <a:t>ειρ</a:t>
            </a:r>
            <a:r>
              <a:rPr lang="en-US" sz="2000" dirty="0"/>
              <a:t>αματικές δεξιότητες και να μπορούν να συζητούν τους περιορισμούς των επιστημονικών μεθόδων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να </a:t>
            </a:r>
            <a:r>
              <a:rPr lang="en-US" sz="2000" dirty="0" err="1"/>
              <a:t>ερμηνεύουν</a:t>
            </a:r>
            <a:r>
              <a:rPr lang="en-US" sz="2000" dirty="0"/>
              <a:t> φα</a:t>
            </a:r>
            <a:r>
              <a:rPr lang="en-US" sz="2000" dirty="0" err="1"/>
              <a:t>ινόμεν</a:t>
            </a:r>
            <a:r>
              <a:rPr lang="en-US" sz="2000" dirty="0"/>
              <a:t>α και καταστάσεις που παρατηρούν και βιώνουν ως μέρη του φυσικού και ανθρωπογενούς περιβάλλοντος,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 να αναπ</a:t>
            </a:r>
            <a:r>
              <a:rPr lang="en-US" sz="2000" dirty="0" err="1"/>
              <a:t>τύξουν</a:t>
            </a:r>
            <a:r>
              <a:rPr lang="en-US" sz="2000" dirty="0"/>
              <a:t> </a:t>
            </a:r>
            <a:r>
              <a:rPr lang="en-US" sz="2000" dirty="0" err="1"/>
              <a:t>ενδι</a:t>
            </a:r>
            <a:r>
              <a:rPr lang="en-US" sz="2000" dirty="0"/>
              <a:t>αφέρον για κοινωνικοεπιστημονικά θέματα με βιολογικό υπόβαθρο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A37482-EC4A-8235-D72E-8ACC9689B6B2}"/>
              </a:ext>
            </a:extLst>
          </p:cNvPr>
          <p:cNvSpPr txBox="1"/>
          <p:nvPr/>
        </p:nvSpPr>
        <p:spPr>
          <a:xfrm>
            <a:off x="1393370" y="437522"/>
            <a:ext cx="87201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3200" dirty="0"/>
              <a:t>Τι θέλουμε από τους μαθητές/</a:t>
            </a:r>
            <a:r>
              <a:rPr lang="el-GR" sz="3200" dirty="0" err="1"/>
              <a:t>τριες</a:t>
            </a:r>
            <a:r>
              <a:rPr lang="el-GR" sz="3200" dirty="0"/>
              <a:t> μας </a:t>
            </a:r>
          </a:p>
        </p:txBody>
      </p:sp>
    </p:spTree>
    <p:extLst>
      <p:ext uri="{BB962C8B-B14F-4D97-AF65-F5344CB8AC3E}">
        <p14:creationId xmlns:p14="http://schemas.microsoft.com/office/powerpoint/2010/main" val="453140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DD77349-6ADE-99FE-8E04-12919EE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5B2B92C-44DF-B41D-C67A-EBF175DF52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41EB2F1-D26A-D7C9-E9AC-B63BE629A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6D16430-53D3-47E5-F4B8-B441E710D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2FC2C23-ECCD-9D10-A0F6-CC81CF2385B0}"/>
              </a:ext>
            </a:extLst>
          </p:cNvPr>
          <p:cNvSpPr txBox="1"/>
          <p:nvPr/>
        </p:nvSpPr>
        <p:spPr>
          <a:xfrm>
            <a:off x="580571" y="1592212"/>
            <a:ext cx="10958286" cy="48383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i="0" dirty="0">
              <a:effectLst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 </a:t>
            </a:r>
            <a:r>
              <a:rPr lang="el-GR" sz="2400" dirty="0"/>
              <a:t>σ</a:t>
            </a:r>
            <a:r>
              <a:rPr lang="en-US" sz="2400" dirty="0" err="1"/>
              <a:t>την</a:t>
            </a:r>
            <a:r>
              <a:rPr lang="en-US" sz="2400" b="1" dirty="0"/>
              <a:t> </a:t>
            </a:r>
            <a:r>
              <a:rPr lang="en-US" sz="2400" b="0" i="0" dirty="0" err="1">
                <a:effectLst/>
              </a:rPr>
              <a:t>ενεργό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συμμετοχή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των</a:t>
            </a:r>
            <a:r>
              <a:rPr lang="en-US" sz="2400" b="0" i="0" dirty="0">
                <a:effectLst/>
              </a:rPr>
              <a:t> μα</a:t>
            </a:r>
            <a:r>
              <a:rPr lang="en-US" sz="2400" b="0" i="0" dirty="0" err="1">
                <a:effectLst/>
              </a:rPr>
              <a:t>θητών</a:t>
            </a:r>
            <a:r>
              <a:rPr lang="en-US" sz="2400" b="0" i="0" dirty="0">
                <a:effectLst/>
              </a:rPr>
              <a:t>/μα</a:t>
            </a:r>
            <a:r>
              <a:rPr lang="en-US" sz="2400" b="0" i="0" dirty="0" err="1">
                <a:effectLst/>
              </a:rPr>
              <a:t>θητριών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στην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εκ</a:t>
            </a:r>
            <a:r>
              <a:rPr lang="en-US" sz="2400" b="0" i="0" dirty="0">
                <a:effectLst/>
              </a:rPr>
              <a:t>παιδευτική διαδικασία.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  </a:t>
            </a:r>
            <a:r>
              <a:rPr lang="en-US" sz="2400" b="0" i="0" dirty="0" err="1">
                <a:effectLst/>
              </a:rPr>
              <a:t>στην</a:t>
            </a:r>
            <a:r>
              <a:rPr lang="en-US" sz="2400" b="0" i="0" dirty="0">
                <a:effectLst/>
              </a:rPr>
              <a:t> ανα</a:t>
            </a:r>
            <a:r>
              <a:rPr lang="en-US" sz="2400" b="0" i="0" dirty="0" err="1">
                <a:effectLst/>
              </a:rPr>
              <a:t>κάλυψη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της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γνώσης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μέσω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διερευνητικών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δι</a:t>
            </a:r>
            <a:r>
              <a:rPr lang="en-US" sz="2400" b="0" i="0" dirty="0">
                <a:effectLst/>
              </a:rPr>
              <a:t>αδικασιών.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  </a:t>
            </a:r>
            <a:r>
              <a:rPr lang="en-US" sz="2400" b="0" i="0" dirty="0" err="1">
                <a:effectLst/>
              </a:rPr>
              <a:t>στη</a:t>
            </a:r>
            <a:r>
              <a:rPr lang="en-US" sz="2400" b="0" i="0" dirty="0">
                <a:effectLst/>
              </a:rPr>
              <a:t> β</a:t>
            </a:r>
            <a:r>
              <a:rPr lang="en-US" sz="2400" b="0" i="0" dirty="0" err="1">
                <a:effectLst/>
              </a:rPr>
              <a:t>ιωμ</a:t>
            </a:r>
            <a:r>
              <a:rPr lang="en-US" sz="2400" b="0" i="0" dirty="0">
                <a:effectLst/>
              </a:rPr>
              <a:t>ατική προσέγγιση της γνώσης.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  </a:t>
            </a:r>
            <a:r>
              <a:rPr lang="en-US" sz="2400" b="0" i="0" dirty="0" err="1">
                <a:effectLst/>
              </a:rPr>
              <a:t>στη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συζήτηση</a:t>
            </a:r>
            <a:r>
              <a:rPr lang="en-US" sz="2400" b="0" i="0" dirty="0">
                <a:effectLst/>
              </a:rPr>
              <a:t> και </a:t>
            </a:r>
            <a:r>
              <a:rPr lang="en-US" sz="2400" b="0" i="0" dirty="0" err="1">
                <a:effectLst/>
              </a:rPr>
              <a:t>τον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διάλογο</a:t>
            </a:r>
            <a:r>
              <a:rPr lang="en-US" sz="2400" b="0" i="0" dirty="0">
                <a:effectLst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</a:rPr>
              <a:t>  </a:t>
            </a:r>
            <a:r>
              <a:rPr lang="en-US" sz="2400" b="0" i="0" dirty="0" err="1">
                <a:effectLst/>
              </a:rPr>
              <a:t>στη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συμμετοχή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σε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ομάδες</a:t>
            </a:r>
            <a:r>
              <a:rPr lang="en-US" sz="2400" b="0" i="0" dirty="0">
                <a:effectLst/>
              </a:rPr>
              <a:t> και </a:t>
            </a:r>
            <a:r>
              <a:rPr lang="en-US" sz="2400" b="0" i="0" dirty="0" err="1">
                <a:effectLst/>
              </a:rPr>
              <a:t>τη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συνεργ</a:t>
            </a:r>
            <a:r>
              <a:rPr lang="en-US" sz="2400" b="0" i="0" dirty="0">
                <a:effectLst/>
              </a:rPr>
              <a:t>ασία.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0" i="0" dirty="0">
              <a:effectLst/>
            </a:endParaRPr>
          </a:p>
          <a:p>
            <a:pPr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 err="1">
                <a:effectLst/>
              </a:rPr>
              <a:t>Ιδι</a:t>
            </a:r>
            <a:r>
              <a:rPr lang="en-US" sz="2000" b="0" i="0" dirty="0">
                <a:effectLst/>
              </a:rPr>
              <a:t>αίτερη σημασία θα πρέπει να δοθεί στην αξιοποίηση του πειράματος, καθώς στο μάθημα της Βιολογίας οι οργανισμοί εξετάζονται σε διαφορετικά επίπεδα (π.χ. </a:t>
            </a:r>
            <a:r>
              <a:rPr lang="en-US" sz="2000" b="0" i="0" dirty="0" err="1">
                <a:effectLst/>
              </a:rPr>
              <a:t>κύττ</a:t>
            </a:r>
            <a:r>
              <a:rPr lang="en-US" sz="2000" b="0" i="0" dirty="0">
                <a:effectLst/>
              </a:rPr>
              <a:t>αρα, ιστοί, οργανισμοί, πληθυσμοί, βιοκοινότητες), τα οποία αλληλεπιδρούν μεταξύ τους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6607E1-F763-581E-8039-3539AE93A05D}"/>
              </a:ext>
            </a:extLst>
          </p:cNvPr>
          <p:cNvSpPr txBox="1"/>
          <p:nvPr/>
        </p:nvSpPr>
        <p:spPr>
          <a:xfrm>
            <a:off x="708660" y="427464"/>
            <a:ext cx="102527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dirty="0"/>
              <a:t>Η  </a:t>
            </a:r>
            <a:r>
              <a:rPr lang="el-GR" sz="2800" dirty="0"/>
              <a:t>ΔΙΔΑΚΤΙΚΗ ΜΕΘΟΔΟΛΟΓΙΑ ΜΑΣ ΝΑ ΣΤΟΧΕΥΕΙ </a:t>
            </a:r>
          </a:p>
        </p:txBody>
      </p:sp>
    </p:spTree>
    <p:extLst>
      <p:ext uri="{BB962C8B-B14F-4D97-AF65-F5344CB8AC3E}">
        <p14:creationId xmlns:p14="http://schemas.microsoft.com/office/powerpoint/2010/main" val="235416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8DD77349-6ADE-99FE-8E04-12919EE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5B2B92C-44DF-B41D-C67A-EBF175DF52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41EB2F1-D26A-D7C9-E9AC-B63BE629A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6D16430-53D3-47E5-F4B8-B441E710D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9" name="TextBox 2">
            <a:extLst>
              <a:ext uri="{FF2B5EF4-FFF2-40B4-BE49-F238E27FC236}">
                <a16:creationId xmlns:a16="http://schemas.microsoft.com/office/drawing/2014/main" id="{72DA500B-7FEA-3FD1-C03E-CE2C361808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059664"/>
              </p:ext>
            </p:extLst>
          </p:nvPr>
        </p:nvGraphicFramePr>
        <p:xfrm>
          <a:off x="435429" y="1625600"/>
          <a:ext cx="11335657" cy="523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36DEA0D-1C48-378E-1B40-C586811A5944}"/>
              </a:ext>
            </a:extLst>
          </p:cNvPr>
          <p:cNvSpPr txBox="1"/>
          <p:nvPr/>
        </p:nvSpPr>
        <p:spPr>
          <a:xfrm>
            <a:off x="1241342" y="306373"/>
            <a:ext cx="87201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3200" dirty="0"/>
              <a:t>FAQ 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390083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DD77349-6ADE-99FE-8E04-12919EE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5B2B92C-44DF-B41D-C67A-EBF175DF52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41EB2F1-D26A-D7C9-E9AC-B63BE629A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6D16430-53D3-47E5-F4B8-B441E710D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62854AF-DB13-4CCC-1870-35DCB866989D}"/>
              </a:ext>
            </a:extLst>
          </p:cNvPr>
          <p:cNvSpPr txBox="1"/>
          <p:nvPr/>
        </p:nvSpPr>
        <p:spPr>
          <a:xfrm>
            <a:off x="760095" y="2146417"/>
            <a:ext cx="1038987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H </a:t>
            </a:r>
            <a:r>
              <a:rPr lang="el-GR" sz="2000" dirty="0"/>
              <a:t>διαμορφωτική αξιολόγηση (παρακολουθείται συνεχώς η μάθηση των μαθητών/-τριών και παρέχεται συνεχής ανατροφοδότηση) κατά την οποία πρέπει να προβλέπεται και η δυνατότητα </a:t>
            </a:r>
            <a:r>
              <a:rPr lang="el-GR" sz="2000" dirty="0" err="1"/>
              <a:t>αυτοαξιολόγησης</a:t>
            </a:r>
            <a:r>
              <a:rPr lang="el-GR" sz="2000" dirty="0"/>
              <a:t> του/της μαθητή/-</a:t>
            </a:r>
            <a:r>
              <a:rPr lang="el-GR" sz="2000" dirty="0" err="1"/>
              <a:t>τριας</a:t>
            </a:r>
            <a:r>
              <a:rPr lang="el-GR" sz="2000" dirty="0"/>
              <a:t> </a:t>
            </a:r>
            <a:endParaRPr lang="en-GB" sz="2000" dirty="0"/>
          </a:p>
          <a:p>
            <a:endParaRPr lang="en-GB" sz="2000" dirty="0"/>
          </a:p>
          <a:p>
            <a:r>
              <a:rPr lang="el-GR" sz="2000" dirty="0"/>
              <a:t>Η τελική/ αθροιστική αξιολόγηση (το τι έμαθαν οι μαθητές/-</a:t>
            </a:r>
            <a:r>
              <a:rPr lang="el-GR" sz="2000" dirty="0" err="1"/>
              <a:t>τριες</a:t>
            </a:r>
            <a:r>
              <a:rPr lang="el-GR" sz="2000" dirty="0"/>
              <a:t> αξιολογείται στο τέλος μιας εκπαιδευτικής ενότητας</a:t>
            </a:r>
            <a:r>
              <a:rPr lang="en-GB" sz="2000" dirty="0"/>
              <a:t> </a:t>
            </a:r>
            <a:endParaRPr lang="el-GR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6F5D10-A6AA-0BF1-4138-3821AACE416C}"/>
              </a:ext>
            </a:extLst>
          </p:cNvPr>
          <p:cNvSpPr txBox="1"/>
          <p:nvPr/>
        </p:nvSpPr>
        <p:spPr>
          <a:xfrm>
            <a:off x="1241342" y="306373"/>
            <a:ext cx="87201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3200" dirty="0"/>
              <a:t>Αξιολόγηση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2E72A1-408B-125E-70DB-A840381695D0}"/>
              </a:ext>
            </a:extLst>
          </p:cNvPr>
          <p:cNvSpPr txBox="1"/>
          <p:nvPr/>
        </p:nvSpPr>
        <p:spPr>
          <a:xfrm>
            <a:off x="857250" y="4666497"/>
            <a:ext cx="10195560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2000" dirty="0"/>
              <a:t>Δεν ξεχνώ τους εναλλακτικούς τρόπους αξιολόγησης </a:t>
            </a:r>
            <a:r>
              <a:rPr lang="el-GR" sz="2000" dirty="0" err="1"/>
              <a:t>τετραμήνου</a:t>
            </a:r>
            <a:r>
              <a:rPr lang="el-GR" sz="2000" dirty="0"/>
              <a:t> :</a:t>
            </a:r>
          </a:p>
          <a:p>
            <a:pPr>
              <a:spcAft>
                <a:spcPts val="600"/>
              </a:spcAft>
            </a:pPr>
            <a:r>
              <a:rPr lang="el-GR" sz="2000" dirty="0"/>
              <a:t>Συνθετική εργασία, ατομική μετά από διδασκαλία ανεστραμμένης τάξης, η/και εργαστηριακή αξιολόγηση !</a:t>
            </a:r>
          </a:p>
          <a:p>
            <a:pPr>
              <a:spcAft>
                <a:spcPts val="600"/>
              </a:spcAft>
            </a:pPr>
            <a:r>
              <a:rPr lang="en-GB" sz="3200" dirty="0"/>
              <a:t> 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32334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DD77349-6ADE-99FE-8E04-12919EE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5B2B92C-44DF-B41D-C67A-EBF175DF52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41EB2F1-D26A-D7C9-E9AC-B63BE629A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6D16430-53D3-47E5-F4B8-B441E710D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AD8C9EE8-2D08-995A-6C6B-CA6677D94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1" y="2022475"/>
            <a:ext cx="7837714" cy="44386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FF11F7-9EC9-60F2-680C-26D648CA1EF9}"/>
              </a:ext>
            </a:extLst>
          </p:cNvPr>
          <p:cNvSpPr txBox="1"/>
          <p:nvPr/>
        </p:nvSpPr>
        <p:spPr>
          <a:xfrm>
            <a:off x="818242" y="437522"/>
            <a:ext cx="87201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3200" dirty="0"/>
              <a:t>Μερικά κριτήρια αξιολόγησης </a:t>
            </a:r>
          </a:p>
        </p:txBody>
      </p:sp>
    </p:spTree>
    <p:extLst>
      <p:ext uri="{BB962C8B-B14F-4D97-AF65-F5344CB8AC3E}">
        <p14:creationId xmlns:p14="http://schemas.microsoft.com/office/powerpoint/2010/main" val="914321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4">
            <a:extLst>
              <a:ext uri="{FF2B5EF4-FFF2-40B4-BE49-F238E27FC236}">
                <a16:creationId xmlns:a16="http://schemas.microsoft.com/office/drawing/2014/main" id="{ED630ADB-F39A-AE9F-CE8D-81D7795936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068450"/>
              </p:ext>
            </p:extLst>
          </p:nvPr>
        </p:nvGraphicFramePr>
        <p:xfrm>
          <a:off x="114300" y="1262720"/>
          <a:ext cx="11993394" cy="632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045">
                  <a:extLst>
                    <a:ext uri="{9D8B030D-6E8A-4147-A177-3AD203B41FA5}">
                      <a16:colId xmlns:a16="http://schemas.microsoft.com/office/drawing/2014/main" val="67379745"/>
                    </a:ext>
                  </a:extLst>
                </a:gridCol>
                <a:gridCol w="613487">
                  <a:extLst>
                    <a:ext uri="{9D8B030D-6E8A-4147-A177-3AD203B41FA5}">
                      <a16:colId xmlns:a16="http://schemas.microsoft.com/office/drawing/2014/main" val="3725003727"/>
                    </a:ext>
                  </a:extLst>
                </a:gridCol>
                <a:gridCol w="9779862">
                  <a:extLst>
                    <a:ext uri="{9D8B030D-6E8A-4147-A177-3AD203B41FA5}">
                      <a16:colId xmlns:a16="http://schemas.microsoft.com/office/drawing/2014/main" val="9989435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Προτεινόμενη κατανομή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273427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Σεπτέμβριος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Κεφάλαιο 1 : Από το κύτταρο στον οργανισμό, </a:t>
                      </a:r>
                      <a:r>
                        <a:rPr lang="el-GR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Εργαστηριακές ασκήσεις: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Μικροσκοπική παρατήρηση κυττάρων – ιστών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Συνθετικές εργασίες (4/4)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71438"/>
                  </a:ext>
                </a:extLst>
              </a:tr>
              <a:tr h="410329">
                <a:tc>
                  <a:txBody>
                    <a:bodyPr/>
                    <a:lstStyle/>
                    <a:p>
                      <a:r>
                        <a:rPr lang="el-GR" sz="1600" dirty="0"/>
                        <a:t>Οκτώβριος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Κεφάλαιο 3 Κυκλοφορικό Σύστημα (7/15)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68534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Νοέμβριος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Κεφάλαιο 3 Κυκλοφορικό Σύστημα (6/15)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32566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Δεκέμβριος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Κεφάλαιο 3 Κυκλοφορικό Σύστημα 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Εργαστηριακή άσκηση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l-GR" sz="1800" b="1" i="0" u="none" strike="noStrike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Μέτρηση του σφυγμού 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1/15)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Εργαστηριακή άσκηση: 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Παρατήρηση κυττάρων αίματος από έτοιμο παρασκεύασμα 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(1/15)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828842"/>
                  </a:ext>
                </a:extLst>
              </a:tr>
              <a:tr h="426143">
                <a:tc>
                  <a:txBody>
                    <a:bodyPr/>
                    <a:lstStyle/>
                    <a:p>
                      <a:r>
                        <a:rPr lang="el-GR" sz="1600" dirty="0"/>
                        <a:t>Ιανουάριος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Κεφάλαιο 9 :Νευρικό Σύστημα (5/14)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54006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Φεβρουάριος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Κεφάλαιο 9: Νευρικό Σύστημα (7/14)</a:t>
                      </a:r>
                      <a:endParaRPr lang="el-GR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18977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Μάρτιος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Κεφάλαιο 9: Νευρικό Σύστημα (1/14)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Εργαστηριακή άσκηση: </a:t>
                      </a:r>
                      <a:r>
                        <a:rPr lang="el-GR" sz="1800" b="1" i="0" u="none" strike="noStrike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Μικροσκοπική παρατήρηση τομής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ανθρώπινου νεύρου στην οποία διακρίνεται η λευκή ουσία και τομής ανθρώπινου εγκεφαλικού φλοιού στην οποία διακρίνεται η φαιά ουσία. 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(1/14)</a:t>
                      </a:r>
                    </a:p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Κεφάλαιο 12: Αναπαραγωγή – Ανάπτυξη (6/15)</a:t>
                      </a:r>
                      <a:endParaRPr lang="el-GR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355918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Απρίλιος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Κεφάλαιο 12 : Αναπαραγωγή – Ανάπτυξη (5/15)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832870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dirty="0"/>
                        <a:t>Μάιος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Κεφάλαιο 12 : Αναπαραγωγή – Ανάπτυξη (4/15)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04306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49343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95301AE-DB54-4FB6-6267-B23F6CDD2C7B}"/>
              </a:ext>
            </a:extLst>
          </p:cNvPr>
          <p:cNvSpPr txBox="1"/>
          <p:nvPr/>
        </p:nvSpPr>
        <p:spPr>
          <a:xfrm>
            <a:off x="560070" y="369688"/>
            <a:ext cx="1135306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Θα διδαχθεί το βιβλίο «</a:t>
            </a:r>
            <a:r>
              <a:rPr lang="el-GR" b="1" dirty="0">
                <a:highlight>
                  <a:srgbClr val="00FFFF"/>
                </a:highlight>
              </a:rPr>
              <a:t>ΒΙΟΛΟΓΙΑ» της Α΄ τάξης Γενικού Λυκείου </a:t>
            </a:r>
            <a:r>
              <a:rPr lang="el-GR" dirty="0"/>
              <a:t>των </a:t>
            </a:r>
            <a:r>
              <a:rPr lang="el-GR" dirty="0" err="1"/>
              <a:t>Καστορίνη</a:t>
            </a:r>
            <a:r>
              <a:rPr lang="el-GR" dirty="0"/>
              <a:t> Α., Κωστάκη - </a:t>
            </a:r>
            <a:r>
              <a:rPr lang="el-GR" dirty="0" err="1"/>
              <a:t>Αποστολοπούλου</a:t>
            </a:r>
            <a:r>
              <a:rPr lang="el-GR" dirty="0"/>
              <a:t> Μ., </a:t>
            </a:r>
            <a:r>
              <a:rPr lang="el-GR" dirty="0" err="1"/>
              <a:t>Μπαρώνα</a:t>
            </a:r>
            <a:r>
              <a:rPr lang="el-GR" dirty="0"/>
              <a:t> – </a:t>
            </a:r>
            <a:r>
              <a:rPr lang="el-GR" dirty="0" err="1"/>
              <a:t>Μάμαλη</a:t>
            </a:r>
            <a:r>
              <a:rPr lang="el-GR" dirty="0"/>
              <a:t> Φ., </a:t>
            </a:r>
            <a:r>
              <a:rPr lang="el-GR" dirty="0" err="1"/>
              <a:t>Περάκη</a:t>
            </a:r>
            <a:r>
              <a:rPr lang="el-GR" dirty="0"/>
              <a:t> Β., </a:t>
            </a:r>
            <a:r>
              <a:rPr lang="el-GR" dirty="0" err="1"/>
              <a:t>Πιαλόγλου</a:t>
            </a:r>
            <a:r>
              <a:rPr lang="el-GR" dirty="0"/>
              <a:t> Π., 2017. Τα κεφάλαια προτείνεται να διδαχθούν με την ακόλουθη σειρά: 1, 3, 9, 12. </a:t>
            </a:r>
          </a:p>
        </p:txBody>
      </p:sp>
    </p:spTree>
    <p:extLst>
      <p:ext uri="{BB962C8B-B14F-4D97-AF65-F5344CB8AC3E}">
        <p14:creationId xmlns:p14="http://schemas.microsoft.com/office/powerpoint/2010/main" val="2933008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E928A914-EC99-BEE8-4A4B-47ACDDF5F0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875337"/>
              </p:ext>
            </p:extLst>
          </p:nvPr>
        </p:nvGraphicFramePr>
        <p:xfrm>
          <a:off x="181583" y="1632408"/>
          <a:ext cx="11828834" cy="5774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8091">
                  <a:extLst>
                    <a:ext uri="{9D8B030D-6E8A-4147-A177-3AD203B41FA5}">
                      <a16:colId xmlns:a16="http://schemas.microsoft.com/office/drawing/2014/main" val="67379745"/>
                    </a:ext>
                  </a:extLst>
                </a:gridCol>
                <a:gridCol w="605069">
                  <a:extLst>
                    <a:ext uri="{9D8B030D-6E8A-4147-A177-3AD203B41FA5}">
                      <a16:colId xmlns:a16="http://schemas.microsoft.com/office/drawing/2014/main" val="3725003727"/>
                    </a:ext>
                  </a:extLst>
                </a:gridCol>
                <a:gridCol w="9645674">
                  <a:extLst>
                    <a:ext uri="{9D8B030D-6E8A-4147-A177-3AD203B41FA5}">
                      <a16:colId xmlns:a16="http://schemas.microsoft.com/office/drawing/2014/main" val="998943563"/>
                    </a:ext>
                  </a:extLst>
                </a:gridCol>
              </a:tblGrid>
              <a:tr h="347025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Προτεινόμενη κατανομή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273427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Σεπτέμβριος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1 Άνθρωπος και Υγεία (5/17)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471438"/>
                  </a:ext>
                </a:extLst>
              </a:tr>
              <a:tr h="410329">
                <a:tc>
                  <a:txBody>
                    <a:bodyPr/>
                    <a:lstStyle/>
                    <a:p>
                      <a:r>
                        <a:rPr lang="el-GR" sz="1600" dirty="0"/>
                        <a:t>Οκτώβριος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1 Άνθρωπος και Υγεία (6/17)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368534"/>
                  </a:ext>
                </a:extLst>
              </a:tr>
              <a:tr h="395978">
                <a:tc>
                  <a:txBody>
                    <a:bodyPr/>
                    <a:lstStyle/>
                    <a:p>
                      <a:r>
                        <a:rPr lang="el-GR" sz="1600" dirty="0"/>
                        <a:t>Νοέμβριος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1 Άνθρωπος και Υγεία</a:t>
                      </a:r>
                      <a:r>
                        <a:rPr lang="el-GR" sz="1800" b="1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(4/17)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Εργαστηριακές ασκήσεις : </a:t>
                      </a:r>
                      <a:r>
                        <a:rPr lang="el-GR" sz="1800" b="1" i="0" u="none" strike="noStrike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Η μικροσκοπική παρατήρηση μόνιμου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παρασκευάσματος βακτηρίων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 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Μικροσκοπική παρατήρηση μόνιμου παρασκευάσματος κυττάρων αίματος. Συνθετική εργασία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(2/17)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32566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Δεκέμβριος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2 - Άνθρωπος και Περιβάλλον (5/15)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828842"/>
                  </a:ext>
                </a:extLst>
              </a:tr>
              <a:tr h="426143">
                <a:tc>
                  <a:txBody>
                    <a:bodyPr/>
                    <a:lstStyle/>
                    <a:p>
                      <a:r>
                        <a:rPr lang="el-GR" sz="1600" dirty="0"/>
                        <a:t>Ιανουάριος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2 - Άνθρωπος και Περιβάλλον (5/15)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54006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Φεβρουάριος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2 - Άνθρωπος και Περιβάλλον (4/15)</a:t>
                      </a:r>
                    </a:p>
                    <a:p>
                      <a:r>
                        <a:rPr lang="el-GR" sz="1800" b="1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Εργαστηριακή άσκηση: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«</a:t>
                      </a:r>
                      <a:r>
                        <a:rPr lang="el-GR" sz="1800" b="1" i="0" u="none" strike="noStrike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Απεικόνιση Τροφικών σχέσεων»</a:t>
                      </a:r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(1/15)</a:t>
                      </a:r>
                    </a:p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3 Εξέλιξη (2/18)</a:t>
                      </a:r>
                      <a:endParaRPr lang="el-GR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18977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Μάρτιος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3 Εξέλιξη (7/18)</a:t>
                      </a:r>
                      <a:endParaRPr lang="el-GR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355918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sz="1600" dirty="0"/>
                        <a:t>Απρίλιος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3 Εξέλιξη (4/18)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832870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r>
                        <a:rPr lang="el-GR" dirty="0"/>
                        <a:t>Μάιος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Κεφάλαιο: 3 Εξέλιξη (5/18) </a:t>
                      </a:r>
                      <a:endParaRPr lang="el-GR" b="0" i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04306"/>
                  </a:ext>
                </a:extLst>
              </a:tr>
              <a:tr h="347025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4934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DC17FA-B4A9-B69C-9113-8E147D4FBAC1}"/>
              </a:ext>
            </a:extLst>
          </p:cNvPr>
          <p:cNvSpPr txBox="1"/>
          <p:nvPr/>
        </p:nvSpPr>
        <p:spPr>
          <a:xfrm>
            <a:off x="605790" y="155080"/>
            <a:ext cx="112699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Από το βιβλίο</a:t>
            </a:r>
            <a:r>
              <a:rPr lang="el-GR" b="1" dirty="0">
                <a:highlight>
                  <a:srgbClr val="00FFFF"/>
                </a:highlight>
              </a:rPr>
              <a:t>: ΒΙΟΛΟΓΙΑ Γενικής Παιδείας Β΄ ΓΕΝΙΚΟΥ ΛΥΚΕΙΟΥ </a:t>
            </a:r>
            <a:r>
              <a:rPr lang="el-GR" dirty="0"/>
              <a:t>των ΑΔΑΜΑΝΤΙΑΔΟΥ ΣΜ., ΓΕΩΡΓΑΤΟΥ Μ., ΓΙΑΠΙΤΖΑΚΗ Χ., ΛΑΚΚΑ Λ., ΝΟΤΑΡΑ Δ., ΦΛΩΡΕΝΤΙΝ Ν., ΧΑΤΖΗΚΩΝΤΗ ΟΛ., ΧΑΤΖΗΓΕΩΡΓΙΟΥ Γ., όπως αυτό αναμορφώθηκε από τους ΚΑΛΑΪΤΖΙΔΑΚΗ Μ. και ΠΑΝΤΑΖΙΔΗ Γ.2</a:t>
            </a:r>
          </a:p>
        </p:txBody>
      </p:sp>
    </p:spTree>
    <p:extLst>
      <p:ext uri="{BB962C8B-B14F-4D97-AF65-F5344CB8AC3E}">
        <p14:creationId xmlns:p14="http://schemas.microsoft.com/office/powerpoint/2010/main" val="139217135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2607</TotalTime>
  <Words>1957</Words>
  <Application>Microsoft Office PowerPoint</Application>
  <PresentationFormat>Ευρεία οθόνη</PresentationFormat>
  <Paragraphs>276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ΑΝΑΣΤΑΣΙΑ ΜΥΛΩΝΑ</dc:creator>
  <cp:lastModifiedBy>ΑΝΑΣΤΑΣΙΑ ΜΥΛΩΝΑ</cp:lastModifiedBy>
  <cp:revision>16</cp:revision>
  <dcterms:created xsi:type="dcterms:W3CDTF">2023-09-24T19:50:04Z</dcterms:created>
  <dcterms:modified xsi:type="dcterms:W3CDTF">2023-10-07T07:34:28Z</dcterms:modified>
</cp:coreProperties>
</file>