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9" r:id="rId4"/>
    <p:sldId id="261" r:id="rId5"/>
    <p:sldId id="266" r:id="rId6"/>
    <p:sldId id="269" r:id="rId7"/>
    <p:sldId id="265" r:id="rId8"/>
    <p:sldId id="270" r:id="rId9"/>
    <p:sldId id="271" r:id="rId10"/>
    <p:sldId id="296" r:id="rId11"/>
    <p:sldId id="297" r:id="rId12"/>
    <p:sldId id="298" r:id="rId13"/>
    <p:sldId id="299" r:id="rId14"/>
    <p:sldId id="285" r:id="rId15"/>
    <p:sldId id="286" r:id="rId16"/>
    <p:sldId id="287" r:id="rId17"/>
    <p:sldId id="288" r:id="rId18"/>
    <p:sldId id="290" r:id="rId19"/>
    <p:sldId id="291" r:id="rId20"/>
    <p:sldId id="294" r:id="rId21"/>
    <p:sldId id="295" r:id="rId22"/>
    <p:sldId id="300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dfrobot.com/PH_meter_SKU__SEN0161_" TargetMode="External"/><Relationship Id="rId5" Type="http://schemas.openxmlformats.org/officeDocument/2006/relationships/hyperlink" Target="https://wiki.dfrobot.com/Waterproof_DS18B20_Digital_Temperature_Sensor__SKU_DFR0198_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3646578" y="198735"/>
            <a:ext cx="4898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l-GR" sz="5400" b="0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μικροελεγκτής</a:t>
            </a:r>
            <a:endParaRPr sz="54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419100" y="1317536"/>
            <a:ext cx="109601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Ένας μικροελεγκτής είναι μια προγραμματιζόμενη ηλεκτρονική πλακέτα, που μπορεί να ελέγχει μια συγκεκριμένη λειτουργία σε ένα μεγαλύτερο σύστημα, χωρίς την ανάγκη ύπαρξης κάποιου λειτουργικού συστήματος (OS).</a:t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9078" y="1963867"/>
            <a:ext cx="7469460" cy="469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194" y="951864"/>
            <a:ext cx="10746105" cy="4305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4185" y="882332"/>
            <a:ext cx="9866630" cy="4426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314" y="97790"/>
            <a:ext cx="6522085" cy="367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7124" y="3216910"/>
            <a:ext cx="712851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58A27-61E0-A296-E358-955411AC064C}"/>
              </a:ext>
            </a:extLst>
          </p:cNvPr>
          <p:cNvSpPr txBox="1"/>
          <p:nvPr/>
        </p:nvSpPr>
        <p:spPr>
          <a:xfrm>
            <a:off x="3048755" y="3277375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dirty="0">
                <a:effectLst/>
              </a:rPr>
              <a:t> </a:t>
            </a:r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142B55-2D7C-120C-1539-F6357125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1913" cy="44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1EB371-AEC4-AC49-525D-834D39A3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73" y="2326741"/>
            <a:ext cx="6245987" cy="453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03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935" y="4451163"/>
            <a:ext cx="4265753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3686" y="4451163"/>
            <a:ext cx="3436938" cy="225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1540" y="3947212"/>
            <a:ext cx="2763838" cy="276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D447CC-9999-0CD7-9215-9449AAFC2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801" y="-13186"/>
            <a:ext cx="5169246" cy="4464349"/>
          </a:xfrm>
          <a:prstGeom prst="rect">
            <a:avLst/>
          </a:prstGeom>
        </p:spPr>
      </p:pic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347199E4-CE42-F2CB-493C-31E2D464A3C4}"/>
              </a:ext>
            </a:extLst>
          </p:cNvPr>
          <p:cNvSpPr/>
          <p:nvPr/>
        </p:nvSpPr>
        <p:spPr>
          <a:xfrm rot="19740977">
            <a:off x="3277355" y="3012351"/>
            <a:ext cx="1004934" cy="389299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62" y="258762"/>
            <a:ext cx="9928888" cy="50879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174595F-5021-3D93-2F4B-CB4435858D4D}"/>
              </a:ext>
            </a:extLst>
          </p:cNvPr>
          <p:cNvSpPr/>
          <p:nvPr/>
        </p:nvSpPr>
        <p:spPr>
          <a:xfrm>
            <a:off x="3340729" y="3087232"/>
            <a:ext cx="8564578" cy="2390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979950-F43B-F7DE-746D-2855DD317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2878">
            <a:off x="3511375" y="3001222"/>
            <a:ext cx="5169246" cy="44643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919" y="812800"/>
            <a:ext cx="5501006" cy="4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812800"/>
            <a:ext cx="5749925" cy="56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402C0BF-5D36-B225-0915-2F9EE1666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7475">
            <a:off x="7754223" y="729965"/>
            <a:ext cx="4480744" cy="3869734"/>
          </a:xfrm>
          <a:prstGeom prst="rect">
            <a:avLst/>
          </a:prstGeom>
        </p:spPr>
      </p:pic>
      <p:pic>
        <p:nvPicPr>
          <p:cNvPr id="355" name="Google Shape;35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6461" y="17352"/>
            <a:ext cx="5013054" cy="49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985417" cy="266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225" y="2728386"/>
            <a:ext cx="2153868" cy="23040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S1 STEM Σετ Προγραμματισμού A' βάθμιας Εκπαίδευσης (Ε’-ΣΤ’ Δημοτικού)">
            <a:extLst>
              <a:ext uri="{FF2B5EF4-FFF2-40B4-BE49-F238E27FC236}">
                <a16:creationId xmlns:a16="http://schemas.microsoft.com/office/drawing/2014/main" id="{33EB3097-F0D5-A657-07D8-ECD6B71344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3A0E19-FBDA-06E8-D5CC-9432DF2A9DB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5FC"/>
              </a:clrFrom>
              <a:clrTo>
                <a:srgbClr val="FFF5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9196" y="4536658"/>
            <a:ext cx="6410536" cy="125971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63851A3-C980-751B-0009-49EF768407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1221" y="3428199"/>
            <a:ext cx="4373578" cy="4373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613CCD-1F3C-0425-3E86-B52ECA67C8D2}"/>
              </a:ext>
            </a:extLst>
          </p:cNvPr>
          <p:cNvSpPr txBox="1"/>
          <p:nvPr/>
        </p:nvSpPr>
        <p:spPr>
          <a:xfrm>
            <a:off x="6981082" y="5606561"/>
            <a:ext cx="3866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+ Μονάδα επέκτασης για </a:t>
            </a:r>
            <a:r>
              <a:rPr lang="en-US" sz="2000" dirty="0" err="1"/>
              <a:t>jamper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3777" y="873125"/>
            <a:ext cx="8206423" cy="56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ED9ED31A-72E4-5D46-5970-A821D5E9C2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87475">
            <a:off x="2291781" y="424642"/>
            <a:ext cx="5447543" cy="470469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E47876-7680-245A-7840-2A327AC20FF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5FC"/>
              </a:clrFrom>
              <a:clrTo>
                <a:srgbClr val="FFF5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800" y="5355019"/>
            <a:ext cx="6410536" cy="1259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7347" y="790574"/>
            <a:ext cx="8560753" cy="543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A6A4FD8-B07E-6F62-9B3F-0F694608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87475">
            <a:off x="2699682" y="1154437"/>
            <a:ext cx="5447543" cy="470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 descr="Arduino Comparison Guide - learn.sparkfun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824" y="2410338"/>
            <a:ext cx="5476875" cy="407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525" y="167225"/>
            <a:ext cx="3254375" cy="24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4" descr="Arduino UNO Wifi (Original Board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3039" y="106791"/>
            <a:ext cx="3372824" cy="2529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Arduino UNO Rev3 (Original Board Α000066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7800" y="2979309"/>
            <a:ext cx="502920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/>
          <p:nvPr/>
        </p:nvSpPr>
        <p:spPr>
          <a:xfrm>
            <a:off x="249913" y="394249"/>
            <a:ext cx="50574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Προγραμματισμός </a:t>
            </a:r>
            <a:r>
              <a:rPr lang="el-G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Arduino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25" y="855914"/>
            <a:ext cx="4279532" cy="307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5229" y="3931983"/>
            <a:ext cx="3940623" cy="241073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1"/>
          <p:cNvSpPr txBox="1"/>
          <p:nvPr/>
        </p:nvSpPr>
        <p:spPr>
          <a:xfrm>
            <a:off x="1111190" y="2707183"/>
            <a:ext cx="15928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Arduino IDE</a:t>
            </a:r>
            <a:endParaRPr sz="18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D27740A-B3D1-73E8-02D4-93782C54C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226" y="1079248"/>
            <a:ext cx="4419741" cy="2494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2" descr="Arduino IDE - JavaTpoi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3375" y="165100"/>
            <a:ext cx="7970538" cy="65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58212FC-E2F0-013B-40CA-225C4B301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87475">
            <a:off x="466182" y="2855606"/>
            <a:ext cx="4480744" cy="3869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EBABA3-2D1B-2B7C-770E-6AED3BE60BA5}"/>
              </a:ext>
            </a:extLst>
          </p:cNvPr>
          <p:cNvSpPr txBox="1"/>
          <p:nvPr/>
        </p:nvSpPr>
        <p:spPr>
          <a:xfrm>
            <a:off x="3815762" y="2219460"/>
            <a:ext cx="2130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3, 5, 6, 9:  0 – 5V</a:t>
            </a:r>
          </a:p>
          <a:p>
            <a:endParaRPr lang="en-US" sz="2000" dirty="0"/>
          </a:p>
          <a:p>
            <a:r>
              <a:rPr lang="en-US" sz="2000" dirty="0"/>
              <a:t>4, 7,8,</a:t>
            </a:r>
            <a:r>
              <a:rPr lang="en-US" sz="2000" b="1" i="1" dirty="0"/>
              <a:t>13: </a:t>
            </a:r>
            <a:r>
              <a:rPr lang="en-US" sz="2000" dirty="0"/>
              <a:t>0 </a:t>
            </a:r>
            <a:r>
              <a:rPr lang="el-GR" sz="2000" dirty="0"/>
              <a:t>ή 5</a:t>
            </a:r>
            <a:r>
              <a:rPr lang="en-US" sz="2000" dirty="0"/>
              <a:t>V</a:t>
            </a:r>
            <a:endParaRPr lang="el-GR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A1754-89B9-EF1D-1108-4B2E488E1739}"/>
              </a:ext>
            </a:extLst>
          </p:cNvPr>
          <p:cNvSpPr txBox="1"/>
          <p:nvPr/>
        </p:nvSpPr>
        <p:spPr>
          <a:xfrm>
            <a:off x="1581669" y="2610314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Είσοδος -Έξοδος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4CAB70-6694-63A0-9E6E-81E9EF129A4F}"/>
              </a:ext>
            </a:extLst>
          </p:cNvPr>
          <p:cNvSpPr txBox="1"/>
          <p:nvPr/>
        </p:nvSpPr>
        <p:spPr>
          <a:xfrm>
            <a:off x="1928937" y="5965365"/>
            <a:ext cx="243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Είσοδος</a:t>
            </a:r>
            <a:r>
              <a:rPr lang="en-US" sz="2000" dirty="0"/>
              <a:t> </a:t>
            </a:r>
            <a:r>
              <a:rPr lang="el-GR" sz="2000" dirty="0"/>
              <a:t>μόνο</a:t>
            </a:r>
            <a:r>
              <a:rPr lang="en-US" sz="2000" dirty="0"/>
              <a:t>:</a:t>
            </a:r>
            <a:r>
              <a:rPr lang="el-GR" sz="2000" dirty="0"/>
              <a:t> 0-5</a:t>
            </a:r>
            <a:r>
              <a:rPr lang="en-US" sz="2000" dirty="0"/>
              <a:t>V</a:t>
            </a:r>
            <a:endParaRPr lang="el-GR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2859D-6742-10E1-3C16-C91E0F907FC7}"/>
              </a:ext>
            </a:extLst>
          </p:cNvPr>
          <p:cNvSpPr txBox="1"/>
          <p:nvPr/>
        </p:nvSpPr>
        <p:spPr>
          <a:xfrm>
            <a:off x="4716978" y="5168584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I2C: </a:t>
            </a:r>
            <a:r>
              <a:rPr lang="el-GR" sz="2000" dirty="0"/>
              <a:t>Είσοδος </a:t>
            </a:r>
            <a:r>
              <a:rPr lang="en-US" sz="2000" dirty="0"/>
              <a:t>LCD</a:t>
            </a:r>
            <a:endParaRPr lang="el-GR" sz="2000" dirty="0"/>
          </a:p>
        </p:txBody>
      </p:sp>
      <p:pic>
        <p:nvPicPr>
          <p:cNvPr id="7" name="Google Shape;387;p51">
            <a:extLst>
              <a:ext uri="{FF2B5EF4-FFF2-40B4-BE49-F238E27FC236}">
                <a16:creationId xmlns:a16="http://schemas.microsoft.com/office/drawing/2014/main" id="{F5AA4936-CD67-3803-F6CB-938ED6E47C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3315" y="253710"/>
            <a:ext cx="2179644" cy="16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F19FB4EA-32DE-65A0-C2DA-7D7188FF8F7C}"/>
              </a:ext>
            </a:extLst>
          </p:cNvPr>
          <p:cNvSpPr/>
          <p:nvPr/>
        </p:nvSpPr>
        <p:spPr>
          <a:xfrm>
            <a:off x="5964906" y="2335632"/>
            <a:ext cx="1095469" cy="2038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FB4EB-7C68-D676-5267-4698ABFA2755}"/>
              </a:ext>
            </a:extLst>
          </p:cNvPr>
          <p:cNvSpPr txBox="1"/>
          <p:nvPr/>
        </p:nvSpPr>
        <p:spPr>
          <a:xfrm>
            <a:off x="7170736" y="2237484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0 – 255 </a:t>
            </a:r>
            <a:endParaRPr lang="el-GR" sz="2000" dirty="0">
              <a:highlight>
                <a:srgbClr val="FFFF00"/>
              </a:highlight>
            </a:endParaRP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601994A5-B2C1-AB96-3CD5-1E753A99829F}"/>
              </a:ext>
            </a:extLst>
          </p:cNvPr>
          <p:cNvSpPr/>
          <p:nvPr/>
        </p:nvSpPr>
        <p:spPr>
          <a:xfrm>
            <a:off x="5964906" y="2902287"/>
            <a:ext cx="1095469" cy="2038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3C8B9-A6E4-8D1D-7CD8-2AF30AD65B72}"/>
              </a:ext>
            </a:extLst>
          </p:cNvPr>
          <p:cNvSpPr txBox="1"/>
          <p:nvPr/>
        </p:nvSpPr>
        <p:spPr>
          <a:xfrm>
            <a:off x="7170736" y="2804139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0 </a:t>
            </a:r>
            <a:r>
              <a:rPr lang="el-GR" sz="2000" dirty="0">
                <a:highlight>
                  <a:srgbClr val="FFFF00"/>
                </a:highlight>
              </a:rPr>
              <a:t>ή</a:t>
            </a:r>
            <a:r>
              <a:rPr lang="en-US" sz="2000" dirty="0">
                <a:highlight>
                  <a:srgbClr val="FFFF00"/>
                </a:highlight>
              </a:rPr>
              <a:t> 255 </a:t>
            </a:r>
            <a:endParaRPr lang="el-GR" sz="2000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5EC63-44F0-1476-09CD-279C9AE02961}"/>
              </a:ext>
            </a:extLst>
          </p:cNvPr>
          <p:cNvSpPr txBox="1"/>
          <p:nvPr/>
        </p:nvSpPr>
        <p:spPr>
          <a:xfrm>
            <a:off x="8280335" y="2804139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LOW </a:t>
            </a:r>
            <a:r>
              <a:rPr lang="el-GR" sz="2000" dirty="0">
                <a:highlight>
                  <a:srgbClr val="FFFF00"/>
                </a:highlight>
              </a:rPr>
              <a:t>ή</a:t>
            </a:r>
            <a:r>
              <a:rPr lang="en-US" sz="2000" dirty="0">
                <a:highlight>
                  <a:srgbClr val="FFFF00"/>
                </a:highlight>
              </a:rPr>
              <a:t> HIGH</a:t>
            </a:r>
            <a:endParaRPr lang="el-GR" sz="20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B5465-C1DE-B60C-AFD5-AAF42F71F60C}"/>
              </a:ext>
            </a:extLst>
          </p:cNvPr>
          <p:cNvSpPr txBox="1"/>
          <p:nvPr/>
        </p:nvSpPr>
        <p:spPr>
          <a:xfrm>
            <a:off x="5841645" y="5965365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0 -1023</a:t>
            </a:r>
            <a:endParaRPr lang="el-GR" sz="2000" dirty="0">
              <a:highlight>
                <a:srgbClr val="FFFF00"/>
              </a:highlight>
            </a:endParaRPr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7C69A0D6-8E03-FFD8-3041-C6DFC7865C01}"/>
              </a:ext>
            </a:extLst>
          </p:cNvPr>
          <p:cNvSpPr/>
          <p:nvPr/>
        </p:nvSpPr>
        <p:spPr>
          <a:xfrm>
            <a:off x="4604202" y="6064316"/>
            <a:ext cx="1095469" cy="2038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8041F-CA06-0B42-B504-888EAA91DFD9}"/>
              </a:ext>
            </a:extLst>
          </p:cNvPr>
          <p:cNvSpPr txBox="1"/>
          <p:nvPr/>
        </p:nvSpPr>
        <p:spPr>
          <a:xfrm>
            <a:off x="8686104" y="2231669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digitalWrite</a:t>
            </a:r>
            <a:r>
              <a:rPr lang="en-US" dirty="0"/>
              <a:t>(3,150);</a:t>
            </a:r>
            <a:endParaRPr lang="el-G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43C57-AC5C-898B-F04C-41136314D11A}"/>
              </a:ext>
            </a:extLst>
          </p:cNvPr>
          <p:cNvSpPr txBox="1"/>
          <p:nvPr/>
        </p:nvSpPr>
        <p:spPr>
          <a:xfrm>
            <a:off x="9960519" y="2850305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analogWrite</a:t>
            </a:r>
            <a:r>
              <a:rPr lang="en-US" dirty="0"/>
              <a:t>(7, HIGH);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6775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/>
        </p:nvSpPr>
        <p:spPr>
          <a:xfrm>
            <a:off x="469900" y="32333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Ο Μικροελεγκτής Arduino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6" descr="Arduino Uno Technology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390" y="1118870"/>
            <a:ext cx="6963410" cy="4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7900" y="2019300"/>
            <a:ext cx="4775200" cy="308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4737100" y="4336534"/>
            <a:ext cx="939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16MHz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 descr="Arduino , Display - Microcontroller Inputs And Outputs, HD Png Download  (#6610513), Free Download on Pngix"/>
          <p:cNvPicPr preferRelativeResize="0"/>
          <p:nvPr/>
        </p:nvPicPr>
        <p:blipFill rotWithShape="1"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-1" y="0"/>
            <a:ext cx="7188451" cy="481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0012" y="2043430"/>
            <a:ext cx="4370388" cy="2771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C9621-EC09-6577-6E89-821A1AA60F66}"/>
              </a:ext>
            </a:extLst>
          </p:cNvPr>
          <p:cNvSpPr txBox="1"/>
          <p:nvPr/>
        </p:nvSpPr>
        <p:spPr>
          <a:xfrm>
            <a:off x="296500" y="4998453"/>
            <a:ext cx="8811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5"/>
              </a:rPr>
              <a:t>https://wiki.dfrobot.com/Waterproof_DS18B20_Digital_Temperature_Sensor__SKU_DFR0198_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BCF8E-5397-7257-3149-2C0199154055}"/>
              </a:ext>
            </a:extLst>
          </p:cNvPr>
          <p:cNvSpPr txBox="1"/>
          <p:nvPr/>
        </p:nvSpPr>
        <p:spPr>
          <a:xfrm>
            <a:off x="224074" y="5490113"/>
            <a:ext cx="6097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6"/>
              </a:rPr>
              <a:t>https://wiki.dfrobot.com/PH_meter_SKU__SEN0161_</a:t>
            </a:r>
            <a:r>
              <a:rPr lang="en-US" dirty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249" y="1428790"/>
            <a:ext cx="2415532" cy="181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9794" y="1458936"/>
            <a:ext cx="2045029" cy="181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4823" y="1492710"/>
            <a:ext cx="1900001" cy="167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2837" y="1551446"/>
            <a:ext cx="2495306" cy="166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724" y="3297297"/>
            <a:ext cx="2378402" cy="133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50042" y="3265275"/>
            <a:ext cx="2034781" cy="135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42836" y="3253657"/>
            <a:ext cx="1841988" cy="138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42837" y="3234040"/>
            <a:ext cx="2495306" cy="140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72687" y="1547784"/>
            <a:ext cx="2163951" cy="1696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61862" y="3297297"/>
            <a:ext cx="2163951" cy="132449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134798" y="336753"/>
            <a:ext cx="110651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Εργαστηριακών Οργάνων για τη διδασκαλία των Φυσικών Επιστημών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/>
        </p:nvSpPr>
        <p:spPr>
          <a:xfrm>
            <a:off x="163386" y="508509"/>
            <a:ext cx="115404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Έχει αναπτυχθεί και βρίσκεται διαθέσιμο στο διαδίκτυο και στην διεθνή βιβλιογραφία ένα τεράστιο πλήθος από κατασκευές που βασίζονται στον μικροελεγκτή Arduino. </a:t>
            </a:r>
            <a:r>
              <a:rPr lang="el-GR" sz="14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(Kondaveet, 2021)</a:t>
            </a:r>
            <a:endParaRPr sz="1400" i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467" y="1460465"/>
            <a:ext cx="3112005" cy="17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6289" y="1450629"/>
            <a:ext cx="2601166" cy="176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1301" y="1437052"/>
            <a:ext cx="2483337" cy="1773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466" y="3261605"/>
            <a:ext cx="3112006" cy="175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86288" y="3261605"/>
            <a:ext cx="2601166" cy="177225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163386" y="89545"/>
            <a:ext cx="105028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Κατασκευές Arduino για χρήση στην καθημερινή ζωή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053" y="210033"/>
            <a:ext cx="6663506" cy="321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1520" y="3102712"/>
            <a:ext cx="5231272" cy="3545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35" y="4481802"/>
            <a:ext cx="3118438" cy="216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3916" y="4346257"/>
            <a:ext cx="2680313" cy="22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572" y="4558292"/>
            <a:ext cx="3636784" cy="219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7520" y="2160630"/>
            <a:ext cx="8296927" cy="216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/>
        </p:nvSpPr>
        <p:spPr>
          <a:xfrm>
            <a:off x="290329" y="483186"/>
            <a:ext cx="87972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Ανάπτυξη εργαστηριακών οργάνων </a:t>
            </a:r>
            <a:r>
              <a:rPr lang="el-GR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Arduino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290329" y="1245750"/>
            <a:ext cx="113452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 </a:t>
            </a:r>
            <a:r>
              <a:rPr lang="el-G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Arduino</a:t>
            </a: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επιτρέπει το “άνοιγμα του Μαύρου Κουτιού”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844" y="1338830"/>
            <a:ext cx="8953877" cy="209017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247081" y="232959"/>
            <a:ext cx="87972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Ανάπτυξη εργαστηριακών οργάνων Arduino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200</Words>
  <Application>Microsoft Office PowerPoint</Application>
  <PresentationFormat>Ευρεία οθόνη</PresentationFormat>
  <Paragraphs>28</Paragraphs>
  <Slides>22</Slides>
  <Notes>20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ΝΙΚΟΛΑΟΣ ΠΑΠΑΔΗΜΗΤΡΟΠΟΥΛΟΣ</cp:lastModifiedBy>
  <cp:revision>6</cp:revision>
  <dcterms:modified xsi:type="dcterms:W3CDTF">2024-11-11T17:50:20Z</dcterms:modified>
</cp:coreProperties>
</file>