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6" r:id="rId3"/>
    <p:sldId id="257" r:id="rId4"/>
    <p:sldId id="258" r:id="rId5"/>
    <p:sldId id="277" r:id="rId6"/>
    <p:sldId id="259" r:id="rId7"/>
    <p:sldId id="260" r:id="rId8"/>
    <p:sldId id="261" r:id="rId9"/>
    <p:sldId id="262" r:id="rId10"/>
    <p:sldId id="266" r:id="rId11"/>
    <p:sldId id="267" r:id="rId12"/>
    <p:sldId id="268" r:id="rId13"/>
    <p:sldId id="269" r:id="rId14"/>
    <p:sldId id="264" r:id="rId15"/>
    <p:sldId id="270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96283" autoAdjust="0"/>
  </p:normalViewPr>
  <p:slideViewPr>
    <p:cSldViewPr snapToGrid="0">
      <p:cViewPr varScale="1">
        <p:scale>
          <a:sx n="112" d="100"/>
          <a:sy n="112" d="100"/>
        </p:scale>
        <p:origin x="4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F457ED-5594-4463-8C27-8A22D243F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8F5827D-3045-4092-8816-7DA4AE7B54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4120346-FBAB-4386-A4C6-87A042F5C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D18EEB-999C-485A-99BE-3FF913A39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61F55BD-09AB-435A-AD23-19D39E5EC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7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0A557F-71ED-43C7-B30C-2852F3188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D8AA621-35BB-4EDE-A759-E13E8A30C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94535E5-F48B-42BD-AA82-5D4CFB874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DED238C-27B3-4810-BBD5-A0E417EE0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8E0A651-E041-4814-9EFC-22F5B7CE5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667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035D4D1-6D0C-4BEF-A3FC-BDBCF7FE56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A9C27EE-C21A-45AB-BCAC-F2FCA50F9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A50BEAB-B30F-48D6-83B1-4C4F06F89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D17FE4F-F4E7-4262-8B33-B803B6206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DA6FE1-5CF0-4EA1-81EC-14D7F0D75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844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7DE461-EE7F-40E4-BC13-3D66E71B4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78CB9AA-016F-4F13-A334-31A496286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C7F6740-9FF0-49F1-B1E6-E73759BB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25944C8-82DB-48C3-AD88-6CC3383D6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A1BFA5-D54F-434B-BAB5-A6513417B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181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580CAC-3180-4A55-B5B7-E5B75E767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11E92D0-F5A2-41F1-A277-D416FB803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673AEA2-177D-41BE-A7DB-20FC272D0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2F6BCF8-7488-4A57-8583-5D9B4D0AD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6723CE3-F5A7-4196-BA17-75A7511A2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157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8631FA-6D39-4788-89FA-3FD5780B4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7705BF-12EA-416D-8E60-721D65F8A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318A7E4-BC7D-4328-AE23-82E3E0395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E8EF0E8-07FF-40FB-8244-54C280CCE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5123A20-7575-47FB-89CF-425E4E1E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529FD93-BB06-4E32-9C9E-2E36BB4C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8336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60D15A-66F5-4E3C-B54B-0D0F8B212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6CC2E74-3578-4BBF-8FC1-EDA91D53F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5BC0AC7-F919-4478-BAE9-E6A5633D3B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B50D531-498F-4475-8557-5C0F4EEE7E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1DC06DF-044C-43E9-93E4-EE97AE5758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E9FBCB8-EF26-4927-9AEC-4DF587482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BEC186C-F1FF-4FF5-9D06-372CF12E8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444971C-D8CC-4E50-BB89-98D6F8B8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5909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BDA00F-3554-4D6F-BAB0-B0AC55625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0D6DB150-8AEB-4AEA-98BE-45D042E44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2D6E9CE8-3C2D-41D0-8826-DC0A4518C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284ECE6-9084-47CB-BEDA-CFA624EB2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0938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434C843-2AB6-49E5-BC1E-957440EEB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9F7ABA7-C7BD-417C-89DD-5D01F902D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CBE6277-BF3D-4AEF-8134-0CB72C917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682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2F23CE-EA1F-433C-B89B-1C43F681F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421C070-0A6E-4317-8FF4-0050F693E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72DDEC8-11CA-4A00-8EFE-86BA5CA47B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EF85F8D-91F8-4A83-B40C-4E737659A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D99D4DB-34C0-430C-AF6F-D382D00C7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C543DB3-3761-4277-ABEF-C213AB9F0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277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AAF345-7A28-4940-ACF3-54E8A9432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E256B46-A2F8-4E75-86D0-BBED57685C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B59FA12-3AEF-422F-8978-58F92B15FB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AD889A6-BBAD-4152-9443-F41AFB1E9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9ADCCF4-8361-464A-9B78-6A4D1EBAA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D1F1A5E-D1D5-43F0-B426-09C9703C3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7047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1C49BB5-17A5-4EE5-ABD4-308F249AB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1E33E1E-680B-42F3-A92C-AE85FCBD0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68E31E4-5785-4633-8C3F-15A616B8BB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19D71-8DF6-4A76-A648-00D7EBE1322E}" type="datetimeFigureOut">
              <a:rPr lang="el-GR" smtClean="0"/>
              <a:t>28/1/2024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7831F1E-047C-49EF-B004-D7E3C3A9D0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1D1BDA1-EEBB-4387-A68A-D5AA372C29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1F7BC-4230-428D-9750-607A0BA391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1516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fisikesepistimes.gr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minedu.gov.gr/axiologisi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edu.gov.gr/axiologisi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F1819B14-AB2E-071A-D80F-EC156F0963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44" y="162370"/>
            <a:ext cx="5896256" cy="34348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16F40FC5-82C2-B51A-38C7-5A3F4414B3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44" y="3591370"/>
            <a:ext cx="5896256" cy="300748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7D6802A-22BB-0C76-BAFD-68A706BE4460}"/>
              </a:ext>
            </a:extLst>
          </p:cNvPr>
          <p:cNvSpPr txBox="1"/>
          <p:nvPr/>
        </p:nvSpPr>
        <p:spPr>
          <a:xfrm>
            <a:off x="1783935" y="956197"/>
            <a:ext cx="29504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https://fisikesepistimes.gr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5849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6211D36C-7E61-400C-A277-057E6ADB8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260" y="-30157"/>
            <a:ext cx="5307740" cy="69608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30601" y="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9FB6B0-E432-4899-A915-70C61D2AFDB6}"/>
              </a:ext>
            </a:extLst>
          </p:cNvPr>
          <p:cNvSpPr txBox="1"/>
          <p:nvPr/>
        </p:nvSpPr>
        <p:spPr>
          <a:xfrm>
            <a:off x="267231" y="1384080"/>
            <a:ext cx="29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Προκαταρκτική Συνάντηση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97DFF0-6CCA-4345-A49E-159A0981810A}"/>
              </a:ext>
            </a:extLst>
          </p:cNvPr>
          <p:cNvSpPr txBox="1"/>
          <p:nvPr/>
        </p:nvSpPr>
        <p:spPr>
          <a:xfrm>
            <a:off x="267231" y="2690844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Πρακτικό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6B8115-762B-4922-A8CA-20DA442F22BD}"/>
              </a:ext>
            </a:extLst>
          </p:cNvPr>
          <p:cNvSpPr txBox="1"/>
          <p:nvPr/>
        </p:nvSpPr>
        <p:spPr>
          <a:xfrm>
            <a:off x="267231" y="1984769"/>
            <a:ext cx="5169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εκπαιδευτικό στην πλατφόρμα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FD5852-3D00-4545-BC34-9B732CF47EBC}"/>
              </a:ext>
            </a:extLst>
          </p:cNvPr>
          <p:cNvSpPr txBox="1"/>
          <p:nvPr/>
        </p:nvSpPr>
        <p:spPr>
          <a:xfrm>
            <a:off x="267231" y="3330096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l-GR" baseline="30000" dirty="0">
                <a:solidFill>
                  <a:schemeClr val="accent6">
                    <a:lumMod val="75000"/>
                  </a:schemeClr>
                </a:solidFill>
              </a:rPr>
              <a:t>η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 παρακολούθηση διδασκαλίας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513541-1554-4C07-A184-CA7DB99207C5}"/>
              </a:ext>
            </a:extLst>
          </p:cNvPr>
          <p:cNvSpPr txBox="1"/>
          <p:nvPr/>
        </p:nvSpPr>
        <p:spPr>
          <a:xfrm>
            <a:off x="267230" y="5467697"/>
            <a:ext cx="7098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Διευθυντή</a:t>
            </a:r>
          </a:p>
          <a:p>
            <a:r>
              <a:rPr lang="el-GR" dirty="0"/>
              <a:t>Πρακτικού Παρακολουθήσεων, Εκθέσεων και της τελικής Έκθεσης Αξιολόγησης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F951D0-232E-4E6E-9ED5-E2F6CF630913}"/>
              </a:ext>
            </a:extLst>
          </p:cNvPr>
          <p:cNvSpPr txBox="1"/>
          <p:nvPr/>
        </p:nvSpPr>
        <p:spPr>
          <a:xfrm>
            <a:off x="794266" y="3620811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1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6607C1-1658-4FF9-B976-19380834CB16}"/>
              </a:ext>
            </a:extLst>
          </p:cNvPr>
          <p:cNvSpPr txBox="1"/>
          <p:nvPr/>
        </p:nvSpPr>
        <p:spPr>
          <a:xfrm>
            <a:off x="794266" y="4735444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2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D73031-F485-4515-8BBE-B846495F8146}"/>
              </a:ext>
            </a:extLst>
          </p:cNvPr>
          <p:cNvSpPr txBox="1"/>
          <p:nvPr/>
        </p:nvSpPr>
        <p:spPr>
          <a:xfrm>
            <a:off x="267231" y="4372523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l-GR" baseline="30000" dirty="0">
                <a:solidFill>
                  <a:schemeClr val="accent6">
                    <a:lumMod val="50000"/>
                  </a:schemeClr>
                </a:solidFill>
              </a:rPr>
              <a:t>η</a:t>
            </a:r>
            <a:r>
              <a:rPr lang="el-GR" dirty="0">
                <a:solidFill>
                  <a:schemeClr val="accent6">
                    <a:lumMod val="50000"/>
                  </a:schemeClr>
                </a:solidFill>
              </a:rPr>
              <a:t> παρακολούθηση διδασκαλίας</a:t>
            </a:r>
          </a:p>
        </p:txBody>
      </p:sp>
    </p:spTree>
    <p:extLst>
      <p:ext uri="{BB962C8B-B14F-4D97-AF65-F5344CB8AC3E}">
        <p14:creationId xmlns:p14="http://schemas.microsoft.com/office/powerpoint/2010/main" val="2315294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48DF83BB-521D-41DA-8E5C-C4F1BBB301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3933" y="347540"/>
            <a:ext cx="5698067" cy="664394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30601" y="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9FB6B0-E432-4899-A915-70C61D2AFDB6}"/>
              </a:ext>
            </a:extLst>
          </p:cNvPr>
          <p:cNvSpPr txBox="1"/>
          <p:nvPr/>
        </p:nvSpPr>
        <p:spPr>
          <a:xfrm>
            <a:off x="267231" y="1384080"/>
            <a:ext cx="29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Προκαταρκτική Συνάντηση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97DFF0-6CCA-4345-A49E-159A0981810A}"/>
              </a:ext>
            </a:extLst>
          </p:cNvPr>
          <p:cNvSpPr txBox="1"/>
          <p:nvPr/>
        </p:nvSpPr>
        <p:spPr>
          <a:xfrm>
            <a:off x="267231" y="2690844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Πρακτικό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6B8115-762B-4922-A8CA-20DA442F22BD}"/>
              </a:ext>
            </a:extLst>
          </p:cNvPr>
          <p:cNvSpPr txBox="1"/>
          <p:nvPr/>
        </p:nvSpPr>
        <p:spPr>
          <a:xfrm>
            <a:off x="267231" y="1984769"/>
            <a:ext cx="5169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εκπαιδευτικό στην πλατφόρμα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FD5852-3D00-4545-BC34-9B732CF47EBC}"/>
              </a:ext>
            </a:extLst>
          </p:cNvPr>
          <p:cNvSpPr txBox="1"/>
          <p:nvPr/>
        </p:nvSpPr>
        <p:spPr>
          <a:xfrm>
            <a:off x="267231" y="3330096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l-GR" baseline="30000" dirty="0">
                <a:solidFill>
                  <a:schemeClr val="accent6">
                    <a:lumMod val="75000"/>
                  </a:schemeClr>
                </a:solidFill>
              </a:rPr>
              <a:t>η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 παρακολούθηση διδασκαλίας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513541-1554-4C07-A184-CA7DB99207C5}"/>
              </a:ext>
            </a:extLst>
          </p:cNvPr>
          <p:cNvSpPr txBox="1"/>
          <p:nvPr/>
        </p:nvSpPr>
        <p:spPr>
          <a:xfrm>
            <a:off x="267230" y="5467697"/>
            <a:ext cx="7098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Σύμβουλο Εκπαίδευσης </a:t>
            </a:r>
          </a:p>
          <a:p>
            <a:r>
              <a:rPr lang="el-GR" dirty="0"/>
              <a:t>Πρακτικού Παρακολουθήσεων, Εκθέσεων και της τελικής Έκθεσης Αξιολόγησης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F951D0-232E-4E6E-9ED5-E2F6CF630913}"/>
              </a:ext>
            </a:extLst>
          </p:cNvPr>
          <p:cNvSpPr txBox="1"/>
          <p:nvPr/>
        </p:nvSpPr>
        <p:spPr>
          <a:xfrm>
            <a:off x="794266" y="3620811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1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6607C1-1658-4FF9-B976-19380834CB16}"/>
              </a:ext>
            </a:extLst>
          </p:cNvPr>
          <p:cNvSpPr txBox="1"/>
          <p:nvPr/>
        </p:nvSpPr>
        <p:spPr>
          <a:xfrm>
            <a:off x="794266" y="4735444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2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D73031-F485-4515-8BBE-B846495F8146}"/>
              </a:ext>
            </a:extLst>
          </p:cNvPr>
          <p:cNvSpPr txBox="1"/>
          <p:nvPr/>
        </p:nvSpPr>
        <p:spPr>
          <a:xfrm>
            <a:off x="267231" y="4372523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l-GR" baseline="30000" dirty="0">
                <a:solidFill>
                  <a:schemeClr val="accent6">
                    <a:lumMod val="50000"/>
                  </a:schemeClr>
                </a:solidFill>
              </a:rPr>
              <a:t>η</a:t>
            </a:r>
            <a:r>
              <a:rPr lang="el-GR" dirty="0">
                <a:solidFill>
                  <a:schemeClr val="accent6">
                    <a:lumMod val="50000"/>
                  </a:schemeClr>
                </a:solidFill>
              </a:rPr>
              <a:t> παρακολούθηση διδασκαλίας</a:t>
            </a:r>
          </a:p>
        </p:txBody>
      </p:sp>
    </p:spTree>
    <p:extLst>
      <p:ext uri="{BB962C8B-B14F-4D97-AF65-F5344CB8AC3E}">
        <p14:creationId xmlns:p14="http://schemas.microsoft.com/office/powerpoint/2010/main" val="841625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7D694672-6D68-4CEC-FAC7-95A4B00C26B1}"/>
              </a:ext>
            </a:extLst>
          </p:cNvPr>
          <p:cNvSpPr/>
          <p:nvPr/>
        </p:nvSpPr>
        <p:spPr>
          <a:xfrm>
            <a:off x="6577596" y="394339"/>
            <a:ext cx="5614404" cy="64636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30601" y="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9FB6B0-E432-4899-A915-70C61D2AFDB6}"/>
              </a:ext>
            </a:extLst>
          </p:cNvPr>
          <p:cNvSpPr txBox="1"/>
          <p:nvPr/>
        </p:nvSpPr>
        <p:spPr>
          <a:xfrm>
            <a:off x="267231" y="1384080"/>
            <a:ext cx="29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Προκαταρκτική Συνάντηση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97DFF0-6CCA-4345-A49E-159A0981810A}"/>
              </a:ext>
            </a:extLst>
          </p:cNvPr>
          <p:cNvSpPr txBox="1"/>
          <p:nvPr/>
        </p:nvSpPr>
        <p:spPr>
          <a:xfrm>
            <a:off x="267231" y="2690844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Πρακτικό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6B8115-762B-4922-A8CA-20DA442F22BD}"/>
              </a:ext>
            </a:extLst>
          </p:cNvPr>
          <p:cNvSpPr txBox="1"/>
          <p:nvPr/>
        </p:nvSpPr>
        <p:spPr>
          <a:xfrm>
            <a:off x="267231" y="1984769"/>
            <a:ext cx="5169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εκπαιδευτικό στην πλατφόρμα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FD5852-3D00-4545-BC34-9B732CF47EBC}"/>
              </a:ext>
            </a:extLst>
          </p:cNvPr>
          <p:cNvSpPr txBox="1"/>
          <p:nvPr/>
        </p:nvSpPr>
        <p:spPr>
          <a:xfrm>
            <a:off x="267231" y="3330096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1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513541-1554-4C07-A184-CA7DB99207C5}"/>
              </a:ext>
            </a:extLst>
          </p:cNvPr>
          <p:cNvSpPr txBox="1"/>
          <p:nvPr/>
        </p:nvSpPr>
        <p:spPr>
          <a:xfrm>
            <a:off x="267230" y="5467697"/>
            <a:ext cx="7098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accent6">
                    <a:lumMod val="50000"/>
                  </a:schemeClr>
                </a:solidFill>
              </a:rPr>
              <a:t>Ανάρτηση από τον </a:t>
            </a:r>
            <a:r>
              <a:rPr lang="el-GR" dirty="0"/>
              <a:t>Διευθυντή</a:t>
            </a:r>
            <a:r>
              <a:rPr lang="el-GR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r>
              <a:rPr lang="el-GR" dirty="0">
                <a:solidFill>
                  <a:schemeClr val="accent6">
                    <a:lumMod val="50000"/>
                  </a:schemeClr>
                </a:solidFill>
              </a:rPr>
              <a:t>Πρακτικού Παρακολουθήσεων, Εκθέσεων και της τελικής Έκθεσης Αξιολόγησης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F951D0-232E-4E6E-9ED5-E2F6CF630913}"/>
              </a:ext>
            </a:extLst>
          </p:cNvPr>
          <p:cNvSpPr txBox="1"/>
          <p:nvPr/>
        </p:nvSpPr>
        <p:spPr>
          <a:xfrm>
            <a:off x="794266" y="3620811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1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6607C1-1658-4FF9-B976-19380834CB16}"/>
              </a:ext>
            </a:extLst>
          </p:cNvPr>
          <p:cNvSpPr txBox="1"/>
          <p:nvPr/>
        </p:nvSpPr>
        <p:spPr>
          <a:xfrm>
            <a:off x="794266" y="4735444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2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D73031-F485-4515-8BBE-B846495F8146}"/>
              </a:ext>
            </a:extLst>
          </p:cNvPr>
          <p:cNvSpPr txBox="1"/>
          <p:nvPr/>
        </p:nvSpPr>
        <p:spPr>
          <a:xfrm>
            <a:off x="267231" y="4372523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2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74326AD2-B53E-45D4-9CC2-052A702BA1D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77596" y="394339"/>
            <a:ext cx="5614404" cy="611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20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30601" y="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9FB6B0-E432-4899-A915-70C61D2AFDB6}"/>
              </a:ext>
            </a:extLst>
          </p:cNvPr>
          <p:cNvSpPr txBox="1"/>
          <p:nvPr/>
        </p:nvSpPr>
        <p:spPr>
          <a:xfrm>
            <a:off x="267231" y="1384080"/>
            <a:ext cx="29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Προκαταρκτική Συνάντηση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97DFF0-6CCA-4345-A49E-159A0981810A}"/>
              </a:ext>
            </a:extLst>
          </p:cNvPr>
          <p:cNvSpPr txBox="1"/>
          <p:nvPr/>
        </p:nvSpPr>
        <p:spPr>
          <a:xfrm>
            <a:off x="267231" y="2690844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Πρακτικό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6B8115-762B-4922-A8CA-20DA442F22BD}"/>
              </a:ext>
            </a:extLst>
          </p:cNvPr>
          <p:cNvSpPr txBox="1"/>
          <p:nvPr/>
        </p:nvSpPr>
        <p:spPr>
          <a:xfrm>
            <a:off x="267231" y="1984769"/>
            <a:ext cx="5169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εκπαιδευτικό στην πλατφόρμα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FD5852-3D00-4545-BC34-9B732CF47EBC}"/>
              </a:ext>
            </a:extLst>
          </p:cNvPr>
          <p:cNvSpPr txBox="1"/>
          <p:nvPr/>
        </p:nvSpPr>
        <p:spPr>
          <a:xfrm>
            <a:off x="267231" y="3330096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1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513541-1554-4C07-A184-CA7DB99207C5}"/>
              </a:ext>
            </a:extLst>
          </p:cNvPr>
          <p:cNvSpPr txBox="1"/>
          <p:nvPr/>
        </p:nvSpPr>
        <p:spPr>
          <a:xfrm>
            <a:off x="267230" y="5467697"/>
            <a:ext cx="7098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Διευθυντή </a:t>
            </a:r>
          </a:p>
          <a:p>
            <a:r>
              <a:rPr lang="el-GR" dirty="0"/>
              <a:t>Πρακτικού Παρακολουθήσεων, Εκθέσεων και της τελικής Έκθεσης Αξιολόγησης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F951D0-232E-4E6E-9ED5-E2F6CF630913}"/>
              </a:ext>
            </a:extLst>
          </p:cNvPr>
          <p:cNvSpPr txBox="1"/>
          <p:nvPr/>
        </p:nvSpPr>
        <p:spPr>
          <a:xfrm>
            <a:off x="794266" y="3620811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1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6607C1-1658-4FF9-B976-19380834CB16}"/>
              </a:ext>
            </a:extLst>
          </p:cNvPr>
          <p:cNvSpPr txBox="1"/>
          <p:nvPr/>
        </p:nvSpPr>
        <p:spPr>
          <a:xfrm>
            <a:off x="794266" y="4735444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2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D73031-F485-4515-8BBE-B846495F8146}"/>
              </a:ext>
            </a:extLst>
          </p:cNvPr>
          <p:cNvSpPr txBox="1"/>
          <p:nvPr/>
        </p:nvSpPr>
        <p:spPr>
          <a:xfrm>
            <a:off x="267231" y="4372523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2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grpSp>
        <p:nvGrpSpPr>
          <p:cNvPr id="14" name="Ομάδα 13">
            <a:extLst>
              <a:ext uri="{FF2B5EF4-FFF2-40B4-BE49-F238E27FC236}">
                <a16:creationId xmlns:a16="http://schemas.microsoft.com/office/drawing/2014/main" id="{AD2C5EDF-209C-42E9-9D2B-EB6D3FEC9DE3}"/>
              </a:ext>
            </a:extLst>
          </p:cNvPr>
          <p:cNvGrpSpPr/>
          <p:nvPr/>
        </p:nvGrpSpPr>
        <p:grpSpPr>
          <a:xfrm>
            <a:off x="6675438" y="334712"/>
            <a:ext cx="5516562" cy="5450927"/>
            <a:chOff x="0" y="0"/>
            <a:chExt cx="8696325" cy="7810500"/>
          </a:xfrm>
        </p:grpSpPr>
        <p:pic>
          <p:nvPicPr>
            <p:cNvPr id="15" name="Εικόνα 14">
              <a:extLst>
                <a:ext uri="{FF2B5EF4-FFF2-40B4-BE49-F238E27FC236}">
                  <a16:creationId xmlns:a16="http://schemas.microsoft.com/office/drawing/2014/main" id="{47279F9A-6A02-4846-B4B1-2D403E3D6F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658727" cy="7772400"/>
            </a:xfrm>
            <a:prstGeom prst="rect">
              <a:avLst/>
            </a:prstGeom>
          </p:spPr>
        </p:pic>
        <p:sp>
          <p:nvSpPr>
            <p:cNvPr id="16" name="Ορθογώνιο 15">
              <a:extLst>
                <a:ext uri="{FF2B5EF4-FFF2-40B4-BE49-F238E27FC236}">
                  <a16:creationId xmlns:a16="http://schemas.microsoft.com/office/drawing/2014/main" id="{019A5B9C-6ED5-475E-BBC5-FB7BDF212E1C}"/>
                </a:ext>
              </a:extLst>
            </p:cNvPr>
            <p:cNvSpPr/>
            <p:nvPr/>
          </p:nvSpPr>
          <p:spPr>
            <a:xfrm>
              <a:off x="7124701" y="76200"/>
              <a:ext cx="1276350" cy="131445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 dirty="0"/>
            </a:p>
          </p:txBody>
        </p:sp>
        <p:sp>
          <p:nvSpPr>
            <p:cNvPr id="17" name="Ορθογώνιο 16">
              <a:extLst>
                <a:ext uri="{FF2B5EF4-FFF2-40B4-BE49-F238E27FC236}">
                  <a16:creationId xmlns:a16="http://schemas.microsoft.com/office/drawing/2014/main" id="{110FB1E3-0C8E-4E7C-9129-364B86702FE7}"/>
                </a:ext>
              </a:extLst>
            </p:cNvPr>
            <p:cNvSpPr/>
            <p:nvPr/>
          </p:nvSpPr>
          <p:spPr>
            <a:xfrm>
              <a:off x="6915151" y="2219325"/>
              <a:ext cx="1781174" cy="28575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/>
            </a:p>
          </p:txBody>
        </p:sp>
        <p:sp>
          <p:nvSpPr>
            <p:cNvPr id="18" name="Ορθογώνιο 17">
              <a:extLst>
                <a:ext uri="{FF2B5EF4-FFF2-40B4-BE49-F238E27FC236}">
                  <a16:creationId xmlns:a16="http://schemas.microsoft.com/office/drawing/2014/main" id="{731166EC-0E93-4AFF-A342-D2DBF19B12B8}"/>
                </a:ext>
              </a:extLst>
            </p:cNvPr>
            <p:cNvSpPr/>
            <p:nvPr/>
          </p:nvSpPr>
          <p:spPr>
            <a:xfrm>
              <a:off x="3105151" y="1857375"/>
              <a:ext cx="1781174" cy="28575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/>
            </a:p>
          </p:txBody>
        </p:sp>
        <p:sp>
          <p:nvSpPr>
            <p:cNvPr id="19" name="Ορθογώνιο 18">
              <a:extLst>
                <a:ext uri="{FF2B5EF4-FFF2-40B4-BE49-F238E27FC236}">
                  <a16:creationId xmlns:a16="http://schemas.microsoft.com/office/drawing/2014/main" id="{DF8A8BD6-DF52-4479-8E3A-3A6941784D6F}"/>
                </a:ext>
              </a:extLst>
            </p:cNvPr>
            <p:cNvSpPr/>
            <p:nvPr/>
          </p:nvSpPr>
          <p:spPr>
            <a:xfrm>
              <a:off x="3305175" y="3228975"/>
              <a:ext cx="2838449" cy="28575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/>
            </a:p>
          </p:txBody>
        </p:sp>
        <p:sp>
          <p:nvSpPr>
            <p:cNvPr id="20" name="Ορθογώνιο 19">
              <a:extLst>
                <a:ext uri="{FF2B5EF4-FFF2-40B4-BE49-F238E27FC236}">
                  <a16:creationId xmlns:a16="http://schemas.microsoft.com/office/drawing/2014/main" id="{9311132F-44AC-4E5B-855B-F651570F6503}"/>
                </a:ext>
              </a:extLst>
            </p:cNvPr>
            <p:cNvSpPr/>
            <p:nvPr/>
          </p:nvSpPr>
          <p:spPr>
            <a:xfrm>
              <a:off x="6867525" y="5600700"/>
              <a:ext cx="1781174" cy="28575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/>
            </a:p>
          </p:txBody>
        </p:sp>
        <p:sp>
          <p:nvSpPr>
            <p:cNvPr id="21" name="Ορθογώνιο 20">
              <a:extLst>
                <a:ext uri="{FF2B5EF4-FFF2-40B4-BE49-F238E27FC236}">
                  <a16:creationId xmlns:a16="http://schemas.microsoft.com/office/drawing/2014/main" id="{C0406341-EB0C-42ED-A812-584E160E0EFD}"/>
                </a:ext>
              </a:extLst>
            </p:cNvPr>
            <p:cNvSpPr/>
            <p:nvPr/>
          </p:nvSpPr>
          <p:spPr>
            <a:xfrm>
              <a:off x="3057525" y="6257925"/>
              <a:ext cx="1781174" cy="28575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/>
            </a:p>
          </p:txBody>
        </p:sp>
        <p:sp>
          <p:nvSpPr>
            <p:cNvPr id="22" name="Ορθογώνιο 21">
              <a:extLst>
                <a:ext uri="{FF2B5EF4-FFF2-40B4-BE49-F238E27FC236}">
                  <a16:creationId xmlns:a16="http://schemas.microsoft.com/office/drawing/2014/main" id="{DD40ABA2-0980-404E-A21A-FBA964AD4CE9}"/>
                </a:ext>
              </a:extLst>
            </p:cNvPr>
            <p:cNvSpPr/>
            <p:nvPr/>
          </p:nvSpPr>
          <p:spPr>
            <a:xfrm>
              <a:off x="3095625" y="7524750"/>
              <a:ext cx="1781174" cy="28575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/>
            </a:p>
          </p:txBody>
        </p:sp>
      </p:grp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156C2A8C-6AB8-408D-96DE-CF029DCE04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438" y="5853110"/>
            <a:ext cx="3290690" cy="10048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20C37FD-E7D4-D0BC-B13A-B288BFD40E9D}"/>
              </a:ext>
            </a:extLst>
          </p:cNvPr>
          <p:cNvSpPr txBox="1"/>
          <p:nvPr/>
        </p:nvSpPr>
        <p:spPr>
          <a:xfrm>
            <a:off x="6609446" y="5978182"/>
            <a:ext cx="43252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εξαιρετικό, πολύ καλό, ικανοποιητικό, μη ικανοποιητικό</a:t>
            </a:r>
          </a:p>
        </p:txBody>
      </p:sp>
    </p:spTree>
    <p:extLst>
      <p:ext uri="{BB962C8B-B14F-4D97-AF65-F5344CB8AC3E}">
        <p14:creationId xmlns:p14="http://schemas.microsoft.com/office/powerpoint/2010/main" val="1700504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30601" y="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09F186-A14F-4C92-A6A3-CD9E54860972}"/>
              </a:ext>
            </a:extLst>
          </p:cNvPr>
          <p:cNvSpPr txBox="1"/>
          <p:nvPr/>
        </p:nvSpPr>
        <p:spPr>
          <a:xfrm>
            <a:off x="0" y="0"/>
            <a:ext cx="3837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l-GR" baseline="30000" dirty="0">
                <a:solidFill>
                  <a:schemeClr val="accent6">
                    <a:lumMod val="75000"/>
                  </a:schemeClr>
                </a:solidFill>
              </a:rPr>
              <a:t>η</a:t>
            </a:r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/2</a:t>
            </a:r>
            <a:r>
              <a:rPr lang="el-GR" b="1" baseline="30000" dirty="0">
                <a:solidFill>
                  <a:schemeClr val="accent6">
                    <a:lumMod val="75000"/>
                  </a:schemeClr>
                </a:solidFill>
              </a:rPr>
              <a:t>η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 παρακολούθηση διδασκαλίας</a:t>
            </a:r>
          </a:p>
        </p:txBody>
      </p:sp>
      <p:graphicFrame>
        <p:nvGraphicFramePr>
          <p:cNvPr id="6" name="Πίνακας 5">
            <a:extLst>
              <a:ext uri="{FF2B5EF4-FFF2-40B4-BE49-F238E27FC236}">
                <a16:creationId xmlns:a16="http://schemas.microsoft.com/office/drawing/2014/main" id="{8FBD56FE-EFCC-0BB6-4764-DD2418B0F3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310119"/>
              </p:ext>
            </p:extLst>
          </p:nvPr>
        </p:nvGraphicFramePr>
        <p:xfrm>
          <a:off x="224269" y="369332"/>
          <a:ext cx="11611656" cy="625365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8107">
                  <a:extLst>
                    <a:ext uri="{9D8B030D-6E8A-4147-A177-3AD203B41FA5}">
                      <a16:colId xmlns:a16="http://schemas.microsoft.com/office/drawing/2014/main" val="4246397907"/>
                    </a:ext>
                  </a:extLst>
                </a:gridCol>
                <a:gridCol w="3392681">
                  <a:extLst>
                    <a:ext uri="{9D8B030D-6E8A-4147-A177-3AD203B41FA5}">
                      <a16:colId xmlns:a16="http://schemas.microsoft.com/office/drawing/2014/main" val="257381722"/>
                    </a:ext>
                  </a:extLst>
                </a:gridCol>
                <a:gridCol w="2555192">
                  <a:extLst>
                    <a:ext uri="{9D8B030D-6E8A-4147-A177-3AD203B41FA5}">
                      <a16:colId xmlns:a16="http://schemas.microsoft.com/office/drawing/2014/main" val="618579212"/>
                    </a:ext>
                  </a:extLst>
                </a:gridCol>
                <a:gridCol w="2195676">
                  <a:extLst>
                    <a:ext uri="{9D8B030D-6E8A-4147-A177-3AD203B41FA5}">
                      <a16:colId xmlns:a16="http://schemas.microsoft.com/office/drawing/2014/main" val="1278927669"/>
                    </a:ext>
                  </a:extLst>
                </a:gridCol>
              </a:tblGrid>
              <a:tr h="233854">
                <a:tc>
                  <a:txBody>
                    <a:bodyPr/>
                    <a:lstStyle/>
                    <a:p>
                      <a:pPr marL="252730" algn="ctr">
                        <a:lnSpc>
                          <a:spcPts val="1340"/>
                        </a:lnSpc>
                      </a:pPr>
                      <a:r>
                        <a:rPr lang="en-US" sz="1200" b="1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Μη</a:t>
                      </a:r>
                      <a:r>
                        <a:rPr lang="en-US" sz="1200" b="1" spc="-5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spc="-1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ικ</a:t>
                      </a:r>
                      <a:r>
                        <a:rPr lang="en-US" sz="1200" b="1" spc="-1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ανοποιητικό</a:t>
                      </a:r>
                      <a:endParaRPr lang="el-GR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35610" algn="ctr">
                        <a:lnSpc>
                          <a:spcPts val="1340"/>
                        </a:lnSpc>
                      </a:pPr>
                      <a:r>
                        <a:rPr lang="en-US" sz="1200" b="1" spc="-1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Ικ</a:t>
                      </a:r>
                      <a:r>
                        <a:rPr lang="en-US" sz="1200" b="1" spc="-1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ανοποιητικό</a:t>
                      </a:r>
                      <a:endParaRPr lang="el-GR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8480" algn="ctr">
                        <a:lnSpc>
                          <a:spcPts val="1340"/>
                        </a:lnSpc>
                      </a:pPr>
                      <a:r>
                        <a:rPr lang="en-US" sz="1200" b="1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Πολύ</a:t>
                      </a:r>
                      <a:r>
                        <a:rPr lang="en-US" sz="1200" b="1" spc="-2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κα</a:t>
                      </a:r>
                      <a:r>
                        <a:rPr lang="en-US" sz="1200" b="1" spc="-2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λό</a:t>
                      </a:r>
                      <a:endParaRPr lang="el-GR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6565" algn="ctr">
                        <a:lnSpc>
                          <a:spcPts val="1340"/>
                        </a:lnSpc>
                      </a:pPr>
                      <a:r>
                        <a:rPr lang="en-US" sz="1200" b="1" spc="-1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Εξ</a:t>
                      </a:r>
                      <a:r>
                        <a:rPr lang="en-US" sz="1200" b="1" spc="-1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αιρετικό</a:t>
                      </a:r>
                      <a:endParaRPr lang="el-GR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703290"/>
                  </a:ext>
                </a:extLst>
              </a:tr>
              <a:tr h="5175583">
                <a:tc>
                  <a:txBody>
                    <a:bodyPr/>
                    <a:lstStyle/>
                    <a:p>
                      <a:pPr marL="171450" marR="28575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l-G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28575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l-G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28575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l-G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28575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Περιορισμένες σχέσεις και </a:t>
                      </a:r>
                      <a:r>
                        <a:rPr lang="el-GR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διαδράσεις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μεταξύ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εκπαιδευτικού-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μαθητών και μαθητών μεταξύ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τους.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26390" marR="285750">
                        <a:spcAft>
                          <a:spcPts val="0"/>
                        </a:spcAf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71450" marR="85725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295" algn="l"/>
                        </a:tabLst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Απουσία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κλίματος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αμοιβαίας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εμπιστοσύνης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και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αλληλοσεβασμού.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/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/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/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/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/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/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17653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295" algn="l"/>
                        </a:tabLst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Αδυναμία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πρόληψης και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αδιαφορία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πίλυσης προβλημάτων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πειθαρχίας,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καθώς και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συγκρούσεων.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33375" marR="176530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333375" marR="176530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363220" lvl="0" indent="-171450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295" algn="l"/>
                        </a:tabLst>
                      </a:pP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Δυσανάλογες,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αναποτελεσματικές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ή κάποτε και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προσβλητικές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αντιδράσεις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προς τους μαθητές σε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προβλήματα πειθαρχίας.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33375" marR="363220">
                        <a:spcBef>
                          <a:spcPts val="5"/>
                        </a:spcBef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333375" marR="363220">
                        <a:spcBef>
                          <a:spcPts val="5"/>
                        </a:spcBef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168910" lvl="0" indent="-171450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295" algn="l"/>
                        </a:tabLst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Αδιαφορία ως προς την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ανάγκη</a:t>
                      </a:r>
                      <a:r>
                        <a:rPr lang="el-GR" sz="1200" b="1" spc="-6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δράσεων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αποδοχής διαφορετικότητας.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20320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l-G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20320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l-G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20320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Ικανοποιητικά θετικό ψυχολογικό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κλίμα</a:t>
                      </a:r>
                      <a:r>
                        <a:rPr lang="el-GR" sz="1200" spc="-6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για την υποβοήθηση της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μαθησιακής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διαδικασίας</a:t>
                      </a:r>
                      <a:r>
                        <a:rPr lang="el-GR" sz="1200" spc="1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εντός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της σχολικής τάξης.</a:t>
                      </a:r>
                    </a:p>
                    <a:p>
                      <a:pPr marL="274320" marR="203200">
                        <a:spcAft>
                          <a:spcPts val="0"/>
                        </a:spcAft>
                      </a:pP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74320" marR="203200">
                        <a:spcAft>
                          <a:spcPts val="0"/>
                        </a:spcAf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71450" marR="203200" lvl="0" indent="-171450">
                        <a:lnSpc>
                          <a:spcPct val="98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295" algn="l"/>
                        </a:tabLst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Ικανοποιητικός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βαθμός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αμοιβαίας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εμπιστοσύνης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και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αλληλοσεβασμού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μεταξύ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εκπαιδευτικού και μαθητών.</a:t>
                      </a:r>
                    </a:p>
                    <a:p>
                      <a:pPr marL="274320" marR="203200">
                        <a:lnSpc>
                          <a:spcPct val="98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71450" marR="203200" lvl="0" indent="-171450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33680" algn="l"/>
                        </a:tabLst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Καλλιέργεια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θετικών προσδοκιών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για τη μαθησιακή και την κοινωνική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συμπεριφορά των μαθητών.</a:t>
                      </a:r>
                    </a:p>
                    <a:p>
                      <a:pPr marL="333375" marR="203200">
                        <a:spcBef>
                          <a:spcPts val="5"/>
                        </a:spcBef>
                        <a:spcAft>
                          <a:spcPts val="0"/>
                        </a:spcAft>
                        <a:tabLst>
                          <a:tab pos="233680" algn="l"/>
                        </a:tabLs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71450" marR="20320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295" algn="l"/>
                        </a:tabLst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Εποπτεία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και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παιδαγωγική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ανατροφοδότηση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της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μαθησιακής και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κοινωνικής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συμπεριφοράς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των μαθητών,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όχι</a:t>
                      </a:r>
                      <a:r>
                        <a:rPr lang="el-GR" sz="1200" u="sng" spc="-6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πάντοτε με την αναμενόμενη </a:t>
                      </a:r>
                      <a:r>
                        <a:rPr lang="el-GR" sz="1200" u="sng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αποτελεσματικότητα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στις περιπτώσεις της επίλυσης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των</a:t>
                      </a:r>
                      <a:r>
                        <a:rPr lang="el-GR" sz="1200" spc="-6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διαφορών και συγκρούσεων.</a:t>
                      </a:r>
                    </a:p>
                    <a:p>
                      <a:pPr marL="333375" marR="203200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71450" marR="20320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295" algn="l"/>
                        </a:tabLst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Αποδεκτό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επίπεδο πρόληψης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και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παιδαγωγικής αντιμετώπισης προβλημάτων πειθαρχίας.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33375" marR="203200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71450" marR="203200" lvl="0" indent="-171450">
                        <a:lnSpc>
                          <a:spcPts val="1395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295" algn="l"/>
                        </a:tabLst>
                      </a:pP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Χαμηλής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προτεραιότητας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δράσεις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αναγνώρισης και αποδοχής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της </a:t>
                      </a:r>
                      <a:r>
                        <a:rPr lang="el-GR" sz="1200" spc="-1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κοινωνικο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-πολιτισμικής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και της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ατομικής ετερότητας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στο</a:t>
                      </a:r>
                      <a:r>
                        <a:rPr lang="el-GR" sz="1200" spc="-6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πλαίσιο της σχολικής ζωής.</a:t>
                      </a:r>
                    </a:p>
                    <a:p>
                      <a:pPr marL="333375" marR="203200">
                        <a:lnSpc>
                          <a:spcPts val="1395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333375" marR="203200">
                        <a:lnSpc>
                          <a:spcPts val="1395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20320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295" algn="l"/>
                        </a:tabLst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Ενεργός</a:t>
                      </a:r>
                      <a:r>
                        <a:rPr lang="el-GR" sz="1200" b="1" spc="-3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εμπλοκή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μεγάλου μέρους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των </a:t>
                      </a:r>
                      <a:r>
                        <a:rPr lang="el-GR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μαθητών</a:t>
                      </a:r>
                      <a:r>
                        <a:rPr lang="el-GR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στις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διαδικασίες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μάθησης.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SzPts val="1100"/>
                        <a:buFont typeface="Symbol" panose="05050102010706020507" pitchFamily="18" charset="2"/>
                        <a:buNone/>
                        <a:tabLst>
                          <a:tab pos="201930" algn="l"/>
                        </a:tabLst>
                      </a:pPr>
                      <a:r>
                        <a:rPr lang="en-US" sz="1200" i="1" u="sng" dirty="0">
                          <a:effectLst/>
                          <a:latin typeface="Calibri" panose="020F0502020204030204" pitchFamily="34" charset="0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Επιπ</a:t>
                      </a:r>
                      <a:r>
                        <a:rPr lang="en-US" sz="1200" i="1" u="sng" dirty="0" err="1">
                          <a:effectLst/>
                          <a:latin typeface="Calibri" panose="020F0502020204030204" pitchFamily="34" charset="0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λέον</a:t>
                      </a:r>
                      <a:r>
                        <a:rPr lang="en-US" sz="1200" i="1" u="sng" spc="-65" dirty="0">
                          <a:effectLst/>
                          <a:latin typeface="Calibri" panose="020F0502020204030204" pitchFamily="34" charset="0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 </a:t>
                      </a:r>
                      <a:r>
                        <a:rPr lang="en-US" sz="1200" i="1" u="sng" dirty="0">
                          <a:effectLst/>
                          <a:latin typeface="Calibri" panose="020F0502020204030204" pitchFamily="34" charset="0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π</a:t>
                      </a:r>
                      <a:r>
                        <a:rPr lang="en-US" sz="1200" i="1" u="sng" dirty="0" err="1">
                          <a:effectLst/>
                          <a:latin typeface="Calibri" panose="020F0502020204030204" pitchFamily="34" charset="0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ροηγούμενης</a:t>
                      </a: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 </a:t>
                      </a:r>
                      <a:r>
                        <a:rPr lang="en-US" sz="1200" i="1" u="sng" spc="-10" dirty="0">
                          <a:effectLst/>
                          <a:latin typeface="Calibri" panose="020F0502020204030204" pitchFamily="34" charset="0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βα</a:t>
                      </a:r>
                      <a:r>
                        <a:rPr lang="en-US" sz="1200" i="1" u="sng" spc="-10" dirty="0" err="1">
                          <a:effectLst/>
                          <a:latin typeface="Calibri" panose="020F0502020204030204" pitchFamily="34" charset="0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θμίδ</a:t>
                      </a:r>
                      <a:r>
                        <a:rPr lang="en-US" sz="1200" i="1" u="sng" spc="-10" dirty="0">
                          <a:effectLst/>
                          <a:latin typeface="Calibri" panose="020F0502020204030204" pitchFamily="34" charset="0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ας:</a:t>
                      </a:r>
                      <a:r>
                        <a:rPr lang="en-US" sz="1200" spc="-10" dirty="0">
                          <a:effectLst/>
                          <a:latin typeface="Calibri" panose="020F0502020204030204" pitchFamily="34" charset="0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 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  <a:p>
                      <a:pPr marL="201295">
                        <a:tabLst>
                          <a:tab pos="201930" algn="l"/>
                        </a:tabLs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  <a:tabLst>
                          <a:tab pos="201930" algn="l"/>
                        </a:tabLst>
                      </a:pP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Διαμόρφωση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ευδιάκριτου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κλίματος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θετικών διαπροσωπικών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σχέσεων</a:t>
                      </a:r>
                      <a:r>
                        <a:rPr lang="el-GR" sz="1200" spc="-3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μεταξύ</a:t>
                      </a:r>
                      <a:r>
                        <a:rPr lang="el-GR" sz="1200" spc="-2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spc="-2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του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εκπαιδευτικού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και</a:t>
                      </a:r>
                      <a:r>
                        <a:rPr lang="el-GR" sz="1200" spc="-6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των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μαθητών.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66700" indent="-228600">
                        <a:tabLst>
                          <a:tab pos="201930" algn="l"/>
                        </a:tabLs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71450" marR="620395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930" algn="l"/>
                        </a:tabLst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Υψηλό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επίπεδο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αμοιβαίας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εμπιστοσύνης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και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αλληλοσεβασμού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μεταξύ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εκπαιδευτικού και</a:t>
                      </a:r>
                      <a:r>
                        <a:rPr lang="el-GR" sz="1200" spc="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μαθητών.</a:t>
                      </a:r>
                    </a:p>
                    <a:p>
                      <a:pPr marL="266700" marR="224155" indent="-228600"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266700" marR="224155" indent="-228600"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66700" marR="224155" indent="-228600"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213995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930" algn="l"/>
                        </a:tabLst>
                      </a:pPr>
                      <a:r>
                        <a:rPr lang="el-GR" sz="12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Επιτυχής</a:t>
                      </a:r>
                      <a:r>
                        <a:rPr lang="el-GR" sz="1200" b="1" u="sng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πρόληψη</a:t>
                      </a:r>
                      <a:r>
                        <a:rPr lang="el-GR" sz="1200" b="1" u="sng" spc="-6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και </a:t>
                      </a:r>
                      <a:r>
                        <a:rPr lang="el-GR" sz="1200" b="1" u="sng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διαχείριση</a:t>
                      </a:r>
                      <a:r>
                        <a:rPr lang="el-GR" sz="12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u="sng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προβλημάτων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συμπεριφοράς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και συγκρούσεων με σεβασμό στην αξιοπρέπεια των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μαθητών.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66700" marR="435610" indent="-228600"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266700" marR="435610" indent="-228600"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66700" marR="435610" indent="-228600"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66700" marR="435610" indent="-228600"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66700" marR="435610" indent="-228600"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252095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930" algn="l"/>
                        </a:tabLst>
                      </a:pP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Ολοκληρωμένες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δράσεις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αναγνώρισης και αποδοχής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της </a:t>
                      </a:r>
                      <a:r>
                        <a:rPr lang="el-GR" sz="1200" spc="-1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κοινωνικο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-πολιτισμικής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και της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ατομικής ετερότητας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στο</a:t>
                      </a:r>
                      <a:r>
                        <a:rPr lang="el-GR" sz="1200" spc="-6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πλαίσιο της σχολικής ζωής.</a:t>
                      </a:r>
                    </a:p>
                    <a:p>
                      <a:pPr marL="266700" marR="252095" indent="-228600"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71450" lvl="0" indent="-171450">
                        <a:lnSpc>
                          <a:spcPts val="1395"/>
                        </a:lnSpc>
                        <a:buFont typeface="Arial" panose="020B0604020202020204" pitchFamily="34" charset="0"/>
                        <a:buChar char="•"/>
                        <a:tabLst>
                          <a:tab pos="201930" algn="l"/>
                        </a:tabLst>
                      </a:pP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Ενεργός</a:t>
                      </a:r>
                      <a:r>
                        <a:rPr lang="el-GR" sz="1200" b="1" spc="-3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εμπλοκή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περισσοτέρων</a:t>
                      </a:r>
                      <a:r>
                        <a:rPr lang="el-GR" sz="1200" b="1" spc="7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μαθητών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της τάξης στις διαδικασίες μάθησης.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1340"/>
                        </a:lnSpc>
                      </a:pPr>
                      <a:r>
                        <a:rPr lang="en-US" sz="1200" i="1" u="sng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Επιπ</a:t>
                      </a:r>
                      <a:r>
                        <a:rPr lang="en-US" sz="1200" i="1" u="sng" spc="-1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λέον</a:t>
                      </a:r>
                      <a:r>
                        <a:rPr lang="el-GR" sz="1200" i="1" u="sng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i="1" u="sng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</a:t>
                      </a:r>
                      <a:r>
                        <a:rPr lang="en-US" sz="1200" i="1" u="sng" spc="-1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ροηγούμενης</a:t>
                      </a:r>
                      <a:r>
                        <a:rPr lang="en-US" sz="1200" i="1" u="sng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βα</a:t>
                      </a:r>
                      <a:r>
                        <a:rPr lang="en-US" sz="1200" i="1" u="sng" spc="-1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θμίδ</a:t>
                      </a:r>
                      <a:r>
                        <a:rPr lang="en-US" sz="1200" i="1" u="sng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ας: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5410">
                        <a:lnSpc>
                          <a:spcPts val="1340"/>
                        </a:lnSpc>
                      </a:pP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930" algn="l"/>
                        </a:tabLst>
                      </a:pP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Καλλιέργεια δεξιοτήτων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αυτορρύθμισης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της κοινωνικής και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μαθησιακής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συμπεριφοράς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των 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μαθητών.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73685" indent="-228600">
                        <a:spcAft>
                          <a:spcPts val="0"/>
                        </a:spcAft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7145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01930" algn="l"/>
                        </a:tabLst>
                      </a:pP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Καθοριστική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συμβολή</a:t>
                      </a:r>
                      <a:r>
                        <a:rPr lang="el-GR" sz="1200" b="1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στην ανάπτυξη στάσεων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και</a:t>
                      </a:r>
                      <a:r>
                        <a:rPr lang="el-GR" sz="1200" spc="-6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ικανοτήτων</a:t>
                      </a:r>
                      <a:r>
                        <a:rPr lang="el-GR" sz="1200" spc="12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για τον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προσδιορισμό κοινών στόχων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τη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διαχείριση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συγκρούσεων</a:t>
                      </a:r>
                      <a:r>
                        <a:rPr lang="el-GR" sz="1200" spc="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και την</a:t>
                      </a:r>
                      <a:r>
                        <a:rPr lang="el-GR" sz="1200" spc="-6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ανάπτυξη</a:t>
                      </a:r>
                      <a:r>
                        <a:rPr lang="el-GR" sz="1200" spc="-6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κοινών </a:t>
                      </a:r>
                      <a:r>
                        <a:rPr lang="el-GR" sz="1200" b="1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δράσεων</a:t>
                      </a:r>
                      <a:r>
                        <a:rPr lang="el-GR" sz="12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5410"/>
                      <a:r>
                        <a:rPr lang="el-GR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44187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A65F60F-68B9-C56D-16BE-8143D7B2431E}"/>
              </a:ext>
            </a:extLst>
          </p:cNvPr>
          <p:cNvSpPr txBox="1"/>
          <p:nvPr/>
        </p:nvSpPr>
        <p:spPr>
          <a:xfrm>
            <a:off x="10007126" y="6119336"/>
            <a:ext cx="1782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+</a:t>
            </a:r>
            <a:r>
              <a:rPr lang="el-GR" b="1" dirty="0">
                <a:solidFill>
                  <a:srgbClr val="FF0000"/>
                </a:solidFill>
              </a:rPr>
              <a:t> Αναστοχασμός</a:t>
            </a:r>
          </a:p>
        </p:txBody>
      </p:sp>
    </p:spTree>
    <p:extLst>
      <p:ext uri="{BB962C8B-B14F-4D97-AF65-F5344CB8AC3E}">
        <p14:creationId xmlns:p14="http://schemas.microsoft.com/office/powerpoint/2010/main" val="854100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30601" y="0"/>
            <a:ext cx="4529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/>
              <a:t>Συνάντηση και διαδικασίες αξιολόγησης</a:t>
            </a:r>
            <a:r>
              <a:rPr lang="en-US" sz="2000" b="1" dirty="0"/>
              <a:t> 4823/21</a:t>
            </a:r>
            <a:endParaRPr lang="el-GR" sz="20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0459D7A-78CA-51E4-DBD8-AAACD585DB1E}"/>
              </a:ext>
            </a:extLst>
          </p:cNvPr>
          <p:cNvSpPr txBox="1"/>
          <p:nvPr/>
        </p:nvSpPr>
        <p:spPr>
          <a:xfrm>
            <a:off x="160175" y="1075782"/>
            <a:ext cx="1172702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Στην περίπτωση που το έργο ενός εκπαιδευτικού αξιολογηθεί ως «μη ικανοποιητικό» κατά την αξιολόγησή του σε ένα από τα πεδία Α1, Α2 ή Β, κατά περίπτωση, ο συγκεκριμένος εκπαιδευτικός παρακολουθεί επιμορφωτικό πρόγραμμα, το οποίο εκπονείται από το Ινστιτούτο Εκπαιδευτικής Πολιτικής (</a:t>
            </a:r>
            <a:r>
              <a:rPr lang="el-GR" dirty="0" err="1"/>
              <a:t>Ι.Ε.Π</a:t>
            </a:r>
            <a:r>
              <a:rPr lang="el-GR" dirty="0"/>
              <a:t>.).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AD1B2A-DDA2-8FA7-A2D2-4C1986D2D5AF}"/>
              </a:ext>
            </a:extLst>
          </p:cNvPr>
          <p:cNvSpPr txBox="1"/>
          <p:nvPr/>
        </p:nvSpPr>
        <p:spPr>
          <a:xfrm>
            <a:off x="160175" y="3700279"/>
            <a:ext cx="117270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Στην περίπτωση που το έργο ενός </a:t>
            </a:r>
            <a:r>
              <a:rPr lang="el-GR" b="1" dirty="0"/>
              <a:t>δόκιμου</a:t>
            </a:r>
            <a:r>
              <a:rPr lang="el-GR" dirty="0"/>
              <a:t> εκπαιδευτικού αξιολογηθεί ως «μη ικανοποιητικό», έστω και σε ένα από τα πεδία Α1, Α2 ή Β, δεν μονιμοποιείται αλλά μπορεί να επαναλάβει τη διαδικασία τα αμέσως επόμενα δύο (2) έτη.</a:t>
            </a:r>
          </a:p>
        </p:txBody>
      </p:sp>
    </p:spTree>
    <p:extLst>
      <p:ext uri="{BB962C8B-B14F-4D97-AF65-F5344CB8AC3E}">
        <p14:creationId xmlns:p14="http://schemas.microsoft.com/office/powerpoint/2010/main" val="3218327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361267" y="287866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F8A12F68-DE41-4D16-A5CB-34382C3A6493}"/>
              </a:ext>
            </a:extLst>
          </p:cNvPr>
          <p:cNvSpPr/>
          <p:nvPr/>
        </p:nvSpPr>
        <p:spPr>
          <a:xfrm>
            <a:off x="296332" y="3389780"/>
            <a:ext cx="6352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παιδαγωγικό κλίμα και διαχείριση της τάξης (Α2).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D17721-BE9E-43EF-A473-D5CB26ACA0F2}"/>
              </a:ext>
            </a:extLst>
          </p:cNvPr>
          <p:cNvSpPr txBox="1"/>
          <p:nvPr/>
        </p:nvSpPr>
        <p:spPr>
          <a:xfrm>
            <a:off x="296333" y="2813310"/>
            <a:ext cx="1333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Διευθυντής:</a:t>
            </a: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1E985BF6-34BF-4669-BC88-D69BA3FCB23A}"/>
              </a:ext>
            </a:extLst>
          </p:cNvPr>
          <p:cNvSpPr/>
          <p:nvPr/>
        </p:nvSpPr>
        <p:spPr>
          <a:xfrm>
            <a:off x="296333" y="860130"/>
            <a:ext cx="83735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Α1) γενική και ειδική διδακτική του γνωστικού αντικειμένου </a:t>
            </a:r>
          </a:p>
          <a:p>
            <a:r>
              <a:rPr lang="el-GR" dirty="0"/>
              <a:t>Α2) παιδαγωγικό κλίμα και διαχείριση της τάξης </a:t>
            </a:r>
          </a:p>
          <a:p>
            <a:endParaRPr lang="el-GR" dirty="0"/>
          </a:p>
          <a:p>
            <a:r>
              <a:rPr lang="el-GR" dirty="0"/>
              <a:t>Β) υπηρεσιακή συνέπεια και επάρκεια του εκπαιδευτικού.</a:t>
            </a:r>
          </a:p>
        </p:txBody>
      </p:sp>
    </p:spTree>
    <p:extLst>
      <p:ext uri="{BB962C8B-B14F-4D97-AF65-F5344CB8AC3E}">
        <p14:creationId xmlns:p14="http://schemas.microsoft.com/office/powerpoint/2010/main" val="3379150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56001" y="35560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F40BEA-3679-485D-A71E-AE21148EEC94}"/>
              </a:ext>
            </a:extLst>
          </p:cNvPr>
          <p:cNvSpPr txBox="1"/>
          <p:nvPr/>
        </p:nvSpPr>
        <p:spPr>
          <a:xfrm>
            <a:off x="267231" y="1384080"/>
            <a:ext cx="29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Προκαταρκτική Συνάντηση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0C7E17-CC9A-4627-93A7-91BCC7D82ADE}"/>
              </a:ext>
            </a:extLst>
          </p:cNvPr>
          <p:cNvSpPr txBox="1"/>
          <p:nvPr/>
        </p:nvSpPr>
        <p:spPr>
          <a:xfrm>
            <a:off x="267231" y="2690844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Πρακτικό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63BC05-4B71-4AFD-BDEC-E5D78C6EC2A3}"/>
              </a:ext>
            </a:extLst>
          </p:cNvPr>
          <p:cNvSpPr txBox="1"/>
          <p:nvPr/>
        </p:nvSpPr>
        <p:spPr>
          <a:xfrm>
            <a:off x="267231" y="1984769"/>
            <a:ext cx="5169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εκπαιδευτικό στην πλατφόρμα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469799-5641-4DB5-AD32-1147EDFF0268}"/>
              </a:ext>
            </a:extLst>
          </p:cNvPr>
          <p:cNvSpPr txBox="1"/>
          <p:nvPr/>
        </p:nvSpPr>
        <p:spPr>
          <a:xfrm>
            <a:off x="267231" y="3330096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1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060FE5D-93E1-452A-81FB-20D7B3FCC8EC}"/>
              </a:ext>
            </a:extLst>
          </p:cNvPr>
          <p:cNvSpPr txBox="1"/>
          <p:nvPr/>
        </p:nvSpPr>
        <p:spPr>
          <a:xfrm>
            <a:off x="267230" y="5467697"/>
            <a:ext cx="7098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Διευθυντή </a:t>
            </a:r>
          </a:p>
          <a:p>
            <a:r>
              <a:rPr lang="el-GR" dirty="0"/>
              <a:t>Πρακτικού Παρακολουθήσεων, Εκθέσεων και της τελικής Έκθεσης Αξιολόγησης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600369E-DCDF-4FFF-A202-5E88E038DB03}"/>
              </a:ext>
            </a:extLst>
          </p:cNvPr>
          <p:cNvSpPr txBox="1"/>
          <p:nvPr/>
        </p:nvSpPr>
        <p:spPr>
          <a:xfrm>
            <a:off x="794266" y="3620811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1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F54E64F-4EEF-4372-B7BE-5B4A4CC286EE}"/>
              </a:ext>
            </a:extLst>
          </p:cNvPr>
          <p:cNvSpPr txBox="1"/>
          <p:nvPr/>
        </p:nvSpPr>
        <p:spPr>
          <a:xfrm>
            <a:off x="794266" y="4735444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2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E5B238D-8EA0-4129-AB54-E943C274B57D}"/>
              </a:ext>
            </a:extLst>
          </p:cNvPr>
          <p:cNvSpPr txBox="1"/>
          <p:nvPr/>
        </p:nvSpPr>
        <p:spPr>
          <a:xfrm>
            <a:off x="267231" y="4372523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2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</p:spTree>
    <p:extLst>
      <p:ext uri="{BB962C8B-B14F-4D97-AF65-F5344CB8AC3E}">
        <p14:creationId xmlns:p14="http://schemas.microsoft.com/office/powerpoint/2010/main" val="258644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56001" y="35560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ECB34C-34EF-43B2-84C8-2BBC7A5900B6}"/>
              </a:ext>
            </a:extLst>
          </p:cNvPr>
          <p:cNvSpPr txBox="1"/>
          <p:nvPr/>
        </p:nvSpPr>
        <p:spPr>
          <a:xfrm>
            <a:off x="267231" y="1384080"/>
            <a:ext cx="29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Προκαταρκτική Συνάντηση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39F7DF-8207-4DB0-9DCA-B32BC004C2ED}"/>
              </a:ext>
            </a:extLst>
          </p:cNvPr>
          <p:cNvSpPr txBox="1"/>
          <p:nvPr/>
        </p:nvSpPr>
        <p:spPr>
          <a:xfrm>
            <a:off x="267231" y="2690844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Πρακτικό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15BE93-87A3-44DC-B66A-646627F01C69}"/>
              </a:ext>
            </a:extLst>
          </p:cNvPr>
          <p:cNvSpPr txBox="1"/>
          <p:nvPr/>
        </p:nvSpPr>
        <p:spPr>
          <a:xfrm>
            <a:off x="267231" y="1984769"/>
            <a:ext cx="5169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accent4">
                    <a:lumMod val="50000"/>
                  </a:schemeClr>
                </a:solidFill>
              </a:rPr>
              <a:t>Ανάρτηση από τον εκπαιδευτικό στην πλατφόρμα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3BD6E9A-1BB0-4252-8D98-CD7F79D4FCB0}"/>
              </a:ext>
            </a:extLst>
          </p:cNvPr>
          <p:cNvSpPr txBox="1"/>
          <p:nvPr/>
        </p:nvSpPr>
        <p:spPr>
          <a:xfrm>
            <a:off x="267231" y="3330096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1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90E260-4952-4681-A397-12EAB249BA60}"/>
              </a:ext>
            </a:extLst>
          </p:cNvPr>
          <p:cNvSpPr txBox="1"/>
          <p:nvPr/>
        </p:nvSpPr>
        <p:spPr>
          <a:xfrm>
            <a:off x="267230" y="5467697"/>
            <a:ext cx="7098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Διευθυντή</a:t>
            </a:r>
          </a:p>
          <a:p>
            <a:r>
              <a:rPr lang="el-GR" dirty="0"/>
              <a:t>Πρακτικού Παρακολουθήσεων, Εκθέσεων και της τελικής Έκθεσης Αξιολόγησης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E426F3E-7D26-4942-93E4-6D982F33A412}"/>
              </a:ext>
            </a:extLst>
          </p:cNvPr>
          <p:cNvSpPr txBox="1"/>
          <p:nvPr/>
        </p:nvSpPr>
        <p:spPr>
          <a:xfrm>
            <a:off x="794266" y="3620811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1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E091DD9-6E6E-4945-A14D-85E099453221}"/>
              </a:ext>
            </a:extLst>
          </p:cNvPr>
          <p:cNvSpPr txBox="1"/>
          <p:nvPr/>
        </p:nvSpPr>
        <p:spPr>
          <a:xfrm>
            <a:off x="794266" y="4735444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2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81D8084-C5A8-4A44-8E4A-9EE845FABA62}"/>
              </a:ext>
            </a:extLst>
          </p:cNvPr>
          <p:cNvSpPr txBox="1"/>
          <p:nvPr/>
        </p:nvSpPr>
        <p:spPr>
          <a:xfrm>
            <a:off x="267231" y="4372523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2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3216D9-A88B-AF51-CD1F-291F8E5FBD0E}"/>
              </a:ext>
            </a:extLst>
          </p:cNvPr>
          <p:cNvSpPr txBox="1"/>
          <p:nvPr/>
        </p:nvSpPr>
        <p:spPr>
          <a:xfrm>
            <a:off x="7832419" y="816241"/>
            <a:ext cx="38050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https://www.minedu.gov.gr/axiologisi</a:t>
            </a:r>
            <a:r>
              <a:rPr lang="en-US" dirty="0"/>
              <a:t> </a:t>
            </a:r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C061565D-620A-1A7A-02A2-FD55933763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7771" y="1195924"/>
            <a:ext cx="5554496" cy="530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167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56001" y="35560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sp>
        <p:nvSpPr>
          <p:cNvPr id="21" name="Ορθογώνιο 20">
            <a:extLst>
              <a:ext uri="{FF2B5EF4-FFF2-40B4-BE49-F238E27FC236}">
                <a16:creationId xmlns:a16="http://schemas.microsoft.com/office/drawing/2014/main" id="{7A686939-FA73-4FF3-8EA7-F2792164A889}"/>
              </a:ext>
            </a:extLst>
          </p:cNvPr>
          <p:cNvSpPr/>
          <p:nvPr/>
        </p:nvSpPr>
        <p:spPr>
          <a:xfrm>
            <a:off x="7609477" y="766956"/>
            <a:ext cx="418253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Καταχωρίζει</a:t>
            </a:r>
            <a:r>
              <a:rPr lang="el-GR" b="1" dirty="0"/>
              <a:t>:</a:t>
            </a:r>
            <a:r>
              <a:rPr lang="el-GR" dirty="0"/>
              <a:t> </a:t>
            </a:r>
          </a:p>
          <a:p>
            <a:r>
              <a:rPr lang="el-GR" dirty="0"/>
              <a:t>Έκθεση </a:t>
            </a:r>
            <a:r>
              <a:rPr lang="el-GR" dirty="0" err="1"/>
              <a:t>αυτοαξιολόγησης</a:t>
            </a:r>
            <a:r>
              <a:rPr lang="el-GR" dirty="0"/>
              <a:t> σχετικά με το παιδαγωγικό ή διδακτικό έργο του.</a:t>
            </a:r>
          </a:p>
          <a:p>
            <a:endParaRPr lang="el-GR" dirty="0"/>
          </a:p>
          <a:p>
            <a:r>
              <a:rPr lang="el-GR" dirty="0"/>
              <a:t>Η έκθεση </a:t>
            </a:r>
            <a:r>
              <a:rPr lang="el-GR" dirty="0" err="1"/>
              <a:t>αυτοαξιολόγησης</a:t>
            </a: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δύναται</a:t>
            </a:r>
            <a:r>
              <a:rPr lang="el-GR" dirty="0"/>
              <a:t> να </a:t>
            </a:r>
            <a:r>
              <a:rPr lang="el-GR" dirty="0" err="1"/>
              <a:t>επικαιροποιηθεί</a:t>
            </a:r>
            <a:r>
              <a:rPr lang="el-GR" dirty="0"/>
              <a:t> ή συμπληρωθεί με την έγγραφη έκθεση παρατηρήσεων, ακόμη και αν δεν διαφωνεί με την αξιολογική κρίση του </a:t>
            </a:r>
            <a:r>
              <a:rPr lang="el-GR" dirty="0" err="1"/>
              <a:t>αξιολογητή</a:t>
            </a:r>
            <a:endParaRPr lang="el-GR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ECB34C-34EF-43B2-84C8-2BBC7A5900B6}"/>
              </a:ext>
            </a:extLst>
          </p:cNvPr>
          <p:cNvSpPr txBox="1"/>
          <p:nvPr/>
        </p:nvSpPr>
        <p:spPr>
          <a:xfrm>
            <a:off x="267231" y="1384080"/>
            <a:ext cx="29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Προκαταρκτική Συνάντηση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39F7DF-8207-4DB0-9DCA-B32BC004C2ED}"/>
              </a:ext>
            </a:extLst>
          </p:cNvPr>
          <p:cNvSpPr txBox="1"/>
          <p:nvPr/>
        </p:nvSpPr>
        <p:spPr>
          <a:xfrm>
            <a:off x="267231" y="2690844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Πρακτικό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15BE93-87A3-44DC-B66A-646627F01C69}"/>
              </a:ext>
            </a:extLst>
          </p:cNvPr>
          <p:cNvSpPr txBox="1"/>
          <p:nvPr/>
        </p:nvSpPr>
        <p:spPr>
          <a:xfrm>
            <a:off x="267231" y="1984769"/>
            <a:ext cx="5169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accent4">
                    <a:lumMod val="50000"/>
                  </a:schemeClr>
                </a:solidFill>
              </a:rPr>
              <a:t>Ανάρτηση από τον εκπαιδευτικό στην πλατφόρμα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3BD6E9A-1BB0-4252-8D98-CD7F79D4FCB0}"/>
              </a:ext>
            </a:extLst>
          </p:cNvPr>
          <p:cNvSpPr txBox="1"/>
          <p:nvPr/>
        </p:nvSpPr>
        <p:spPr>
          <a:xfrm>
            <a:off x="267231" y="3330096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1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90E260-4952-4681-A397-12EAB249BA60}"/>
              </a:ext>
            </a:extLst>
          </p:cNvPr>
          <p:cNvSpPr txBox="1"/>
          <p:nvPr/>
        </p:nvSpPr>
        <p:spPr>
          <a:xfrm>
            <a:off x="267230" y="5467697"/>
            <a:ext cx="7098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Διευθυντή</a:t>
            </a:r>
          </a:p>
          <a:p>
            <a:r>
              <a:rPr lang="el-GR" dirty="0"/>
              <a:t>Πρακτικού Παρακολουθήσεων, Εκθέσεων και της τελικής Έκθεσης Αξιολόγησης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E426F3E-7D26-4942-93E4-6D982F33A412}"/>
              </a:ext>
            </a:extLst>
          </p:cNvPr>
          <p:cNvSpPr txBox="1"/>
          <p:nvPr/>
        </p:nvSpPr>
        <p:spPr>
          <a:xfrm>
            <a:off x="794266" y="3620811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1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E091DD9-6E6E-4945-A14D-85E099453221}"/>
              </a:ext>
            </a:extLst>
          </p:cNvPr>
          <p:cNvSpPr txBox="1"/>
          <p:nvPr/>
        </p:nvSpPr>
        <p:spPr>
          <a:xfrm>
            <a:off x="794266" y="4735444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2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81D8084-C5A8-4A44-8E4A-9EE845FABA62}"/>
              </a:ext>
            </a:extLst>
          </p:cNvPr>
          <p:cNvSpPr txBox="1"/>
          <p:nvPr/>
        </p:nvSpPr>
        <p:spPr>
          <a:xfrm>
            <a:off x="267231" y="4372523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2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3216D9-A88B-AF51-CD1F-291F8E5FBD0E}"/>
              </a:ext>
            </a:extLst>
          </p:cNvPr>
          <p:cNvSpPr txBox="1"/>
          <p:nvPr/>
        </p:nvSpPr>
        <p:spPr>
          <a:xfrm>
            <a:off x="7798236" y="3436145"/>
            <a:ext cx="38050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https://www.minedu.gov.gr/axiologisi</a:t>
            </a:r>
            <a:r>
              <a:rPr lang="en-US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0809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56001" y="35560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sp>
        <p:nvSpPr>
          <p:cNvPr id="21" name="Ορθογώνιο 20">
            <a:extLst>
              <a:ext uri="{FF2B5EF4-FFF2-40B4-BE49-F238E27FC236}">
                <a16:creationId xmlns:a16="http://schemas.microsoft.com/office/drawing/2014/main" id="{7A686939-FA73-4FF3-8EA7-F2792164A889}"/>
              </a:ext>
            </a:extLst>
          </p:cNvPr>
          <p:cNvSpPr/>
          <p:nvPr/>
        </p:nvSpPr>
        <p:spPr>
          <a:xfrm>
            <a:off x="7660357" y="1140869"/>
            <a:ext cx="418253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Δύναται:</a:t>
            </a:r>
            <a:r>
              <a:rPr lang="el-GR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επιμορφωτική εμπειρία ως </a:t>
            </a:r>
            <a:r>
              <a:rPr lang="el-GR" dirty="0" err="1"/>
              <a:t>επιμορφωτή</a:t>
            </a:r>
            <a:r>
              <a:rPr lang="el-GR" dirty="0"/>
              <a:t> και </a:t>
            </a:r>
            <a:r>
              <a:rPr lang="el-GR" dirty="0" err="1"/>
              <a:t>επιμορφούμενου</a:t>
            </a:r>
            <a:r>
              <a:rPr lang="el-GR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το σχετικό με την παιδαγωγική και τη διδακτική συγγραφικό έργο του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το διδακτικό έργο του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τη συμμετοχή του σε ευρωπαϊκά και ερευνητικά προγράμματα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καθώς και κάθε είδους δράσεις που συμβάλλουν στην ποιοτική αναβάθμιση του ρόλου του στην εκπαιδευτική και διδακτική διαδικασία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6FE9F9-B071-4CAA-AA88-81C1495D7117}"/>
              </a:ext>
            </a:extLst>
          </p:cNvPr>
          <p:cNvSpPr txBox="1"/>
          <p:nvPr/>
        </p:nvSpPr>
        <p:spPr>
          <a:xfrm>
            <a:off x="267231" y="1384080"/>
            <a:ext cx="29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Προκαταρκτική Συνάντηση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79850D-7149-48F6-B714-20357DA3D589}"/>
              </a:ext>
            </a:extLst>
          </p:cNvPr>
          <p:cNvSpPr txBox="1"/>
          <p:nvPr/>
        </p:nvSpPr>
        <p:spPr>
          <a:xfrm>
            <a:off x="267231" y="2690844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Πρακτικό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46FC20C-9DAC-47CA-91EF-F543947F3CFB}"/>
              </a:ext>
            </a:extLst>
          </p:cNvPr>
          <p:cNvSpPr txBox="1"/>
          <p:nvPr/>
        </p:nvSpPr>
        <p:spPr>
          <a:xfrm>
            <a:off x="267231" y="1984769"/>
            <a:ext cx="5169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accent4">
                    <a:lumMod val="50000"/>
                  </a:schemeClr>
                </a:solidFill>
              </a:rPr>
              <a:t>Ανάρτηση από τον εκπαιδευτικό στην πλατφόρμα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9677BC6-2C40-47D3-8EBD-0251FB7455C0}"/>
              </a:ext>
            </a:extLst>
          </p:cNvPr>
          <p:cNvSpPr txBox="1"/>
          <p:nvPr/>
        </p:nvSpPr>
        <p:spPr>
          <a:xfrm>
            <a:off x="267231" y="3330096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1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6D9D148-AA94-40B2-81A3-4E544BF44F9D}"/>
              </a:ext>
            </a:extLst>
          </p:cNvPr>
          <p:cNvSpPr txBox="1"/>
          <p:nvPr/>
        </p:nvSpPr>
        <p:spPr>
          <a:xfrm>
            <a:off x="267230" y="5467697"/>
            <a:ext cx="7098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Διευθυντή</a:t>
            </a:r>
          </a:p>
          <a:p>
            <a:r>
              <a:rPr lang="el-GR" dirty="0"/>
              <a:t>Πρακτικού Παρακολουθήσεων, Εκθέσεων και της τελικής Έκθεσης Αξιολόγησης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72D5D9-ED83-4657-8883-57EF26F6B816}"/>
              </a:ext>
            </a:extLst>
          </p:cNvPr>
          <p:cNvSpPr txBox="1"/>
          <p:nvPr/>
        </p:nvSpPr>
        <p:spPr>
          <a:xfrm>
            <a:off x="794266" y="3620811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1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42521E7-1856-44B2-A16B-9F237642BD94}"/>
              </a:ext>
            </a:extLst>
          </p:cNvPr>
          <p:cNvSpPr txBox="1"/>
          <p:nvPr/>
        </p:nvSpPr>
        <p:spPr>
          <a:xfrm>
            <a:off x="794266" y="4735444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2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8CA8C28-16B9-47AF-BB38-72C1AB9B8A28}"/>
              </a:ext>
            </a:extLst>
          </p:cNvPr>
          <p:cNvSpPr txBox="1"/>
          <p:nvPr/>
        </p:nvSpPr>
        <p:spPr>
          <a:xfrm>
            <a:off x="267231" y="4372523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2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</p:spTree>
    <p:extLst>
      <p:ext uri="{BB962C8B-B14F-4D97-AF65-F5344CB8AC3E}">
        <p14:creationId xmlns:p14="http://schemas.microsoft.com/office/powerpoint/2010/main" val="311087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1B58A142-8C8E-4AC5-AD1F-1C5690453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4442" y="667326"/>
            <a:ext cx="4353748" cy="507204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56001" y="35560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4F1DDE3D-003D-49DE-BB06-41A8B1CB8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6714" y="938466"/>
            <a:ext cx="3478106" cy="4800193"/>
          </a:xfrm>
          <a:prstGeom prst="rect">
            <a:avLst/>
          </a:prstGeom>
        </p:spPr>
      </p:pic>
      <p:sp>
        <p:nvSpPr>
          <p:cNvPr id="17" name="Ορθογώνιο 16">
            <a:extLst>
              <a:ext uri="{FF2B5EF4-FFF2-40B4-BE49-F238E27FC236}">
                <a16:creationId xmlns:a16="http://schemas.microsoft.com/office/drawing/2014/main" id="{7E3394CE-DD20-477B-8473-596C9BDAD0FE}"/>
              </a:ext>
            </a:extLst>
          </p:cNvPr>
          <p:cNvSpPr/>
          <p:nvPr/>
        </p:nvSpPr>
        <p:spPr>
          <a:xfrm>
            <a:off x="7848600" y="6102290"/>
            <a:ext cx="38777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Ο εκπαιδευτικός έχει τη δυνατότητα να προτείνει μαθήματα και τάξεις.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9816B41-8266-4A6B-8ECD-EFD946B72A1C}"/>
              </a:ext>
            </a:extLst>
          </p:cNvPr>
          <p:cNvSpPr txBox="1"/>
          <p:nvPr/>
        </p:nvSpPr>
        <p:spPr>
          <a:xfrm>
            <a:off x="267231" y="1384080"/>
            <a:ext cx="29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Προκαταρκτική Συνάντηση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726F68-93A3-4D8A-A723-D61F093DCF7E}"/>
              </a:ext>
            </a:extLst>
          </p:cNvPr>
          <p:cNvSpPr txBox="1"/>
          <p:nvPr/>
        </p:nvSpPr>
        <p:spPr>
          <a:xfrm>
            <a:off x="267231" y="2690844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accent4">
                    <a:lumMod val="50000"/>
                  </a:schemeClr>
                </a:solidFill>
              </a:rPr>
              <a:t>Πρακτικό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06F693-A1E4-42B8-96FF-98466CC875B3}"/>
              </a:ext>
            </a:extLst>
          </p:cNvPr>
          <p:cNvSpPr txBox="1"/>
          <p:nvPr/>
        </p:nvSpPr>
        <p:spPr>
          <a:xfrm>
            <a:off x="267231" y="1984769"/>
            <a:ext cx="4742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εκπαιδευτικό στην πλατφόρμα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5D127F-A6D7-4B35-BB26-94EA8AD1FED6}"/>
              </a:ext>
            </a:extLst>
          </p:cNvPr>
          <p:cNvSpPr txBox="1"/>
          <p:nvPr/>
        </p:nvSpPr>
        <p:spPr>
          <a:xfrm>
            <a:off x="267231" y="3330096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1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8E5E81F-112A-47AD-9EBC-50FB88E76F27}"/>
              </a:ext>
            </a:extLst>
          </p:cNvPr>
          <p:cNvSpPr txBox="1"/>
          <p:nvPr/>
        </p:nvSpPr>
        <p:spPr>
          <a:xfrm>
            <a:off x="267230" y="5467697"/>
            <a:ext cx="7098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Διευθυντή</a:t>
            </a:r>
          </a:p>
          <a:p>
            <a:r>
              <a:rPr lang="el-GR" dirty="0"/>
              <a:t>Πρακτικού Παρακολουθήσεων, Εκθέσεων και της τελικής Έκθεσης Αξιολόγησης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2A0B594-F932-4FF2-83E8-59F690B04B01}"/>
              </a:ext>
            </a:extLst>
          </p:cNvPr>
          <p:cNvSpPr txBox="1"/>
          <p:nvPr/>
        </p:nvSpPr>
        <p:spPr>
          <a:xfrm>
            <a:off x="794266" y="3620811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1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7474D4D-425F-4B6C-932E-AD5024E41E31}"/>
              </a:ext>
            </a:extLst>
          </p:cNvPr>
          <p:cNvSpPr txBox="1"/>
          <p:nvPr/>
        </p:nvSpPr>
        <p:spPr>
          <a:xfrm>
            <a:off x="794266" y="4735444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2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2E242F-1610-450C-A99E-2CF861B1ACDE}"/>
              </a:ext>
            </a:extLst>
          </p:cNvPr>
          <p:cNvSpPr txBox="1"/>
          <p:nvPr/>
        </p:nvSpPr>
        <p:spPr>
          <a:xfrm>
            <a:off x="267231" y="4372523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2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</p:spTree>
    <p:extLst>
      <p:ext uri="{BB962C8B-B14F-4D97-AF65-F5344CB8AC3E}">
        <p14:creationId xmlns:p14="http://schemas.microsoft.com/office/powerpoint/2010/main" val="3693040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EF933D66-95B2-427C-BAEF-CDB094647C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863" y="755710"/>
            <a:ext cx="3343624" cy="458273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56001" y="35560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7BB1A312-F571-44F9-B455-F3DDF3AB09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019" y="678878"/>
            <a:ext cx="3722262" cy="4910071"/>
          </a:xfrm>
          <a:prstGeom prst="rect">
            <a:avLst/>
          </a:prstGeom>
        </p:spPr>
      </p:pic>
      <p:sp>
        <p:nvSpPr>
          <p:cNvPr id="17" name="Ορθογώνιο 16">
            <a:extLst>
              <a:ext uri="{FF2B5EF4-FFF2-40B4-BE49-F238E27FC236}">
                <a16:creationId xmlns:a16="http://schemas.microsoft.com/office/drawing/2014/main" id="{C882822D-6BDF-4BA7-B425-BDF8431AA662}"/>
              </a:ext>
            </a:extLst>
          </p:cNvPr>
          <p:cNvSpPr/>
          <p:nvPr/>
        </p:nvSpPr>
        <p:spPr>
          <a:xfrm>
            <a:off x="7848600" y="6102290"/>
            <a:ext cx="38777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Ο εκπαιδευτικός έχει τη δυνατότητα να προτείνει μαθήματα και τάξεις.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6025238-0A18-4510-AF53-89812C477467}"/>
              </a:ext>
            </a:extLst>
          </p:cNvPr>
          <p:cNvSpPr txBox="1"/>
          <p:nvPr/>
        </p:nvSpPr>
        <p:spPr>
          <a:xfrm>
            <a:off x="267231" y="1384080"/>
            <a:ext cx="29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Προκαταρκτική Συνάντηση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BFEEC75-676E-4946-9DE8-ECC88AF0FE17}"/>
              </a:ext>
            </a:extLst>
          </p:cNvPr>
          <p:cNvSpPr txBox="1"/>
          <p:nvPr/>
        </p:nvSpPr>
        <p:spPr>
          <a:xfrm>
            <a:off x="267231" y="2690844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accent4">
                    <a:lumMod val="50000"/>
                  </a:schemeClr>
                </a:solidFill>
              </a:rPr>
              <a:t>Πρακτικό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C8ADB6-51F9-4A17-9AFC-7E1213980184}"/>
              </a:ext>
            </a:extLst>
          </p:cNvPr>
          <p:cNvSpPr txBox="1"/>
          <p:nvPr/>
        </p:nvSpPr>
        <p:spPr>
          <a:xfrm>
            <a:off x="267231" y="1984769"/>
            <a:ext cx="4125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εκπαιδευτικό στην πλατφόρμα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2DB053-3735-401F-A3A2-50E966D9455C}"/>
              </a:ext>
            </a:extLst>
          </p:cNvPr>
          <p:cNvSpPr txBox="1"/>
          <p:nvPr/>
        </p:nvSpPr>
        <p:spPr>
          <a:xfrm>
            <a:off x="267231" y="3330096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1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F1CF952-4A52-4829-A7FA-80A5EF7CE5E4}"/>
              </a:ext>
            </a:extLst>
          </p:cNvPr>
          <p:cNvSpPr txBox="1"/>
          <p:nvPr/>
        </p:nvSpPr>
        <p:spPr>
          <a:xfrm>
            <a:off x="267230" y="5467697"/>
            <a:ext cx="7098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Διευθυντή</a:t>
            </a:r>
          </a:p>
          <a:p>
            <a:r>
              <a:rPr lang="el-GR" dirty="0"/>
              <a:t>Πρακτικού Παρακολουθήσεων, Εκθέσεων και της τελικής Έκθεσης Αξιολόγησης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A81F2C0-7695-49C5-91D0-8AF8E247C3B0}"/>
              </a:ext>
            </a:extLst>
          </p:cNvPr>
          <p:cNvSpPr txBox="1"/>
          <p:nvPr/>
        </p:nvSpPr>
        <p:spPr>
          <a:xfrm>
            <a:off x="794266" y="3620811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1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DF17A5D-1AB9-4904-BEDD-5C72F199EAE7}"/>
              </a:ext>
            </a:extLst>
          </p:cNvPr>
          <p:cNvSpPr txBox="1"/>
          <p:nvPr/>
        </p:nvSpPr>
        <p:spPr>
          <a:xfrm>
            <a:off x="794266" y="4735444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2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BF3C01-1661-439E-9602-C8B71E6F1705}"/>
              </a:ext>
            </a:extLst>
          </p:cNvPr>
          <p:cNvSpPr txBox="1"/>
          <p:nvPr/>
        </p:nvSpPr>
        <p:spPr>
          <a:xfrm>
            <a:off x="267231" y="4372523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2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</p:spTree>
    <p:extLst>
      <p:ext uri="{BB962C8B-B14F-4D97-AF65-F5344CB8AC3E}">
        <p14:creationId xmlns:p14="http://schemas.microsoft.com/office/powerpoint/2010/main" val="3118849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DCD468FC-9ECD-4874-AD9A-EDDAB5F4F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2067" y="755710"/>
            <a:ext cx="4623685" cy="591521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77EFE-C844-4795-A7D2-821C621D67CB}"/>
              </a:ext>
            </a:extLst>
          </p:cNvPr>
          <p:cNvSpPr txBox="1"/>
          <p:nvPr/>
        </p:nvSpPr>
        <p:spPr>
          <a:xfrm>
            <a:off x="3556001" y="355600"/>
            <a:ext cx="4529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Συνάντηση και διαδικασίες αξιολόγησης</a:t>
            </a:r>
          </a:p>
        </p:txBody>
      </p:sp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0462016D-A034-467C-BCDE-BE100169168F}"/>
              </a:ext>
            </a:extLst>
          </p:cNvPr>
          <p:cNvSpPr/>
          <p:nvPr/>
        </p:nvSpPr>
        <p:spPr>
          <a:xfrm>
            <a:off x="7848600" y="6102290"/>
            <a:ext cx="38777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Ο εκπαιδευτικός έχει τη δυνατότητα να προτείνει μαθήματα και τάξεις.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4E1B47B-6830-4F7D-8152-769CA26A09F7}"/>
              </a:ext>
            </a:extLst>
          </p:cNvPr>
          <p:cNvSpPr txBox="1"/>
          <p:nvPr/>
        </p:nvSpPr>
        <p:spPr>
          <a:xfrm>
            <a:off x="267231" y="1384080"/>
            <a:ext cx="29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Προκαταρκτική Συνάντηση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EF05DF-D3C8-4ACA-8EF7-D72EA2F4CA86}"/>
              </a:ext>
            </a:extLst>
          </p:cNvPr>
          <p:cNvSpPr txBox="1"/>
          <p:nvPr/>
        </p:nvSpPr>
        <p:spPr>
          <a:xfrm>
            <a:off x="267231" y="2690844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accent4">
                    <a:lumMod val="50000"/>
                  </a:schemeClr>
                </a:solidFill>
              </a:rPr>
              <a:t>Πρακτικό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6A60AB8-762B-48E6-A98D-DC1DB9F0602D}"/>
              </a:ext>
            </a:extLst>
          </p:cNvPr>
          <p:cNvSpPr txBox="1"/>
          <p:nvPr/>
        </p:nvSpPr>
        <p:spPr>
          <a:xfrm>
            <a:off x="267231" y="1984769"/>
            <a:ext cx="5169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εκπαιδευτικό στην πλατφόρμα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C51FE53-5E90-4876-B1A1-33D63AA5A99E}"/>
              </a:ext>
            </a:extLst>
          </p:cNvPr>
          <p:cNvSpPr txBox="1"/>
          <p:nvPr/>
        </p:nvSpPr>
        <p:spPr>
          <a:xfrm>
            <a:off x="267231" y="3330096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1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4574134-6D48-4A26-B70C-F65188DB3722}"/>
              </a:ext>
            </a:extLst>
          </p:cNvPr>
          <p:cNvSpPr txBox="1"/>
          <p:nvPr/>
        </p:nvSpPr>
        <p:spPr>
          <a:xfrm>
            <a:off x="267230" y="5467697"/>
            <a:ext cx="7098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Ανάρτηση από τον Διευθυντή </a:t>
            </a:r>
          </a:p>
          <a:p>
            <a:r>
              <a:rPr lang="el-GR" dirty="0"/>
              <a:t>Πρακτικού Παρακολουθήσεων, Εκθέσεων και της τελικής Έκθεσης Αξιολόγησης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DD5405A-E333-4880-9B4D-40C176A25250}"/>
              </a:ext>
            </a:extLst>
          </p:cNvPr>
          <p:cNvSpPr txBox="1"/>
          <p:nvPr/>
        </p:nvSpPr>
        <p:spPr>
          <a:xfrm>
            <a:off x="794266" y="3620811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1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0302878-7B52-4423-B314-E95ACE08E545}"/>
              </a:ext>
            </a:extLst>
          </p:cNvPr>
          <p:cNvSpPr txBox="1"/>
          <p:nvPr/>
        </p:nvSpPr>
        <p:spPr>
          <a:xfrm>
            <a:off x="794266" y="4735444"/>
            <a:ext cx="42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Έκθεση Παρατηρήσεων 2</a:t>
            </a:r>
            <a:r>
              <a:rPr lang="el-GR" baseline="30000" dirty="0"/>
              <a:t>ης </a:t>
            </a:r>
            <a:r>
              <a:rPr lang="el-GR" dirty="0"/>
              <a:t>διδασκαλίας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AEE7563-516D-446D-813C-1C7C6EA73517}"/>
              </a:ext>
            </a:extLst>
          </p:cNvPr>
          <p:cNvSpPr txBox="1"/>
          <p:nvPr/>
        </p:nvSpPr>
        <p:spPr>
          <a:xfrm>
            <a:off x="267231" y="4372523"/>
            <a:ext cx="352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2</a:t>
            </a:r>
            <a:r>
              <a:rPr lang="el-GR" baseline="30000" dirty="0"/>
              <a:t>η</a:t>
            </a:r>
            <a:r>
              <a:rPr lang="el-GR" dirty="0"/>
              <a:t> παρακολούθηση διδασκαλίας</a:t>
            </a:r>
          </a:p>
        </p:txBody>
      </p:sp>
    </p:spTree>
    <p:extLst>
      <p:ext uri="{BB962C8B-B14F-4D97-AF65-F5344CB8AC3E}">
        <p14:creationId xmlns:p14="http://schemas.microsoft.com/office/powerpoint/2010/main" val="177590589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1041</Words>
  <Application>Microsoft Office PowerPoint</Application>
  <PresentationFormat>Ευρεία οθόνη</PresentationFormat>
  <Paragraphs>203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admin</dc:creator>
  <cp:lastModifiedBy>ΝΙΚΟΛΑΟΣ ΠΑΠΑΔΗΜΗΤΡΟΠΟΥΛΟΣ</cp:lastModifiedBy>
  <cp:revision>35</cp:revision>
  <dcterms:created xsi:type="dcterms:W3CDTF">2023-11-07T08:15:08Z</dcterms:created>
  <dcterms:modified xsi:type="dcterms:W3CDTF">2024-01-28T21:02:50Z</dcterms:modified>
</cp:coreProperties>
</file>