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45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nomothesia.gr/kat-ekpaideuse/n-3699-2008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svasimo.iep.edu.gr/el/odhgoi-gia-sdey-edeay-eep" TargetMode="External"/><Relationship Id="rId5" Type="http://schemas.openxmlformats.org/officeDocument/2006/relationships/hyperlink" Target="https://dipe.mes.sch.gr/wp-content/uploads/2025/11/115131.pdf" TargetMode="External"/><Relationship Id="rId4" Type="http://schemas.openxmlformats.org/officeDocument/2006/relationships/hyperlink" Target="https://www.e-nomothesia.gr/kat-ekpaideuse/nomos-4823-2021-phek-136a-3-8-2021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svasimo.iep.edu.gr/docs/pdf/Odigos_diaf_Gymnasio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sikesepistimes.gr/pluginfile.php/586/mod_resource/content/1/%CE%9F%CE%B4%CE%B7%CE%B3%CE%AF%CE%B5%CF%82_%CE%94%CE%B9%CE%B4%CE%B1%CF%83%CE%BA%CE%B1%CE%BB%CE%AF%CE%B1%CF%82_%CE%93%CF%85%CE%BC%CE%BD%CE%B1%CF%83%CE%AF%CE%BF%CF%85_2023_24.pdf" TargetMode="External"/><Relationship Id="rId5" Type="http://schemas.openxmlformats.org/officeDocument/2006/relationships/hyperlink" Target="https://prosvasimo.iep.edu.gr/EDEAY/%CE%95%CE%94%CE%95%CE%91%CE%A5_%CE%9F%CE%B4%CE%B7%CE%B3%CE%BF%CF%82_%CE%94%CE%95%CE%A0%CE%A5%20(1)_%CF%84%CE%B5%CE%BB.pdf" TargetMode="External"/><Relationship Id="rId4" Type="http://schemas.openxmlformats.org/officeDocument/2006/relationships/hyperlink" Target="https://prosvasimo.iep.edu.gr/Books/2020/%CE%91%CE%A5%CE%A4%CE%99%CE%A3%CE%9C%CE%9F%CE%A3/%CE%95%CE%BA%CF%80%CE%B1%CE%AF%CE%B4%CE%B5%CF%85%CF%83%CE%B7%20%CE%BC%CE%B1%CE%B8%CE%B7%CF%84%CF%8E%CE%BD%20%CE%BC%CE%B5%20%CE%94%CE%B9%CE%B1%CF%84%20%CE%91%CF%85%CF%84%20%CE%A6%CE%AC%CF%83%CE%BC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1828800"/>
            <a:ext cx="5943600" cy="59436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480560"/>
            <a:ext cx="4206240" cy="420624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ΣΥΣΤΆΔΑ · ΠΕ04 ΕΑΕ — ΦΥΣΙΚΈΣ ΕΠΙΣΤΉΜΕΣ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987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Διδακτική Μεθοδολογία Φυσικών Επιστημών σε Τμήματα Ένταξης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0332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Αρχές, στρατηγικές και πρακτικές διαφοροποίησης για μαθητές/τριες με ειδικές εκπαιδευτικές ανάγκες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6235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Επιμορφωτική Διημερίδα Νεοδιόριστων Εκπαιδευτικών · σχ. έτος 2026-2027 · Δ.Δ.Ε. Α΄ Αθήνας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Τρίτη 8 Σεπτεμβρίου 2026 · 09:00–10:00 (Μέρος Α΄ &amp; Β΄)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Εισηγήτρια: Μ. Βλάσση (Σ.Ε. ΠΕ04)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ΣΤΌΧΟΙ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Στόχοι της Ενότητας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17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 τέλος της ενότητας θα μπορείτε να: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75564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2A33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00139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200139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78308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Εντοπίζετε το θεσμικό πλαίσιο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31400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παιδαγωγικό και νομικό πλαίσιο λειτουργίας του Τμήματος Ένταξης στις Φυσικές Επιστήμες.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88721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1129030000" dist="322580000" algn="bl" rotWithShape="0">
              <a:srgbClr val="0E2A33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13296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313296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291465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Εφαρμόζετε αρχές UDL &amp; διαφοροποίησης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44557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Καθολικός σχεδιασμός για τη μάθηση και διαφοροποιημένη διδασκαλία στην πράξη.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2920" y="401878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426453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26453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404622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Σχεδιάζετε στρατηγικές ανά αντικείμενο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57714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Εξειδικευμένες προσεγγίσεις για Φυσική, Χημεία και Βιολογία.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15035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39610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539610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508760" y="517779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Συνεργάζεστε αποτελεσματικά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508760" y="570871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τον/την εκπαιδευτικό γενικής τάξης, την ΕΔΥ και την οικογένεια.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ΡΌΛΟΣ ΣΑΣ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Ρόλος του/της Εκπαιδευτικού ΠΕ04 σε Τμήμα Ένταξης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Συνδιδασκαλία: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όχι αντικατάσταση του μαθήματος γενικής τάξης, αλλά συμπληρωματική υποστήριξη — μέσα ή έξω από αυτήν.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Εξατομίκευση: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προσαρμογή στόχων και υλικού με βάση το Εξατομικευμένο Εκπαιδευτικό Πρόγραμμα (ΕΕΠ) κάθε μαθητή/τριας.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Γέφυρα γνωστικού αντικειμένου: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σύνδεση του Προγράμματος Σπουδών Φυσικών Επιστημών με τις πραγματικές ανάγκες του/της μαθητή/τριας.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Συνεργασία: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συστηματική επικοινωνία με εκπαιδευτικό γενικής παιδείας, ΕΔΥ σχολείου, ΚΕΔΑΣΥ και οικογένεια.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Θυμηθείτε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εργάζεστε μόνοι/ες. Το Τμήμα Ένταξης είναι κόμβος συνεργασίας, όχι απομονωμένος χώρος διδασκαλίας.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ΝΟΜΟΘΕΣΊΑ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Θεσμικό Πλαίσιο Ένταξης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508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Βασικά νομοθετήματα και επίσημες πηγές που διέπουν τη λειτουργία των Τμημάτων Ένταξης.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96112" y="201168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3699/2008 (κωδικοποιημένος)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45242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Ειδική Αγωγή &amp; Εκπαίδευση ατόμων με αναπηρία ή ΕΕΑ — ΦΕΚ Α 199 · άρθρο 6: Τμήματα Ένταξης</a:t>
            </a:r>
            <a:endParaRPr lang="en-US" sz="1100" dirty="0"/>
          </a:p>
        </p:txBody>
      </p:sp>
      <p:sp>
        <p:nvSpPr>
          <p:cNvPr id="8" name="Text 6">
            <a:hlinkClick r:id="rId3"/>
          </p:cNvPr>
          <p:cNvSpPr txBox="1"/>
          <p:nvPr/>
        </p:nvSpPr>
        <p:spPr>
          <a:xfrm>
            <a:off x="7955280" y="192024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307467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96112" y="312039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4823/2021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356113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Αναβάθμιση του σχολείου — άρθρα για ΚΕΣΥ / ΕΔΥ / ΕΔΕΑΥ, ΦΕΚ Α 136</a:t>
            </a:r>
            <a:endParaRPr lang="en-US" sz="1100" dirty="0"/>
          </a:p>
        </p:txBody>
      </p:sp>
      <p:sp>
        <p:nvSpPr>
          <p:cNvPr id="12" name="Text 10">
            <a:hlinkClick r:id="rId4"/>
          </p:cNvPr>
          <p:cNvSpPr txBox="1"/>
          <p:nvPr/>
        </p:nvSpPr>
        <p:spPr>
          <a:xfrm>
            <a:off x="7955280" y="302895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e-nomothesia.gr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0080" y="418338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96112" y="422910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Λειτουργία Τμημάτων Ένταξης, σχ. έτος 2025-2026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896112" y="466984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Εγκύκλιος οργάνωσης &amp; λειτουργίας ΤΕ σε σχολικές μονάδες Α/θμιας &amp; Β/θμιας</a:t>
            </a:r>
            <a:endParaRPr lang="en-US" sz="1100" dirty="0"/>
          </a:p>
        </p:txBody>
      </p:sp>
      <p:sp>
        <p:nvSpPr>
          <p:cNvPr id="16" name="Text 14">
            <a:hlinkClick r:id="rId5"/>
          </p:cNvPr>
          <p:cNvSpPr txBox="1"/>
          <p:nvPr/>
        </p:nvSpPr>
        <p:spPr>
          <a:xfrm>
            <a:off x="7955280" y="413766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dipe.mes.sch.gr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529209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96112" y="533781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ΙΕΠ — Οδηγοί για ΣΔΕΥ / ΕΔΕΑΥ &amp; ΕΕΠ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896112" y="577855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Καθολικός Σχεδιασμός και Ανάπτυξη Προσβάσιμου Ψηφιακού Εκπαιδευτικού Υλικού</a:t>
            </a:r>
            <a:endParaRPr lang="en-US" sz="1100" dirty="0"/>
          </a:p>
        </p:txBody>
      </p:sp>
      <p:sp>
        <p:nvSpPr>
          <p:cNvPr id="20" name="Text 18">
            <a:hlinkClick r:id="rId6"/>
          </p:cNvPr>
          <p:cNvSpPr txBox="1"/>
          <p:nvPr/>
        </p:nvSpPr>
        <p:spPr>
          <a:xfrm>
            <a:off x="7955280" y="524637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ΓΝΩΡΊΖΟΝΤΑΣ ΤΟΥΣ ΜΑΘΗΤΈΣ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Ποιους Μαθητές/τριες Συναντάτε Συχνότερα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837944"/>
            <a:ext cx="566928" cy="566928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8379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ΔΕΠ-Υ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1609344" y="1801368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Διαταραχή Ελλειμματικής Προσοχής – Υπερκινητικότητα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Δυσκολία συγκέντρωσης σε πειράματα μεγάλης διάρκειας· ανάγκη σαφών, σύντομων βημάτων και συχνών διαλειμμάτων.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54496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10528" y="1837944"/>
            <a:ext cx="566928" cy="566928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10528" y="18379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ΦΑΔ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223760" y="1801368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Διαταραχή Αυτιστικού Φάσματος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6510528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Ανάγκη προβλεψιμότητας, οπτικού προγράμματος μαθήματος και σαφούς δομής στο εργαστήριο.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96112" y="4352544"/>
            <a:ext cx="566928" cy="566928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96112" y="43525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ΕΜΔ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609344" y="4315968"/>
            <a:ext cx="4096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Ειδικές Μαθησιακές Δυσκολίες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Δυσκολίες στην ανάγνωση εκφωνήσεων, στα σύμβολα/τύπους και στην οργάνωση πληροφορίας.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54496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10528" y="4352544"/>
            <a:ext cx="475488" cy="475488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10528" y="43525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ΑΣ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132320" y="4315968"/>
            <a:ext cx="4187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Νοητική Αναπηρία / Αναπτυξιακές Διαταραχές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6510528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Ανάγκη απλούστευσης εννοιών και χρήσης συγκεκριμένου, όχι αφηρημένου, εποπτικού υλικού.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ΚΑΘΟΛΙΚΌΣ ΣΧΕΔΙΑΣΜΌΣ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Καθολικός Σχεδιασμός για τη Μάθηση (UDL)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25780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32688" y="182880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Τι προσφέρω ως εκπαιδευτικός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377440"/>
            <a:ext cx="4672584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Πολλαπλά μέσα αναπαράστασης: εικόνα, βίντεο, χειραπτικό υλικό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Πολλαπλά μέσα έκφρασης: προφορικός λόγος, γραπτό κείμενο, πρακτική επίδειξη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Πολλαπλά μέσα ενεργοποίησης ενδιαφέροντος και κινήτρου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1600200"/>
            <a:ext cx="5257800" cy="4709160"/>
          </a:xfrm>
          <a:prstGeom prst="roundRect">
            <a:avLst>
              <a:gd name="adj" fmla="val 1553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556248" y="182880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894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Στις Φυσικές Επιστήμες σημαίνει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6248" y="2377440"/>
            <a:ext cx="4672584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Πείραμα και βιωματική εμπειρία αντί μόνο θεωρητικής παρουσίασης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Οπτικοποίηση φαινομένων (π.χ. προσομοιώσεις, μοντέλα μορίων)</a:t>
            </a:r>
            <a:endParaRPr lang="en-US" sz="1350" dirty="0"/>
          </a:p>
          <a:p>
            <a:pPr marL="203200" indent="-203200">
              <a:spcAft>
                <a:spcPts val="1000"/>
              </a:spcAft>
              <a:buSzPct val="100000"/>
              <a:buChar char="–"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Επιλογή τρόπου παρουσίασης αποτελεσμάτων: σχέδιο, προφορικά ή γραπτά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ΔΙΑΦΟΡΟΠΟΊΗΣΗ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Περιεχόμενο – Διαδικασία – Προϊόν – Περιβάλλον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Περιεχόμενο: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μαθαίνει — προσαρμογή στόχων ενότητας, εστίαση στις βασικές έννοιες.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Διαδικασία: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μαθαίνει — βήμα-βήμα οδηγίες, οπτικά βοηθήματα, συνεργατική μάθηση σε ζευγάρια.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Προϊόν: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πώς δείχνει τη γνώση — εναλλακτικές μορφές: σχέδιο πειράματος, προφορική παρουσίαση, μοντέλο.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Περιβάλλον: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φυσικός χώρος του εργαστηρίου — θέση, ήχος, φωτισμός, ασφάλεια.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Βασική αρχή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Διαφοροποιώ τον τρόπο διδασκαλίας και αξιολόγησης — όχι το επιστημονικό περιεχόμενο καθ’ εαυτό.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 ΓΝΩΣΤΙΚΌ ΑΝΤΙΚΕΊΜΕΝΟ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Στρατηγικές ανά Γνωστικό Αντικείμενο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Φυσική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Μεγεθυμένα, χρωματιστά όργανα μέτρησης· διαδραστικές προσομοιώσεις (π.χ. PhET) για αφηρημένες έννοιες όπως δυνάμεις και κυκλώματα.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3024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39056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39056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205984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Χημεία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639056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Χρωματικός κώδικας ουσιών/αντιδράσεων, εικονογραφημένες βήμα-βήμα οδηγίες εργαστηρίου, έμφαση στην ασφάλεια.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25968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82000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82000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948928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Βιολογία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382000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Χειραπτικά μοντέλα (όργανα, κύτταρο), διαγράμματα με λεζάντες, σύνδεση με την καθημερινή εμπειρία του/της μαθητή/τριας.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ΕΠΙΚΟΙΝΩΝΊΑ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Δομημένη Γλώσσα &amp; Επιστημονικό Λεξιλόγιο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Λεξιλόγιο πριν το μάθημα: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προδιδασκαλία βασικών όρων με εικόνα ή αντικείμενο αναφοράς.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Απλοποιημένη διατύπωση: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σύντομες προτάσεις, αποφυγή διπλής άρνησης και μεταφορικού λόγου.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Οπτικό λεξικό όρων: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εικονογραφημένο γλωσσάρι ανά ενότητα (π.χ. «τήξη», «εξάτμιση», «διάλυμα»).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Επανάληψη &amp; ανακεφαλαίωση: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σταθερή δομή μαθήματος με οπτική ατζέντα στον πίνακα.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Πρακτική συμβουλή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Ένας σαφής, επαναλαμβανόμενος «κύκλος μαθήματος» (Υπενθύμιση → Νέα έννοια → Πρακτική → Ανακεφαλαίωση) μειώνει το γνωστικό φορτίο για όλους/ες τους/τις μαθητές/τριες.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ΣΥΝΔΙΔΑΣΚΑΛΊΑ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Συνεργασία με τον/την Εκπαιδευτικό Γενικής Τάξης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Πριν το μάθημα: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κοινός σχεδιασμός στόχων και υλικού με τον/την εκπαιδευτικό γενικής τάξης.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Κατά το μάθημα: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μοντέλα συνδιδασκαλίας — παράλληλη διδασκαλία, σταθμοί εργασίας, «ένας διδάσκει / ένας υποστηρίζει».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Μετά το μάθημα: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κοινή αποτίμηση της δραστηριότητας και ανατροφοδότηση προόδου.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ΕΕΠ: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τακτική επικαιροποίηση του Εξατομικευμένου Εκπαιδευτικού Προγράμματος σε συνεργασία με την ΕΔΥ.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ΕΦΑΡΜΟΓΉ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Παράδειγμα: «Καταστάσεις της Ύλης» (Α΄ Γυμνασίου)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937760" cy="4709160"/>
          </a:xfrm>
          <a:prstGeom prst="roundRect">
            <a:avLst>
              <a:gd name="adj" fmla="val 1553"/>
            </a:avLst>
          </a:prstGeom>
          <a:solidFill>
            <a:srgbClr val="17414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ΣΕΝΑΡΙΟ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03120"/>
            <a:ext cx="43891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Μαθητής με Διαταραχή Αυτιστικού Φάσματος πρόκειται να διδαχθεί τις μεταβολές κατάστασης (τήξη, πήξη, εξάχνωση, εξάτμιση) μέσα από πείραμα με πάγο.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554480"/>
            <a:ext cx="603504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5943600" y="17830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Πώς διαφοροποιώ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943600" y="2286000"/>
            <a:ext cx="54864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Οπτικό πρόγραμμα μαθήματος με 4 σαφή, εικονογραφημένα βήματα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Βήμα-βήμα φύλλο εργασίας: πάγος → νερό → υδρατμός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Εναλλακτική αξιολόγηση: σχεδιάζει διάγραμμα αντί έκθεσης</a:t>
            </a:r>
            <a:endParaRPr lang="en-US" sz="1400" dirty="0"/>
          </a:p>
          <a:p>
            <a:pPr marL="203200" indent="-203200">
              <a:spcAft>
                <a:spcPts val="1200"/>
              </a:spcAft>
              <a:buSzPct val="100000"/>
              <a:buChar char="–"/>
            </a:pPr>
            <a:r>
              <a:rPr lang="en-US" sz="140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Προειδοποίηση πριν από ήχους ή αλλαγές που μπορεί να τον ενοχλήσουν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ΠΡΟΣΟΧΉ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Συχνά Λάθη &amp; Παγίδες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Υπεραπλούστευση περιεχομένου χωρίς νόημα — η επιστημονική ορθότητα πρέπει να διατηρείται.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Απομόνωση του/της μαθητή/τριας σε ξεχωριστό τραπέζι, χωρίς αλληλεπίδραση με συμμαθητές/τριες.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Έλλειψη συνεννόησης με τον/την εκπαιδευτικό γενικής τάξης πριν το μάθημα.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Ίδια μορφή αξιολόγησης για όλους/ες, ανεξαρτήτως προβλέψεων του ΕΕΠ.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ΠΕΡΑΙΤΈΡΩ ΜΕΛΈΤΗ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Πηγές &amp; Οδηγοί ΙΕΠ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96112" y="160020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Οδηγός Διαφοροποιημένης Διδασκαλίας (Γυμνάσιο)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896112" y="209031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Ινστιτούτο Εκπαιδευτικής Πολιτικής — εργαλεία σύγχρονης προσέγγισης</a:t>
            </a:r>
            <a:endParaRPr lang="en-US" sz="1100" dirty="0"/>
          </a:p>
        </p:txBody>
      </p:sp>
      <p:sp>
        <p:nvSpPr>
          <p:cNvPr id="7" name="Text 5">
            <a:hlinkClick r:id="rId3"/>
          </p:cNvPr>
          <p:cNvSpPr txBox="1"/>
          <p:nvPr/>
        </p:nvSpPr>
        <p:spPr>
          <a:xfrm>
            <a:off x="7955280" y="150876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276606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96112" y="281178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Εκπαίδευση μαθητών με Διαταραχή Αυτιστικού Φάσματος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30189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Οδηγός ΙΕΠ για εκπαιδευτικούς</a:t>
            </a:r>
            <a:endParaRPr lang="en-US" sz="1100" dirty="0"/>
          </a:p>
        </p:txBody>
      </p:sp>
      <p:sp>
        <p:nvSpPr>
          <p:cNvPr id="11" name="Text 9">
            <a:hlinkClick r:id="rId4"/>
          </p:cNvPr>
          <p:cNvSpPr txBox="1"/>
          <p:nvPr/>
        </p:nvSpPr>
        <p:spPr>
          <a:xfrm>
            <a:off x="7955280" y="272034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97764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896112" y="402336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Οδηγός ΔΕΠΥ (ΕΔΕΑΥ)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451347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Πρακτικός οδηγός για εκπαιδευτικούς — αναγνώριση &amp; υποστήριξη</a:t>
            </a:r>
            <a:endParaRPr lang="en-US" sz="1100" dirty="0"/>
          </a:p>
        </p:txBody>
      </p:sp>
      <p:sp>
        <p:nvSpPr>
          <p:cNvPr id="15" name="Text 13">
            <a:hlinkClick r:id="rId5"/>
          </p:cNvPr>
          <p:cNvSpPr txBox="1"/>
          <p:nvPr/>
        </p:nvSpPr>
        <p:spPr>
          <a:xfrm>
            <a:off x="7955280" y="393192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5189220"/>
            <a:ext cx="10881360" cy="1065276"/>
          </a:xfrm>
          <a:prstGeom prst="roundRect">
            <a:avLst>
              <a:gd name="adj" fmla="val 6009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96112" y="5234940"/>
            <a:ext cx="6949440" cy="605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Οδηγίες </a:t>
            </a:r>
            <a:r>
              <a:rPr lang="en-US" sz="1350" b="1" dirty="0" err="1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</a:t>
            </a: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ασκαλίας </a:t>
            </a:r>
            <a:r>
              <a:rPr lang="el-GR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μαθημάτων</a:t>
            </a: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σχ. </a:t>
            </a:r>
            <a:r>
              <a:rPr lang="en-US" sz="1350" b="1" dirty="0" err="1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έτος</a:t>
            </a: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</a:t>
            </a:r>
            <a:r>
              <a:rPr lang="el-GR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-202</a:t>
            </a:r>
            <a:r>
              <a:rPr lang="el-GR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5725058"/>
            <a:ext cx="6949440" cy="508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Ενδεικτικός προγραμματισμός ύλης &amp; διδακτικών προσεγγίσεων</a:t>
            </a:r>
            <a:endParaRPr lang="en-US" sz="1100" dirty="0"/>
          </a:p>
        </p:txBody>
      </p:sp>
      <p:sp>
        <p:nvSpPr>
          <p:cNvPr id="19" name="Text 17">
            <a:hlinkClick r:id="rId6"/>
          </p:cNvPr>
          <p:cNvSpPr txBox="1"/>
          <p:nvPr/>
        </p:nvSpPr>
        <p:spPr>
          <a:xfrm>
            <a:off x="7955280" y="5143500"/>
            <a:ext cx="3429000" cy="1138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fisikesepistimes.gr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Διδακτική Μεθοδολογία Φυσικών Επιστημών · 2η Συστάδα (ΠΕ04 ΕΑΕ)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657600"/>
            <a:ext cx="5486400" cy="54864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28632" y="-2560320"/>
            <a:ext cx="4023360" cy="402336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Ευχαριστώ!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8803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— Συζήτηση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Επόμενη ενότητα: Αξιολόγηση &amp; Ανατροφοδότηση Ειδικότητας — 10:30</a:t>
            </a:r>
            <a:endParaRPr lang="en-US" sz="13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Συστάδα · ΠΕ04 ΕΑΕ · Επιμορφωτική Διημερίδα Νεοδιόριστων 2026-2027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1283</Words>
  <Application>Microsoft Office PowerPoint</Application>
  <PresentationFormat>Ευρεία οθόνη</PresentationFormat>
  <Paragraphs>172</Paragraphs>
  <Slides>14</Slides>
  <Notes>14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Δ.Δ.Ε. Α΄ Αθήνας — Διημερίδα Νεοδιόριστων 2026-2027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Διδακτική Μεθοδολογία Φυσικών Επιστημών σε Τμήματα Ένταξης</dc:subject>
  <dc:creator>Μ. Βλάσση (Σ.Ε. ΠΕ04)</dc:creator>
  <cp:lastModifiedBy>ΜΑΡΙΑ ΒΛΑΣΣΗ</cp:lastModifiedBy>
  <cp:revision>3</cp:revision>
  <dcterms:created xsi:type="dcterms:W3CDTF">2026-09-04T11:44:12Z</dcterms:created>
  <dcterms:modified xsi:type="dcterms:W3CDTF">2026-09-07T04:03:36Z</dcterms:modified>
</cp:coreProperties>
</file>