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92" d="100"/>
          <a:sy n="92" d="100"/>
        </p:scale>
        <p:origin x="307" y="-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5490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-nomothesia.gr/kat-ekpaideuse/deuterobathmia-ekpaideuse/proedriko-diatagma-126-2016-fek-211-b-11-11-2016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-nomothesia.gr/kat-ekpaideuse/nomos-4823-2021-phek-136a-3-8-2021.html" TargetMode="External"/><Relationship Id="rId5" Type="http://schemas.openxmlformats.org/officeDocument/2006/relationships/hyperlink" Target="https://www.e-nomothesia.gr/kat-ekpaideuse/n-3699-2008.html" TargetMode="External"/><Relationship Id="rId4" Type="http://schemas.openxmlformats.org/officeDocument/2006/relationships/hyperlink" Target="https://www.minedu.gov.gr/publications/docs2023/2024_08_27_%CE%95%CE%9E%CE%95_95668_%CE%A5%CE%91_%CE%A4%CE%98%CE%94%CE%94_%CE%A5%CE%BB%CE%B7-%CE%91%CE%BE%CE%B9%CE%BF%CE%BB%CE%BF%CE%B3_%CE%93%CF%81_%CE%95%CE%BE%CE%B5%CF%84_%CE%9C%CE%B1%CE%B8%CE%B7%CE%BC_%CE%91_%CE%95%CE%A0%CE%91%CE%9B-%CE%95%CE%9D%CE%95%CE%95%CE%93%CE%A5%CE%9B_2024-25_%CE%A6%CE%95%CE%9A_4956%CE%92_29.08.2024.pdf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rosvasimo.iep.edu.gr/EDEAY/%CE%9F%CE%B4%CE%B7%CE%B3%CF%8C%CF%82%20%CE%B5%CE%BE%CE%B1%CF%84%CE%BF%CE%BC%CE%B9%CE%BA%CE%B5%CF%85%CE%BC%CE%AD%CE%BD%CE%BF%CF%85%20%CF%80%CF%81%CE%BF%CE%B3%CF%81%CE%AC%CE%BC%CE%BC%CE%B1%CF%84%CE%BF%CF%82%20%CE%B3%CE%B9%CE%B1%20%CE%BC%CE%B1%CE%B8%CE%B7%CF%84%CE%AD%CF%82%20%CE%BC%CE%B5%20%CE%9C.%CE%94%20%CE%99%CE%95%CE%A0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rosvasimo.iep.edu.gr" TargetMode="External"/><Relationship Id="rId4" Type="http://schemas.openxmlformats.org/officeDocument/2006/relationships/hyperlink" Target="https://www.e-nomothesia.gr/kat-ekpaideuse/deuterobathmia-ekpaideuse/proedriko-diatagma-126-2016-fek-211-b-11-11-2016.html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41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48472" y="-1828800"/>
            <a:ext cx="5943600" cy="5943600"/>
          </a:xfrm>
          <a:prstGeom prst="ellipse">
            <a:avLst/>
          </a:prstGeom>
          <a:solidFill>
            <a:srgbClr val="0E2A33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103120" y="4480560"/>
            <a:ext cx="4206240" cy="4206240"/>
          </a:xfrm>
          <a:prstGeom prst="ellipse">
            <a:avLst/>
          </a:prstGeom>
          <a:solidFill>
            <a:srgbClr val="E8942C">
              <a:alpha val="18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41732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20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2Η ΣΥΣΤ</a:t>
            </a:r>
            <a:r>
              <a:rPr lang="el-GR" sz="1500" b="1" kern="0" spc="20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sz="1500" b="1" kern="0" spc="20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ΔΑ · ΠΕ04 ΕΑΕ — ΦΥΣΙΚ</a:t>
            </a:r>
            <a:r>
              <a:rPr lang="el-GR" sz="1500" b="1" kern="0" spc="20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</a:t>
            </a:r>
            <a:r>
              <a:rPr lang="en-US" sz="1500" b="1" kern="0" spc="20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ΕΠΙΣΤ</a:t>
            </a:r>
            <a:r>
              <a:rPr lang="el-GR" sz="1500" b="1" kern="0" spc="20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</a:t>
            </a:r>
            <a:r>
              <a:rPr lang="en-US" sz="1500" b="1" kern="0" spc="20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ΜΕΣ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874520"/>
            <a:ext cx="987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Αξιολόγηση &amp; Ανατροφοδότηση στις Φυσικές Επιστήμες για Τμήματα Ένταξης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703320"/>
            <a:ext cx="9326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Δίκαιη, προσβάσιμη και ουσιαστική αποτίμηση της μάθησης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562356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Επιμορφωτική Διημερίδα Νεοδιόριστων Εκπαιδευτικών · σχ. έτος 2026-2027 · Δ.Δ.Ε. Α΄ Αθήνας</a:t>
            </a:r>
            <a:endParaRPr lang="en-US" sz="12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Τρίτη 8 Σεπτεμβρίου 2026 · 10:30–11:30 (Μέρος Α΄ &amp; Β΄)</a:t>
            </a:r>
            <a:endParaRPr lang="en-US" sz="12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Εισηγήτρια: Μ. Βλάσση (Σ.Ε. ΠΕ04)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ΣΤΌΧΟΙ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Στόχοι της Ενότητας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173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Στο τέλος της ενότητας θα μπορείτε να: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755648"/>
            <a:ext cx="11201400" cy="966978"/>
          </a:xfrm>
          <a:prstGeom prst="roundRect">
            <a:avLst>
              <a:gd name="adj" fmla="val 7565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0E2A33">
                <a:alpha val="16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" y="2001393"/>
            <a:ext cx="512064" cy="51206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77240" y="2001393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508760" y="1783080"/>
            <a:ext cx="9966960" cy="56578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60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Διακρίνετε διαμορφωτική από τελική αξιολόγηση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508760" y="2314004"/>
            <a:ext cx="9966960" cy="452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Και να επιλέγετε την κατάλληλη ανά περίσταση.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02920" y="2887218"/>
            <a:ext cx="11201400" cy="966978"/>
          </a:xfrm>
          <a:prstGeom prst="roundRect">
            <a:avLst>
              <a:gd name="adj" fmla="val 7565"/>
            </a:avLst>
          </a:prstGeom>
          <a:solidFill>
            <a:srgbClr val="FFFFFF"/>
          </a:solidFill>
          <a:ln/>
          <a:effectLst>
            <a:outerShdw blurRad="1129030000" dist="322580000" algn="bl" rotWithShape="0">
              <a:srgbClr val="0E2A33">
                <a:alpha val="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777240" y="3132963"/>
            <a:ext cx="512064" cy="51206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77240" y="3132963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508760" y="2914650"/>
            <a:ext cx="9966960" cy="56578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60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Σχεδιάζετε προσαρμογές εξέτασης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508760" y="3445574"/>
            <a:ext cx="9966960" cy="452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Σύμφωνα με το Εξατομικευμένο Εκπαιδευτικό Πρόγραμμα (ΕΕΠ).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02920" y="4018788"/>
            <a:ext cx="11201400" cy="966978"/>
          </a:xfrm>
          <a:prstGeom prst="roundRect">
            <a:avLst>
              <a:gd name="adj" fmla="val 7565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77240" y="4264533"/>
            <a:ext cx="512064" cy="51206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77240" y="4264533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508760" y="4046220"/>
            <a:ext cx="9966960" cy="56578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60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Χρησιμοποιείτε εναλλακτικές μορφές αξιολόγησης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1508760" y="4577144"/>
            <a:ext cx="9966960" cy="452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Προσαρμοσμένες στις Φυσικές Επιστήμες και στο προφίλ κάθε μαθητή/τριας.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02920" y="5150358"/>
            <a:ext cx="11201400" cy="966978"/>
          </a:xfrm>
          <a:prstGeom prst="roundRect">
            <a:avLst>
              <a:gd name="adj" fmla="val 7565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777240" y="5396103"/>
            <a:ext cx="512064" cy="51206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77240" y="5396103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1508760" y="5177790"/>
            <a:ext cx="9966960" cy="56578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60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Δίνετε αποτελεσματική ανατροφοδότηση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1508760" y="5708714"/>
            <a:ext cx="9966960" cy="452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Που ενισχύει την πρόοδο χωρίς να αποθαρρύνει.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Αξιολόγηση &amp; Ανατροφοδότηση Ειδικότητας · 2η Συστάδα (ΠΕ04 ΕΑΕ)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ΝΟΜΟΘΕΣΊΑ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Νομικό Πλαίσιο Αξιολόγησης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554480"/>
            <a:ext cx="10881360" cy="1065276"/>
          </a:xfrm>
          <a:prstGeom prst="roundRect">
            <a:avLst>
              <a:gd name="adj" fmla="val 6009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96112" y="1600200"/>
            <a:ext cx="6949440" cy="605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Π.Δ. 126/2016 (κωδικοποιημένο)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896112" y="2090318"/>
            <a:ext cx="6949440" cy="508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Σχολικό &amp; διδακτικό έτος — αξιολόγηση μαθητών/τριών Γυμνασίου, ΦΕΚ Β 211</a:t>
            </a:r>
            <a:endParaRPr lang="en-US" sz="1100" dirty="0"/>
          </a:p>
        </p:txBody>
      </p:sp>
      <p:sp>
        <p:nvSpPr>
          <p:cNvPr id="7" name="Text 5">
            <a:hlinkClick r:id="rId3"/>
          </p:cNvPr>
          <p:cNvSpPr txBox="1"/>
          <p:nvPr/>
        </p:nvSpPr>
        <p:spPr>
          <a:xfrm>
            <a:off x="7955280" y="1508760"/>
            <a:ext cx="3429000" cy="1138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e-nomothesia.gr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40080" y="2766060"/>
            <a:ext cx="10881360" cy="1065276"/>
          </a:xfrm>
          <a:prstGeom prst="roundRect">
            <a:avLst>
              <a:gd name="adj" fmla="val 6009"/>
            </a:avLst>
          </a:prstGeom>
          <a:solidFill>
            <a:srgbClr val="FCEBD3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896112" y="2811780"/>
            <a:ext cx="6949440" cy="605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Υ.Α. Φ4/95668/ΓΔ4/2024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896112" y="3301898"/>
            <a:ext cx="6949440" cy="508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Καθορισμός «γραπτώς εξεταζόμενων» μαθημάτων Γυμνασίου, σχ. έτος 2024-2025, ΦΕΚ Β 4956</a:t>
            </a:r>
            <a:endParaRPr lang="en-US" sz="1100" dirty="0"/>
          </a:p>
        </p:txBody>
      </p:sp>
      <p:sp>
        <p:nvSpPr>
          <p:cNvPr id="11" name="Text 9">
            <a:hlinkClick r:id="rId4"/>
          </p:cNvPr>
          <p:cNvSpPr txBox="1"/>
          <p:nvPr/>
        </p:nvSpPr>
        <p:spPr>
          <a:xfrm>
            <a:off x="7955280" y="2720340"/>
            <a:ext cx="3429000" cy="1138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minedu.gov.gr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40080" y="3977640"/>
            <a:ext cx="10881360" cy="1065276"/>
          </a:xfrm>
          <a:prstGeom prst="roundRect">
            <a:avLst>
              <a:gd name="adj" fmla="val 6009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896112" y="4023360"/>
            <a:ext cx="6949440" cy="605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Ν. 3699/2008, άρθρο 6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4513478"/>
            <a:ext cx="6949440" cy="508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Δικαίωμα προσαρμογών φοίτησης &amp; αξιολόγησης για μαθητές/τριες με ΕΕΑ</a:t>
            </a:r>
            <a:endParaRPr lang="en-US" sz="1100" dirty="0"/>
          </a:p>
        </p:txBody>
      </p:sp>
      <p:sp>
        <p:nvSpPr>
          <p:cNvPr id="15" name="Text 13">
            <a:hlinkClick r:id="rId5"/>
          </p:cNvPr>
          <p:cNvSpPr txBox="1"/>
          <p:nvPr/>
        </p:nvSpPr>
        <p:spPr>
          <a:xfrm>
            <a:off x="7955280" y="3931920"/>
            <a:ext cx="3429000" cy="1138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e-nomothesia.gr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40080" y="5189220"/>
            <a:ext cx="10881360" cy="1065276"/>
          </a:xfrm>
          <a:prstGeom prst="roundRect">
            <a:avLst>
              <a:gd name="adj" fmla="val 6009"/>
            </a:avLst>
          </a:prstGeom>
          <a:solidFill>
            <a:srgbClr val="FCEBD3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896112" y="5234940"/>
            <a:ext cx="6949440" cy="605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Ν. 4823/2021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896112" y="5725058"/>
            <a:ext cx="6949440" cy="508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ΕΔΥ / ΕΔΕΑΥ — πλαίσιο υποστήριξης, τεκμηρίωσης &amp; παρακολούθησης του ΕΕΠ</a:t>
            </a:r>
            <a:endParaRPr lang="en-US" sz="1100" dirty="0"/>
          </a:p>
        </p:txBody>
      </p:sp>
      <p:sp>
        <p:nvSpPr>
          <p:cNvPr id="19" name="Text 17">
            <a:hlinkClick r:id="rId6"/>
          </p:cNvPr>
          <p:cNvSpPr txBox="1"/>
          <p:nvPr/>
        </p:nvSpPr>
        <p:spPr>
          <a:xfrm>
            <a:off x="7955280" y="5143500"/>
            <a:ext cx="3429000" cy="1138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e-nomothesia.gr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Αξιολόγηση &amp; Ανατροφοδότηση Ειδικότητας · 2η Συστάδα (ΠΕ04 ΕΑΕ)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ΔΎΟ ΛΟΓΙΚΈΣ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Διαμορφωτική vs Τελική Αξιολόγηση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5257800" cy="4709160"/>
          </a:xfrm>
          <a:prstGeom prst="roundRect">
            <a:avLst>
              <a:gd name="adj" fmla="val 1553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932688" y="1828800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Διαμορφωτική (κατά τη διάρκεια)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932688" y="2377440"/>
            <a:ext cx="4672584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3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Συνεχής παρατήρηση προόδου, όχι μόνο βαθμός</a:t>
            </a:r>
            <a:endParaRPr lang="en-US" sz="1350" dirty="0"/>
          </a:p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3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Άμεση ανατροφοδότηση κατά τη δραστηριότητα/πείραμα</a:t>
            </a:r>
            <a:endParaRPr lang="en-US" sz="1350" dirty="0"/>
          </a:p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3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Βάση για αναπροσαρμογή διδασκαλίας &amp; ΕΕΠ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263640" y="1600200"/>
            <a:ext cx="5257800" cy="4709160"/>
          </a:xfrm>
          <a:prstGeom prst="roundRect">
            <a:avLst>
              <a:gd name="adj" fmla="val 1553"/>
            </a:avLst>
          </a:prstGeom>
          <a:solidFill>
            <a:srgbClr val="FCEBD3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6556248" y="1828800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894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Τελική (ανακεφαλαιωτική)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6248" y="2377440"/>
            <a:ext cx="4672584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3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Αποτίμηση στο τέλος ενότητας ή τετραμήνου</a:t>
            </a:r>
            <a:endParaRPr lang="en-US" sz="1350" dirty="0"/>
          </a:p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3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Προσαρμοσμένη μορφή σύμφωνα με το ΕΕΠ</a:t>
            </a:r>
            <a:endParaRPr lang="en-US" sz="1350" dirty="0"/>
          </a:p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3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Καταγράφεται και τεκμηριώνεται επίσημα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Αξιολόγηση &amp; Ανατροφοδότηση Ειδικότητας · 2η Συστάδα (ΠΕ04 ΕΑΕ)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ΕΝΑΛΛΑΚΤΙΚΈΣ ΜΟΡΦΈΣ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Εναλλακτικές Μορφές Αξιολόγησης στις Φυσικές Επιστήμες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5294376" cy="219456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96112" y="1837944"/>
            <a:ext cx="420624" cy="42062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96112" y="18379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63040" y="1801368"/>
            <a:ext cx="4242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Φάκελος Εργασιών (Portfolio)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2377440"/>
            <a:ext cx="478231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Συλλογή φύλλων εργασίας, σχεδίων και παρατηρήσεων που δείχνουν την πορεία του/της μαθητή/τριας στο χρόνο.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254496" y="1600200"/>
            <a:ext cx="5294376" cy="219456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510528" y="1837944"/>
            <a:ext cx="420624" cy="42062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510528" y="18379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077456" y="1801368"/>
            <a:ext cx="4242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Πρακτική Επίδειξη / Πείραμα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6510528" y="2377440"/>
            <a:ext cx="478231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Ο/Η μαθητής/τρια δείχνει τη γνώση εκτελώντας ένα πείραμα ή διαδικασία αντί να γράφει.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4114800"/>
            <a:ext cx="5294376" cy="219456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96112" y="4352544"/>
            <a:ext cx="420624" cy="42062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96112" y="43525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463040" y="4315968"/>
            <a:ext cx="4242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Προφορική Αξιολόγηση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896112" y="4892040"/>
            <a:ext cx="478231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 υποστηρικτικές, καθοδηγητικές ερωτήσεις και επαρκή χρόνο απόκρισης.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254496" y="4114800"/>
            <a:ext cx="5294376" cy="219456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510528" y="4352544"/>
            <a:ext cx="420624" cy="42062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510528" y="43525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7077456" y="4315968"/>
            <a:ext cx="4242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Εννοιολογικός Χάρτης / Σχέδιο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6510528" y="4892040"/>
            <a:ext cx="478231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Οπτική αναπαράσταση σχέσεων μεταξύ εννοιών, χρήσιμη για μαθητές με ΕΜΔ.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Αξιολόγηση &amp; Ανατροφοδότηση Ειδικότητας · 2η Συστάδα (ΠΕ04 ΕΑΕ)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ΠΡΟΣΑΡΜΟΓΈΣ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Προσαρμογές κατά την Εξέταση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6858000" cy="466344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6217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Χρόνος: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παράταση χρόνου εξέτασης ανάλογα με τις ανάγκες του/της μαθητή/τριας.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Μορφή: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προφορική αντί γραπτής εξέτασης, ή συνδυασμός των δύο.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Υλικό: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μεγέθυνση κειμένου, απλοποιημένη διατύπωση εκφωνήσεων, μειωμένος αριθμός ερωτήσεων με ισοδύναμο γνωστικό βάρος.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Υποστήριξη: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χρήση βοηθημάτων (πίνακας τύπων, εικονογραφημένο υλικό) όπου προβλέπεται από το ΕΕΠ.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635240" y="1554480"/>
            <a:ext cx="4069080" cy="4663440"/>
          </a:xfrm>
          <a:prstGeom prst="roundRect">
            <a:avLst>
              <a:gd name="adj" fmla="val 2022"/>
            </a:avLst>
          </a:prstGeom>
          <a:solidFill>
            <a:srgbClr val="FCEBD3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955280" y="182880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Σημαντικό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955280" y="2240280"/>
            <a:ext cx="342900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προσαρμογές τεκμηριώνονται στο ΕΕΠ σε συνεργασία με την ΕΔΥ/ΚΕΔΑΣΥ. Δεν αποτελούν «χαρισμένο» βαθμό, αλλά ισότιμη πρόσβαση στη διαδικασία αξιολόγησης.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Αξιολόγηση &amp; Ανατροφοδότηση Ειδικότητας · 2η Συστάδα (ΠΕ04 ΕΑΕ)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ΠΑΡΆΔΕΙΓΜΑ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Ενδεικτικό Rubric Εργαστηριακής Δραστηριότητας</a:t>
            </a:r>
            <a:endParaRPr lang="en-US" sz="28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600200"/>
          <a:ext cx="10881360" cy="4663440"/>
        </p:xfrm>
        <a:graphic>
          <a:graphicData uri="http://schemas.openxmlformats.org/drawingml/2006/table">
            <a:tbl>
              <a:tblPr/>
              <a:tblGrid>
                <a:gridCol w="384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658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Κριτήριο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14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Επαρκές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14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Αναπτυσσόμενο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14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Χρειάζεται υποστήριξη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1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58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Ακολουθεί τα βήματα του πειράματος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Ολοκληρώνει ανεξάρτητα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Χρειάζεται υπενθύμιση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Χρειάζεται καθοδήγηση βήμα-βήμα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58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Καταγράφει την παρατήρηση (στη μορφή που προβλέπει το ΕΕΠ)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Σαφής καταγραφή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Μερική καταγραφή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Με υποστήριξη ενήλικα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58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Συνδέει την παρατήρηση με τη βασική έννοια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Σωστή σύνδεση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Μερική σύνδεση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Δεν συνδέει ακόμη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Αξιολόγηση &amp; Ανατροφοδότηση Ειδικότητας · 2η Συστάδα (ΠΕ04 ΕΑΕ)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ΑΝΑΤΡΟΦΟΔΌΤΗΣΗ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Αρχές Αποτελεσματικής Ανατροφοδότησης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11201400" cy="466344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105613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Άμεση: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όσο πιο κοντά στη δραστηριότητα δίνεται, τόσο πιο αποτελεσματική είναι.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Συγκεκριμένη: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έκανε σωστά, τι να βελτιώσει — όχι γενικόλογη διατύπωση.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Θετική &amp; ενθαρρυντική: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εστίαση στην πρόοδο, όχι μόνο στο λάθος.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Οπτική / υποστηρικτική: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 εικόνες και σύμβολα (π.χ. ✓ / «δοκίμασε ξανά»), ανάλογα με το προφίλ του/της μαθητή/τριας.</a:t>
            </a:r>
            <a:endParaRPr lang="en-US" sz="155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Αξιολόγηση &amp; Ανατροφοδότηση Ειδικότητας · 2η Συστάδα (ΠΕ04 ΕΑΕ)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ΠΑΡΑΚΟΛΟΎΘΗΣΗ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Εργαλεία Καταγραφής Προόδου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6858000" cy="466344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6217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Ατομικός φάκελος προόδου (portfolio) ανά ενότητα</a:t>
            </a:r>
            <a:endParaRPr lang="en-US" sz="1550" dirty="0"/>
          </a:p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Λίστες ελέγχου (checklists) εργαστηριακών δεξιοτήτων</a:t>
            </a:r>
            <a:endParaRPr lang="en-US" sz="1550" dirty="0"/>
          </a:p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Ημερολόγιο παρατήρησης εκπαιδευτικού</a:t>
            </a:r>
            <a:endParaRPr lang="en-US" sz="1550" dirty="0"/>
          </a:p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Τακτική ενημέρωση ΕΔΥ σχολείου και οικογένειας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635240" y="1554480"/>
            <a:ext cx="4069080" cy="4663440"/>
          </a:xfrm>
          <a:prstGeom prst="roundRect">
            <a:avLst>
              <a:gd name="adj" fmla="val 2022"/>
            </a:avLst>
          </a:prstGeom>
          <a:solidFill>
            <a:srgbClr val="FCEBD3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955280" y="182880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Γιατί έχει σημασία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955280" y="2240280"/>
            <a:ext cx="342900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συστηματική καταγραφή τροφοδοτεί την επικαιροποίηση του ΕΕΠ και τη συνεργασία με το ΚΕΔΑΣΥ.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Αξιολόγηση &amp; Ανατροφοδότηση Ειδικότητας · 2η Συστάδα (ΠΕ04 ΕΑΕ)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ΕΦΑΡΜΟΓΉ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Παράδειγμα Διαφοροποιημένου Φύλλου Αξιολόγησης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554480"/>
            <a:ext cx="4937760" cy="4709160"/>
          </a:xfrm>
          <a:prstGeom prst="roundRect">
            <a:avLst>
              <a:gd name="adj" fmla="val 1553"/>
            </a:avLst>
          </a:prstGeom>
          <a:solidFill>
            <a:srgbClr val="17414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914400" y="178308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ΣΕΝΑΡΙΟ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03120"/>
            <a:ext cx="43891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Μαθητής με Ειδικές Μαθησιακές Δυσκολίες αξιολογείται στην ενότητα «Διαλύματα» (Χημεία, Γ΄ Γυμνασίου).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669280" y="1554480"/>
            <a:ext cx="6035040" cy="4709160"/>
          </a:xfrm>
          <a:prstGeom prst="roundRect">
            <a:avLst>
              <a:gd name="adj" fmla="val 1553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5943600" y="178308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Προσαρμογές στο φύλλο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943600" y="2286000"/>
            <a:ext cx="54864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40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Ερωτήσεις με εικόνα αντί μόνο κειμένου</a:t>
            </a:r>
            <a:endParaRPr lang="en-US" sz="1400" dirty="0"/>
          </a:p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40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Πολλαπλής επιλογής με 3 αντί 4 απαντήσεις, σαφής διατύπωση</a:t>
            </a:r>
            <a:endParaRPr lang="en-US" sz="1400" dirty="0"/>
          </a:p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40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Μεγαλύτερο διάστιχο και χώρος γραφής</a:t>
            </a:r>
            <a:endParaRPr lang="en-US" sz="1400" dirty="0"/>
          </a:p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40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Δυνατότητα προφορικής συμπλήρωσης όπου προβλέπεται από το ΕΕΠ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Αξιολόγηση &amp; Ανατροφοδότηση Ειδικότητας · 2η Συστάδα (ΠΕ04 ΕΑΕ)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ΠΡΟΒΛΗΜΑΤΙΣΜΟΊ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Συχνές Προκλήσεις &amp; Λύσεις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11201400" cy="466344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105613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«Πώς βαθμολογώ δίκαια χωρίς να χαρίζω;»: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εστιάστε στην επίτευξη του εξατομικευμένου στόχου, όχι στη σύγκριση με τον μέσο όρο της τάξης.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«Δεν προλαβαίνω να ετοιμάσω πολλές εκδοχές»: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προετοιμάστε το προσαρμοσμένο υλικό εκ των προτέρων, σε συνεργασία με τον/την εκπαιδευτικό γενικής τάξης.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«Πώς ενημερώνω την οικογένεια;»: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 σαφή, τακτική επικοινωνία για την πρόοδο σε σχέση με τους στόχους του ΕΕΠ.</a:t>
            </a:r>
            <a:endParaRPr lang="en-US" sz="155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Αξιολόγηση &amp; Ανατροφοδότηση Ειδικότητας · 2η Συστάδα (ΠΕ04 ΕΑΕ)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ΠΕΡΑΙΤΈΡΩ ΜΕΛΈΤΗ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Πηγές &amp; Υλικό Αναφοράς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554480"/>
            <a:ext cx="10881360" cy="1469136"/>
          </a:xfrm>
          <a:prstGeom prst="roundRect">
            <a:avLst>
              <a:gd name="adj" fmla="val 4357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96112" y="1600200"/>
            <a:ext cx="6949440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Οδηγός Εξατομικευμένου Εκπαιδευτικού Προγράμματος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896112" y="2284171"/>
            <a:ext cx="6949440" cy="678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ΙΕΠ — πρότυπο &amp; οδηγίες σύνταξης ΕΕΠ</a:t>
            </a:r>
            <a:endParaRPr lang="en-US" sz="1100" dirty="0"/>
          </a:p>
        </p:txBody>
      </p:sp>
      <p:sp>
        <p:nvSpPr>
          <p:cNvPr id="7" name="Text 5">
            <a:hlinkClick r:id="rId3"/>
          </p:cNvPr>
          <p:cNvSpPr txBox="1"/>
          <p:nvPr/>
        </p:nvSpPr>
        <p:spPr>
          <a:xfrm>
            <a:off x="7955280" y="1508760"/>
            <a:ext cx="3429000" cy="1542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prosvasimo.iep.edu.gr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40080" y="3169920"/>
            <a:ext cx="10881360" cy="1469136"/>
          </a:xfrm>
          <a:prstGeom prst="roundRect">
            <a:avLst>
              <a:gd name="adj" fmla="val 4357"/>
            </a:avLst>
          </a:prstGeom>
          <a:solidFill>
            <a:srgbClr val="FCEBD3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896112" y="3215640"/>
            <a:ext cx="6949440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Π.Δ. 126/2016 — πλήρες κείμενο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896112" y="3899611"/>
            <a:ext cx="6949440" cy="678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Αξιολόγηση μαθητών/τριών Γυμνασίου</a:t>
            </a:r>
            <a:endParaRPr lang="en-US" sz="1100" dirty="0"/>
          </a:p>
        </p:txBody>
      </p:sp>
      <p:sp>
        <p:nvSpPr>
          <p:cNvPr id="11" name="Text 9">
            <a:hlinkClick r:id="rId4"/>
          </p:cNvPr>
          <p:cNvSpPr txBox="1"/>
          <p:nvPr/>
        </p:nvSpPr>
        <p:spPr>
          <a:xfrm>
            <a:off x="7955280" y="3124200"/>
            <a:ext cx="3429000" cy="1542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e-nomothesia.gr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40080" y="4785360"/>
            <a:ext cx="10881360" cy="1469136"/>
          </a:xfrm>
          <a:prstGeom prst="roundRect">
            <a:avLst>
              <a:gd name="adj" fmla="val 4357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896112" y="4831080"/>
            <a:ext cx="6949440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ΙΕΠ — Καθολικός Σχεδιασμός Προσβάσιμου Υλικού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5515051"/>
            <a:ext cx="6949440" cy="678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Οδηγοί &amp; εκπαιδευτικό υλικό ανά κατηγορία αναπηρίας/δυσκολίας</a:t>
            </a:r>
            <a:endParaRPr lang="en-US" sz="1100" dirty="0"/>
          </a:p>
        </p:txBody>
      </p:sp>
      <p:sp>
        <p:nvSpPr>
          <p:cNvPr id="15" name="Text 13">
            <a:hlinkClick r:id="rId5"/>
          </p:cNvPr>
          <p:cNvSpPr txBox="1"/>
          <p:nvPr/>
        </p:nvSpPr>
        <p:spPr>
          <a:xfrm>
            <a:off x="7955280" y="4739640"/>
            <a:ext cx="3429000" cy="1542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prosvasimo.iep.edu.gr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Αξιολόγηση &amp; Ανατροφοδότηση Ειδικότητας · 2η Συστάδα (ΠΕ04 ΕΑΕ)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741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286000" y="3657600"/>
            <a:ext cx="5486400" cy="5486400"/>
          </a:xfrm>
          <a:prstGeom prst="ellipse">
            <a:avLst/>
          </a:prstGeom>
          <a:solidFill>
            <a:srgbClr val="0E2A33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28632" y="-2560320"/>
            <a:ext cx="4023360" cy="4023360"/>
          </a:xfrm>
          <a:prstGeom prst="ellipse">
            <a:avLst/>
          </a:prstGeom>
          <a:solidFill>
            <a:srgbClr val="E8942C">
              <a:alpha val="18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Ευχαριστώ!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88036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Ερωτήσεις — Συζήτηση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749040"/>
            <a:ext cx="9601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Επόμενη ενότητα: Ψηφιακά Εργαλεία &amp; ΤΝ στη Διδακτική Πράξη — 11:30</a:t>
            </a:r>
            <a:endParaRPr lang="en-US" sz="135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2η Συστάδα · ΠΕ04 ΕΑΕ · Επιμορφωτική Διημερίδα Νεοδιόριστων 2026-2027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1017</Words>
  <Application>Microsoft Office PowerPoint</Application>
  <PresentationFormat>Ευρεία οθόνη</PresentationFormat>
  <Paragraphs>163</Paragraphs>
  <Slides>13</Slides>
  <Notes>13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Δ.Δ.Ε. Α΄ Αθήνας — Διημερίδα Νεοδιόριστων 2026-2027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Αξιολόγηση &amp; Ανατροφοδότηση στις Φυσικές Επιστήμες για Τμήματα Ένταξης</dc:subject>
  <dc:creator>Μ. Βλάσση (Σ.Ε. ΠΕ04)</dc:creator>
  <cp:lastModifiedBy>ΜΑΡΙΑ ΒΛΑΣΣΗ</cp:lastModifiedBy>
  <cp:revision>2</cp:revision>
  <dcterms:created xsi:type="dcterms:W3CDTF">2026-09-04T11:44:13Z</dcterms:created>
  <dcterms:modified xsi:type="dcterms:W3CDTF">2026-09-04T12:06:59Z</dcterms:modified>
</cp:coreProperties>
</file>