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9" d="100"/>
          <a:sy n="89" d="100"/>
        </p:scale>
        <p:origin x="437" y="-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7175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nedu.gov.gr/publications/docs2023/20260202639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prosvasimo.iep.edu.gr" TargetMode="External"/><Relationship Id="rId5" Type="http://schemas.openxmlformats.org/officeDocument/2006/relationships/hyperlink" Target="https://www.nationalcoalition.gov.gr/strategy/vivlos-psifiakoy-metaschimatismoy-2020-2025/" TargetMode="External"/><Relationship Id="rId4" Type="http://schemas.openxmlformats.org/officeDocument/2006/relationships/hyperlink" Target="https://www.minedu.gov.gr/site/64941-13-05-26-i-ellada-thespizei-gia-proti-fora-olokliromeno-plaisio-gia-tin-asfali-xrisi-tis-texnitis-noimosynis-sta-sxoleia-3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348472" y="-1828800"/>
            <a:ext cx="5943600" cy="5943600"/>
          </a:xfrm>
          <a:prstGeom prst="ellipse">
            <a:avLst/>
          </a:prstGeom>
          <a:solidFill>
            <a:srgbClr val="0E2A33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480560"/>
            <a:ext cx="4206240" cy="4206240"/>
          </a:xfrm>
          <a:prstGeom prst="ellipse">
            <a:avLst/>
          </a:prstGeom>
          <a:solidFill>
            <a:srgbClr val="E8942C">
              <a:alpha val="18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417320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kern="0" spc="20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2Η &amp; 4Η ΣΥΣΤΆΔΑ · ΠΕ04 ΕΑΕ — ΦΥΣΙΚΈΣ ΕΠΙΣΤΉΜΕΣ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874520"/>
            <a:ext cx="987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Ψηφιακά Εργαλεία &amp; Τεχνητή Νοημοσύνη στη Διδακτική Πράξη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0332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Προσβάσιμη τεχνολογία και υπεύθυνη χρήση ΤΝ στη διδασκαλία Φυσικών Επιστημών σε Τμήματα Ένταξης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623560"/>
            <a:ext cx="9601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Επιμορφωτική Διημερίδα Νεοδιόριστων Εκπαιδευτικών · σχ. έτος 2026-2027 · Δ.Δ.Ε. Α΄ Αθήνας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Τρίτη 8 Σεπτεμβρίου 2026 · 11:30–12:00</a:t>
            </a:r>
            <a:endParaRPr lang="en-US" sz="12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Εισηγήτρια: Μ. Βλάσση (Σ.Ε. ΠΕ04)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ΣΤΌΧΟΙ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Στόχοι της Ενότητας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17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 τέλος της ενότητας θα μπορείτε να: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02920" y="175564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0E2A33">
                <a:alpha val="1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200139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77240" y="200139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178308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Γνωρίζετε το θεσμικό πλαίσιο χρήσης ΤΝ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31400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Όπως ισχύει σήμερα στα ελληνικά σχολεία.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02920" y="288721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blurRad="1129030000" dist="322580000" algn="bl" rotWithShape="0">
              <a:srgbClr val="0E2A33">
                <a:alpha val="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777240" y="313296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77240" y="313296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508760" y="291465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Εντοπίζετε προσβάσιμο ψηφιακό υλικό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508760" y="344557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τις επίσημες πηγές του ΙΕΠ.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02920" y="401878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77240" y="426453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426453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508760" y="404622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Επιλέγετε υποστηρικτική τεχνολογία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1508760" y="457714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Ανάλογα με το προφίλ κάθε μαθητή/τριας.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150358"/>
            <a:ext cx="11201400" cy="966978"/>
          </a:xfrm>
          <a:prstGeom prst="roundRect">
            <a:avLst>
              <a:gd name="adj" fmla="val 75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77240" y="5396103"/>
            <a:ext cx="512064" cy="51206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77240" y="5396103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508760" y="5177790"/>
            <a:ext cx="9966960" cy="56578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60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Εφαρμόζετε την ΤΝ υπεύθυνα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508760" y="5708714"/>
            <a:ext cx="996696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σεβασμό στη δεοντολογία και στην προστασία προσωπικών δεδομένων.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Ψηφιακά Εργαλεία &amp; ΤΝ στη Διδακτική Πράξη · 2η &amp; 4η Συστάδα (ΠΕ04 ΕΑΕ)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ΘΕΣΜΙΚΌ ΠΛΑΊΣΙΟ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Πλαίσιο Ασφαλούς Χρήσης ΤΝ στα Σχολεία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508760"/>
            <a:ext cx="10881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E2A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πρώτο ολοκληρωμένο πλαίσιο για την ΤΝ στην εκπαίδευση θεσπίστηκε τον Μάιο του 2026.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1965960"/>
            <a:ext cx="10881360" cy="962406"/>
          </a:xfrm>
          <a:prstGeom prst="roundRect">
            <a:avLst>
              <a:gd name="adj" fmla="val 6651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96112" y="2011680"/>
            <a:ext cx="6949440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Πλαίσιο Ασφαλούς Χρήσης Τεχνητής Νοημοσύνης στα Σχολεία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96112" y="2452421"/>
            <a:ext cx="6949440" cy="465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ΥΠΑΙΘΑ &amp; Υπουργείο Ψηφιακής Διακυβέρνησης — επίσημο έγγραφο</a:t>
            </a:r>
            <a:endParaRPr lang="en-US" sz="1100" dirty="0"/>
          </a:p>
        </p:txBody>
      </p:sp>
      <p:sp>
        <p:nvSpPr>
          <p:cNvPr id="8" name="Text 6">
            <a:hlinkClick r:id="rId3"/>
          </p:cNvPr>
          <p:cNvSpPr txBox="1"/>
          <p:nvPr/>
        </p:nvSpPr>
        <p:spPr>
          <a:xfrm>
            <a:off x="7955280" y="1920240"/>
            <a:ext cx="3429000" cy="1035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minedu.gov.gr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3074670"/>
            <a:ext cx="10881360" cy="962406"/>
          </a:xfrm>
          <a:prstGeom prst="roundRect">
            <a:avLst>
              <a:gd name="adj" fmla="val 6651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96112" y="3120390"/>
            <a:ext cx="6949440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Επίσημη ανακοίνωση ΥΠΑΙΘΑ</a:t>
            </a:r>
            <a:endParaRPr lang="en-US" sz="135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3561131"/>
            <a:ext cx="6949440" cy="465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«Η Ελλάδα θεσπίζει για πρώτη φορά ολοκληρωμένο πλαίσιο για την ασφαλή χρήση της ΤΝ στα σχολεία»</a:t>
            </a:r>
            <a:endParaRPr lang="en-US" sz="1100" dirty="0"/>
          </a:p>
        </p:txBody>
      </p:sp>
      <p:sp>
        <p:nvSpPr>
          <p:cNvPr id="12" name="Text 10">
            <a:hlinkClick r:id="rId4"/>
          </p:cNvPr>
          <p:cNvSpPr txBox="1"/>
          <p:nvPr/>
        </p:nvSpPr>
        <p:spPr>
          <a:xfrm>
            <a:off x="7955280" y="3028950"/>
            <a:ext cx="3429000" cy="1035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minedu.gov.gr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40080" y="4183380"/>
            <a:ext cx="10881360" cy="962406"/>
          </a:xfrm>
          <a:prstGeom prst="roundRect">
            <a:avLst>
              <a:gd name="adj" fmla="val 6651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96112" y="4229100"/>
            <a:ext cx="6949440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Βίβλος Ψηφιακού Μετασχηματισμού 2020-2025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896112" y="4669841"/>
            <a:ext cx="6949440" cy="465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Εθνική στρατηγική ψηφιακής εκπαίδευσης</a:t>
            </a:r>
            <a:endParaRPr lang="en-US" sz="1100" dirty="0"/>
          </a:p>
        </p:txBody>
      </p:sp>
      <p:sp>
        <p:nvSpPr>
          <p:cNvPr id="16" name="Text 14">
            <a:hlinkClick r:id="rId5"/>
          </p:cNvPr>
          <p:cNvSpPr txBox="1"/>
          <p:nvPr/>
        </p:nvSpPr>
        <p:spPr>
          <a:xfrm>
            <a:off x="7955280" y="4137660"/>
            <a:ext cx="3429000" cy="1035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nationalcoalition.gov.gr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0080" y="5292090"/>
            <a:ext cx="10881360" cy="962406"/>
          </a:xfrm>
          <a:prstGeom prst="roundRect">
            <a:avLst>
              <a:gd name="adj" fmla="val 6651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896112" y="5337810"/>
            <a:ext cx="6949440" cy="5543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ΙΕΠ — Καθολικός Σχεδιασμός Προσβάσιμου Ψηφιακού Υλικού</a:t>
            </a:r>
            <a:endParaRPr lang="en-US" sz="1350" dirty="0"/>
          </a:p>
        </p:txBody>
      </p:sp>
      <p:sp>
        <p:nvSpPr>
          <p:cNvPr id="19" name="Text 17"/>
          <p:cNvSpPr txBox="1"/>
          <p:nvPr/>
        </p:nvSpPr>
        <p:spPr>
          <a:xfrm>
            <a:off x="896112" y="5778551"/>
            <a:ext cx="6949440" cy="465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Οδηγοί, υλικό και λογισμικό ανά κατηγορία αναπηρίας/δυσκολίας</a:t>
            </a:r>
            <a:endParaRPr lang="en-US" sz="1100" dirty="0"/>
          </a:p>
        </p:txBody>
      </p:sp>
      <p:sp>
        <p:nvSpPr>
          <p:cNvPr id="20" name="Text 18">
            <a:hlinkClick r:id="rId6"/>
          </p:cNvPr>
          <p:cNvSpPr txBox="1"/>
          <p:nvPr/>
        </p:nvSpPr>
        <p:spPr>
          <a:xfrm>
            <a:off x="7955280" y="5246370"/>
            <a:ext cx="3429000" cy="1035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u="sng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prosvasimo.iep.edu.gr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Ψηφιακά Εργαλεία &amp; ΤΝ στη Διδακτική Πράξη · 2η &amp; 4η Συστάδα (ΠΕ04 ΕΑΕ)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ΚΑΝΌΝΕΣ ΧΡΉΣΗΣ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Βασικοί Κανόνες Χρήσης ΤΝ στο Σχολείο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96112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801368"/>
            <a:ext cx="4242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Προαιρετική χρήση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3774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χρήση ΤΝ από μαθητές/τριες και εκπαιδευτικούς παραμένει προαιρετική, πάντα υπό εποπτεία εκπαιδευτικού.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254496" y="16002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510528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510528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077456" y="1801368"/>
            <a:ext cx="4242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Υποστηρικτικός ρόλος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6510528" y="23774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Υποστηρίζει τη μάθηση — δεν αντικαθιστά την προσωπική προσπάθεια ή την κριτική σκέψη.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1148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96112" y="43525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96112" y="4352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4315968"/>
            <a:ext cx="4242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Προστασία δεδομένων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896112" y="48920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Απαγορεύεται η καταχώριση ονομάτων, φωτογραφιών, βαθμών ή δεδομένων υγείας μαθητών/τριών σε εργαλεία ΤΝ.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254496" y="4114800"/>
            <a:ext cx="5294376" cy="219456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510528" y="43525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510528" y="43525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077456" y="4315968"/>
            <a:ext cx="4242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Όρια σε εξετάσεις</a:t>
            </a:r>
            <a:endParaRPr lang="en-US" sz="1450" dirty="0"/>
          </a:p>
        </p:txBody>
      </p:sp>
      <p:sp>
        <p:nvSpPr>
          <p:cNvPr id="23" name="Text 21"/>
          <p:cNvSpPr txBox="1"/>
          <p:nvPr/>
        </p:nvSpPr>
        <p:spPr>
          <a:xfrm>
            <a:off x="6510528" y="4892040"/>
            <a:ext cx="478231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επιτρέπεται η χρήση ΤΝ σε γραπτές εξετάσεις, εκτός αν ρητά προβλέπεται και ελέγχεται από τον/την εκπαιδευτικό.</a:t>
            </a:r>
            <a:endParaRPr lang="en-US" sz="125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Ψηφιακά Εργαλεία &amp; ΤΝ στη Διδακτική Πράξη · 2η &amp; 4η Συστάδα (ΠΕ04 ΕΑΕ)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ΠΡΟΣΒΑΣΙΜΌΤΗΤΑ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Υποστηρικτική Τεχνολογία για Τμήματα Ένταξης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112014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10561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Μετατροπή κειμένου σε ομιλία / ομιλίας σε κείμενο: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μαθητές/τριες με δυσκολίες ανάγνωσης ή γραφής.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Διαδραστικές προσομοιώσεις (π.χ. PhET Interactive Simulations):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οπτικοποίηση αφηρημένων εννοιών Φυσικής/Χημείας, με έλεγχο του ρυθμού από τον/την ίδιο/α.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Ψηφιακοί εννοιολογικοί χάρτες: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οργάνωση πληροφορίας, χρήσιμοι για μαθητές/τριες με Ειδικές Μαθησιακές Δυσκολίες.</a:t>
            </a:r>
            <a:endParaRPr lang="en-US" sz="1550" dirty="0"/>
          </a:p>
          <a:p>
            <a:pPr marL="228600" indent="-228600">
              <a:buSzPct val="100000"/>
              <a:buChar char="–"/>
            </a:pPr>
            <a:r>
              <a:rPr lang="en-US" sz="155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Εργαλεία προσβασιμότητας κειμένου (π.χ. immersive reader): </a:t>
            </a: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μεγέθυνση, εκφώνηση, οπτικός διαχωρισμός συλλαβών.</a:t>
            </a:r>
            <a:endParaRPr lang="en-US" sz="155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Ψηφιακά Εργαλεία &amp; ΤΝ στη Διδακτική Πράξη · 2η &amp; 4η Συστάδα (ΠΕ04 ΕΑΕ)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ΟΔΗΓΌΣ ΕΠΙΛΟΓΉΣ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Ψηφιακά Εργαλεία ανά Ανάγκη Μαθητή/τριας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600200"/>
          <a:ext cx="10881360" cy="4663440"/>
        </p:xfrm>
        <a:graphic>
          <a:graphicData uri="http://schemas.openxmlformats.org/drawingml/2006/table">
            <a:tbl>
              <a:tblPr/>
              <a:tblGrid>
                <a:gridCol w="4937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Ανάγκη μαθητή/τριας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1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Ενδεικτικό εργαλείο / πρακτική</a:t>
                      </a:r>
                      <a:endParaRPr lang="en-US" sz="12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41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Δυσκολία ανάγνωσης εκφωνήσεων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Text-to-speech, ηχητικές οδηγίες, εικονογραφημένα φύλλα εργασίας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Δυσκολία συγκέντρωσης (ΔΕΠ-Υ)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Σύντομες διαδραστικές δραστηριότητες με άμεση ανατροφοδότηση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Ανάγκη προβλεψιμότητας (ΦΑΔ)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Οπτικό ημερήσιο πρόγραμμα μαθήματος σε ψηφιακή μορφή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Αφηρημένες έννοιες Φυσικής/Χημείας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1B2226"/>
                          </a:solidFill>
                        </a:rPr>
                        <a:t>Διαδραστικές προσομοιώσεις, τρισδιάστατη οπτικοποίηση μορίων</a:t>
                      </a:r>
                      <a:endParaRPr lang="en-US" sz="1150" dirty="0"/>
                    </a:p>
                  </a:txBody>
                  <a:tcPr marL="101600" marR="101600" marT="50800" marB="5080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Ψηφιακά Εργαλεία &amp; ΤΝ στη Διδακτική Πράξη · 2η &amp; 4η Συστάδα (ΠΕ04 ΕΑΕ)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 ΠΡΟΣΟΧΉ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ΤΝ ως Εργαλείο Διαφοροποίησης Υλικού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6858000" cy="466344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822960" y="1828800"/>
            <a:ext cx="62179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Δημιουργία απλοποιημένων εκδοχών κειμένου σε διαφορετικά επίπεδα δυσκολίας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Παραγωγή ερωτήσεων πολλαπλών επιπέδων για την ίδια ενότητα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Απλοποίηση εκφωνήσεων για μαθητές/τριες με γλωσσικές δυσκολίες</a:t>
            </a:r>
            <a:endParaRPr lang="en-US" sz="1550" dirty="0"/>
          </a:p>
          <a:p>
            <a:pPr marL="228600" indent="-228600">
              <a:spcAft>
                <a:spcPts val="1400"/>
              </a:spcAft>
              <a:buSzPct val="100000"/>
              <a:buChar char="–"/>
            </a:pPr>
            <a:r>
              <a:rPr lang="en-US" sz="15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Πάντα με έλεγχο ορθότητας του περιεχομένου από τον/την εκπαιδευτικό πριν τη χρήση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635240" y="1554480"/>
            <a:ext cx="4069080" cy="4663440"/>
          </a:xfrm>
          <a:prstGeom prst="roundRect">
            <a:avLst>
              <a:gd name="adj" fmla="val 2022"/>
            </a:avLst>
          </a:prstGeom>
          <a:solidFill>
            <a:srgbClr val="FCEBD3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7955280" y="1828800"/>
            <a:ext cx="3429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41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Δεοντολογία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240280"/>
            <a:ext cx="342900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Ποτέ δεδομένα μαθητή σε εργαλεία ΤΝ. Το επιστημονικό περιεχόμενο που παράγεται από ΤΝ ενδέχεται να περιέχει λάθη — επαληθεύστε το πριν το χρησιμοποιήσετε στην τάξη.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Ψηφιακά Εργαλεία &amp; ΤΝ στη Διδακτική Πράξη · 2η &amp; 4η Συστάδα (ΠΕ04 ΕΑΕ)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894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ΠΡΙΝ ΤΗ ΧΡΉΣΗ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14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Λίστα Ελέγχου πριν από ένα Εργαλείο ΤΝ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00200"/>
            <a:ext cx="3422904" cy="4709160"/>
          </a:xfrm>
          <a:prstGeom prst="roundRect">
            <a:avLst>
              <a:gd name="adj" fmla="val 2404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96112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96112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1801368"/>
            <a:ext cx="23713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Προστατεύει τα δεδομένα;</a:t>
            </a:r>
            <a:endParaRPr lang="en-US" sz="145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2377440"/>
            <a:ext cx="29108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απαιτεί ονόματα, φωτογραφίες ή προσωπικά στοιχεία μαθητών/τριών.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83024" y="1600200"/>
            <a:ext cx="3422904" cy="4709160"/>
          </a:xfrm>
          <a:prstGeom prst="roundRect">
            <a:avLst>
              <a:gd name="adj" fmla="val 2404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39056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639056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205984" y="1801368"/>
            <a:ext cx="23713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Είναι επιστημονικά ακριβές;</a:t>
            </a:r>
            <a:endParaRPr lang="en-US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4639056" y="2377440"/>
            <a:ext cx="29108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περιεχόμενο έχει ελεγχθεί από εσάς πριν φτάσει στην τάξη.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25968" y="1600200"/>
            <a:ext cx="3422904" cy="4709160"/>
          </a:xfrm>
          <a:prstGeom prst="roundRect">
            <a:avLst>
              <a:gd name="adj" fmla="val 2404"/>
            </a:avLst>
          </a:prstGeom>
          <a:solidFill>
            <a:srgbClr val="FFFFFF"/>
          </a:solidFill>
          <a:ln/>
          <a:effectLst>
            <a:outerShdw algn="bl" rotWithShape="0">
              <a:srgbClr val="0E2A33">
                <a:alpha val="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382000" y="1837944"/>
            <a:ext cx="420624" cy="420624"/>
          </a:xfrm>
          <a:prstGeom prst="ellipse">
            <a:avLst/>
          </a:prstGeom>
          <a:solidFill>
            <a:srgbClr val="17414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382000" y="18379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948928" y="1801368"/>
            <a:ext cx="23713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B22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Παραμένω υπεύθυνος/η εγώ;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8382000" y="2377440"/>
            <a:ext cx="29108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ΤΝ υποστηρίζει — την τελική απόφαση την παίρνει ο/η εκπαιδευτικός.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Ψηφιακά Εργαλεία &amp; ΤΝ στη Διδακτική Πράξη · 2η &amp; 4η Συστάδα (ΠΕ04 ΕΑΕ)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41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3657600"/>
            <a:ext cx="5486400" cy="5486400"/>
          </a:xfrm>
          <a:prstGeom prst="ellipse">
            <a:avLst/>
          </a:prstGeom>
          <a:solidFill>
            <a:srgbClr val="0E2A33">
              <a:alpha val="6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28632" y="-2560320"/>
            <a:ext cx="4023360" cy="4023360"/>
          </a:xfrm>
          <a:prstGeom prst="ellipse">
            <a:avLst/>
          </a:prstGeom>
          <a:solidFill>
            <a:srgbClr val="E8942C">
              <a:alpha val="18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Ευχαριστώ!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88036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CEE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— Συζήτηση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3749040"/>
            <a:ext cx="96012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Επόμενη ενότητα: Πρακτικό Εργαστήριο / Μικροδιδασκαλία — 12:15</a:t>
            </a:r>
            <a:endParaRPr lang="en-US" sz="135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2η &amp; 4η Συστάδα · ΠΕ04 ΕΑΕ · Επιμορφωτική Διημερίδα Νεοδιόριστων 2026-2027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776</Words>
  <Application>Microsoft Office PowerPoint</Application>
  <PresentationFormat>Ευρεία οθόνη</PresentationFormat>
  <Paragraphs>114</Paragraphs>
  <Slides>9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Δ.Δ.Ε. Α΄ Αθήνας — Διημερίδα Νεοδιόριστων 2026-2027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Ψηφιακά Εργαλεία &amp; Τεχνητή Νοημοσύνη στη Διδακτική Πράξη</dc:subject>
  <dc:creator>Μ. Βλάσση (Σ.Ε. ΠΕ04)</dc:creator>
  <cp:lastModifiedBy>ΜΑΡΙΑ ΒΛΑΣΣΗ</cp:lastModifiedBy>
  <cp:revision>2</cp:revision>
  <dcterms:created xsi:type="dcterms:W3CDTF">2026-09-04T11:44:13Z</dcterms:created>
  <dcterms:modified xsi:type="dcterms:W3CDTF">2026-09-04T12:09:50Z</dcterms:modified>
</cp:coreProperties>
</file>